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94" r:id="rId6"/>
    <p:sldId id="295" r:id="rId7"/>
    <p:sldId id="301" r:id="rId8"/>
    <p:sldId id="300" r:id="rId9"/>
    <p:sldId id="298" r:id="rId10"/>
    <p:sldId id="296" r:id="rId11"/>
    <p:sldId id="292" r:id="rId12"/>
    <p:sldId id="278" r:id="rId13"/>
    <p:sldId id="259" r:id="rId14"/>
    <p:sldId id="303" r:id="rId15"/>
    <p:sldId id="299" r:id="rId16"/>
    <p:sldId id="302" r:id="rId17"/>
    <p:sldId id="29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0844" autoAdjust="0"/>
  </p:normalViewPr>
  <p:slideViewPr>
    <p:cSldViewPr snapToGrid="0">
      <p:cViewPr varScale="1">
        <p:scale>
          <a:sx n="64" d="100"/>
          <a:sy n="64" d="100"/>
        </p:scale>
        <p:origin x="648" y="4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rector" userId="0aa3ec34-b5a2-4093-8bdf-addae02a9134" providerId="ADAL" clId="{40C8E6CF-149F-4C67-B042-2802EE7E46F6}"/>
    <pc:docChg chg="modSld">
      <pc:chgData name="director" userId="0aa3ec34-b5a2-4093-8bdf-addae02a9134" providerId="ADAL" clId="{40C8E6CF-149F-4C67-B042-2802EE7E46F6}" dt="2021-11-16T14:40:10.733" v="103" actId="20577"/>
      <pc:docMkLst>
        <pc:docMk/>
      </pc:docMkLst>
      <pc:sldChg chg="modSp mod">
        <pc:chgData name="director" userId="0aa3ec34-b5a2-4093-8bdf-addae02a9134" providerId="ADAL" clId="{40C8E6CF-149F-4C67-B042-2802EE7E46F6}" dt="2021-11-16T14:40:10.733" v="103" actId="20577"/>
        <pc:sldMkLst>
          <pc:docMk/>
          <pc:sldMk cId="4080684346" sldId="298"/>
        </pc:sldMkLst>
        <pc:spChg chg="mod">
          <ac:chgData name="director" userId="0aa3ec34-b5a2-4093-8bdf-addae02a9134" providerId="ADAL" clId="{40C8E6CF-149F-4C67-B042-2802EE7E46F6}" dt="2021-11-16T14:40:10.733" v="103" actId="20577"/>
          <ac:spMkLst>
            <pc:docMk/>
            <pc:sldMk cId="4080684346" sldId="298"/>
            <ac:spMk id="3" creationId="{00000000-0000-0000-0000-000000000000}"/>
          </ac:spMkLst>
        </pc:spChg>
      </pc:sldChg>
      <pc:sldChg chg="modSp mod">
        <pc:chgData name="director" userId="0aa3ec34-b5a2-4093-8bdf-addae02a9134" providerId="ADAL" clId="{40C8E6CF-149F-4C67-B042-2802EE7E46F6}" dt="2021-11-16T14:39:31.181" v="91" actId="20577"/>
        <pc:sldMkLst>
          <pc:docMk/>
          <pc:sldMk cId="2066127604" sldId="300"/>
        </pc:sldMkLst>
        <pc:spChg chg="mod">
          <ac:chgData name="director" userId="0aa3ec34-b5a2-4093-8bdf-addae02a9134" providerId="ADAL" clId="{40C8E6CF-149F-4C67-B042-2802EE7E46F6}" dt="2021-11-16T14:39:31.181" v="91" actId="20577"/>
          <ac:spMkLst>
            <pc:docMk/>
            <pc:sldMk cId="2066127604" sldId="300"/>
            <ac:spMk id="3" creationId="{00000000-0000-0000-0000-000000000000}"/>
          </ac:spMkLst>
        </pc:spChg>
      </pc:sldChg>
      <pc:sldChg chg="modSp mod">
        <pc:chgData name="director" userId="0aa3ec34-b5a2-4093-8bdf-addae02a9134" providerId="ADAL" clId="{40C8E6CF-149F-4C67-B042-2802EE7E46F6}" dt="2021-11-16T14:38:06.356" v="39" actId="20577"/>
        <pc:sldMkLst>
          <pc:docMk/>
          <pc:sldMk cId="4005106290" sldId="301"/>
        </pc:sldMkLst>
        <pc:spChg chg="mod">
          <ac:chgData name="director" userId="0aa3ec34-b5a2-4093-8bdf-addae02a9134" providerId="ADAL" clId="{40C8E6CF-149F-4C67-B042-2802EE7E46F6}" dt="2021-11-16T14:38:06.356" v="39" actId="20577"/>
          <ac:spMkLst>
            <pc:docMk/>
            <pc:sldMk cId="4005106290" sldId="30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DBB9D0C-1054-49E4-9ABE-BD14BF833679}" type="datetimeFigureOut">
              <a:rPr lang="en-US" smtClean="0"/>
              <a:t>11/17/2021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9D2E8C-E964-4025-91C3-770E9D8064EA}" type="slidenum">
              <a:rPr lang="en-US" smtClean="0"/>
              <a:t>‹#›</a:t>
            </a:fld>
            <a:endParaRPr lang="en-US"/>
          </a:p>
        </p:txBody>
      </p:sp>
    </p:spTree>
    <p:extLst>
      <p:ext uri="{BB962C8B-B14F-4D97-AF65-F5344CB8AC3E}">
        <p14:creationId xmlns:p14="http://schemas.microsoft.com/office/powerpoint/2010/main" val="2634751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BDC88C-E128-4577-8E27-A76E21F170A6}" type="datetimeFigureOut">
              <a:rPr lang="en-GB" smtClean="0"/>
              <a:t>17/11/2021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D8FBBE-BA15-4A91-A263-9A556B800D24}" type="slidenum">
              <a:rPr lang="en-GB" smtClean="0"/>
              <a:t>‹#›</a:t>
            </a:fld>
            <a:endParaRPr lang="en-GB"/>
          </a:p>
        </p:txBody>
      </p:sp>
    </p:spTree>
    <p:extLst>
      <p:ext uri="{BB962C8B-B14F-4D97-AF65-F5344CB8AC3E}">
        <p14:creationId xmlns:p14="http://schemas.microsoft.com/office/powerpoint/2010/main" val="284693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err="1"/>
              <a:t>În</a:t>
            </a:r>
            <a:r>
              <a:rPr lang="en-US" sz="1200" dirty="0"/>
              <a:t> </a:t>
            </a:r>
            <a:r>
              <a:rPr lang="en-US" sz="1200" dirty="0" err="1"/>
              <a:t>perioada</a:t>
            </a:r>
            <a:r>
              <a:rPr lang="en-US" sz="1200" dirty="0"/>
              <a:t> 25 </a:t>
            </a:r>
            <a:r>
              <a:rPr lang="en-US" sz="1200" dirty="0" err="1"/>
              <a:t>iunie</a:t>
            </a:r>
            <a:r>
              <a:rPr lang="en-US" sz="1200" dirty="0"/>
              <a:t> – 1 </a:t>
            </a:r>
            <a:r>
              <a:rPr lang="en-US" sz="1200" dirty="0" err="1"/>
              <a:t>iulie</a:t>
            </a:r>
            <a:r>
              <a:rPr lang="en-US" sz="1200" dirty="0"/>
              <a:t> 2020, a </a:t>
            </a:r>
            <a:r>
              <a:rPr lang="en-US" sz="1200" dirty="0" err="1"/>
              <a:t>avut</a:t>
            </a:r>
            <a:r>
              <a:rPr lang="en-US" sz="1200" dirty="0"/>
              <a:t> </a:t>
            </a:r>
            <a:r>
              <a:rPr lang="en-US" sz="1200" dirty="0" err="1"/>
              <a:t>loc</a:t>
            </a:r>
            <a:r>
              <a:rPr lang="en-US" sz="1200" dirty="0"/>
              <a:t> </a:t>
            </a:r>
            <a:r>
              <a:rPr lang="en-US" sz="1200" dirty="0" err="1"/>
              <a:t>Referendumul</a:t>
            </a:r>
            <a:r>
              <a:rPr lang="en-US" sz="1200" dirty="0"/>
              <a:t> </a:t>
            </a:r>
            <a:r>
              <a:rPr lang="en-US" sz="1200" dirty="0" err="1"/>
              <a:t>pentru</a:t>
            </a:r>
            <a:r>
              <a:rPr lang="en-US" sz="1200" dirty="0"/>
              <a:t> </a:t>
            </a:r>
            <a:r>
              <a:rPr lang="en-US" sz="1200" dirty="0" err="1"/>
              <a:t>modificarea</a:t>
            </a:r>
            <a:r>
              <a:rPr lang="en-US" sz="1200" dirty="0"/>
              <a:t> </a:t>
            </a:r>
            <a:r>
              <a:rPr lang="en-US" sz="1200" dirty="0" err="1"/>
              <a:t>Constituției</a:t>
            </a:r>
            <a:r>
              <a:rPr lang="en-US" sz="1200" dirty="0"/>
              <a:t> </a:t>
            </a:r>
            <a:r>
              <a:rPr lang="en-US" sz="1200" dirty="0" err="1"/>
              <a:t>Federației</a:t>
            </a:r>
            <a:r>
              <a:rPr lang="en-US" sz="1200" dirty="0"/>
              <a:t> Ruse.</a:t>
            </a:r>
            <a:endParaRPr lang="ro-RO" sz="1200" dirty="0"/>
          </a:p>
          <a:p>
            <a:r>
              <a:rPr lang="en-US" dirty="0"/>
              <a:t>La 22 </a:t>
            </a:r>
            <a:r>
              <a:rPr lang="en-US" dirty="0" err="1"/>
              <a:t>octombrie</a:t>
            </a:r>
            <a:r>
              <a:rPr lang="en-US" dirty="0"/>
              <a:t> 2020, </a:t>
            </a:r>
            <a:r>
              <a:rPr lang="en-US" dirty="0" err="1"/>
              <a:t>în</a:t>
            </a:r>
            <a:r>
              <a:rPr lang="en-US" dirty="0"/>
              <a:t> </a:t>
            </a:r>
            <a:r>
              <a:rPr lang="en-US" dirty="0" err="1"/>
              <a:t>cadrul</a:t>
            </a:r>
            <a:r>
              <a:rPr lang="en-US" dirty="0"/>
              <a:t> </a:t>
            </a:r>
            <a:r>
              <a:rPr lang="en-US" dirty="0" err="1"/>
              <a:t>unui</a:t>
            </a:r>
            <a:r>
              <a:rPr lang="en-US" dirty="0"/>
              <a:t> </a:t>
            </a:r>
            <a:r>
              <a:rPr lang="en-US" dirty="0" err="1"/>
              <a:t>mese</a:t>
            </a:r>
            <a:r>
              <a:rPr lang="en-US" dirty="0"/>
              <a:t> </a:t>
            </a:r>
            <a:r>
              <a:rPr lang="en-US" dirty="0" err="1"/>
              <a:t>rotunde</a:t>
            </a:r>
            <a:r>
              <a:rPr lang="en-US" dirty="0"/>
              <a:t> care s-a </a:t>
            </a:r>
            <a:r>
              <a:rPr lang="en-US" dirty="0" err="1"/>
              <a:t>desfășurat</a:t>
            </a:r>
            <a:r>
              <a:rPr lang="en-US" dirty="0"/>
              <a:t> </a:t>
            </a:r>
            <a:r>
              <a:rPr lang="en-US" dirty="0" err="1"/>
              <a:t>în</a:t>
            </a:r>
            <a:r>
              <a:rPr lang="en-US" dirty="0"/>
              <a:t> </a:t>
            </a:r>
            <a:r>
              <a:rPr lang="en-US" dirty="0" err="1"/>
              <a:t>regim</a:t>
            </a:r>
            <a:r>
              <a:rPr lang="en-US" dirty="0"/>
              <a:t> online, au </a:t>
            </a:r>
            <a:r>
              <a:rPr lang="en-US" dirty="0" err="1"/>
              <a:t>avut</a:t>
            </a:r>
            <a:r>
              <a:rPr lang="en-US" dirty="0"/>
              <a:t> </a:t>
            </a:r>
            <a:r>
              <a:rPr lang="en-US" dirty="0" err="1"/>
              <a:t>loc</a:t>
            </a:r>
            <a:r>
              <a:rPr lang="en-US" dirty="0"/>
              <a:t> </a:t>
            </a:r>
            <a:r>
              <a:rPr lang="en-US" dirty="0" err="1"/>
              <a:t>discuții</a:t>
            </a:r>
            <a:r>
              <a:rPr lang="en-US" dirty="0"/>
              <a:t> </a:t>
            </a:r>
            <a:r>
              <a:rPr lang="en-US" dirty="0" err="1"/>
              <a:t>între</a:t>
            </a:r>
            <a:r>
              <a:rPr lang="en-US" dirty="0"/>
              <a:t> </a:t>
            </a:r>
            <a:r>
              <a:rPr lang="en-US" dirty="0" err="1"/>
              <a:t>deputații</a:t>
            </a:r>
            <a:r>
              <a:rPr lang="en-US" dirty="0"/>
              <a:t> </a:t>
            </a:r>
            <a:r>
              <a:rPr lang="en-US" dirty="0" err="1"/>
              <a:t>Dumei</a:t>
            </a:r>
            <a:r>
              <a:rPr lang="en-US" dirty="0"/>
              <a:t> </a:t>
            </a:r>
            <a:r>
              <a:rPr lang="en-US" dirty="0" err="1"/>
              <a:t>Federației</a:t>
            </a:r>
            <a:r>
              <a:rPr lang="en-US" dirty="0"/>
              <a:t> Ruse </a:t>
            </a:r>
            <a:r>
              <a:rPr lang="en-US" dirty="0" err="1"/>
              <a:t>și</a:t>
            </a:r>
            <a:r>
              <a:rPr lang="en-US" dirty="0"/>
              <a:t> </a:t>
            </a:r>
            <a:r>
              <a:rPr lang="en-US" dirty="0" err="1"/>
              <a:t>oficiali</a:t>
            </a:r>
            <a:r>
              <a:rPr lang="en-US" dirty="0"/>
              <a:t> din </a:t>
            </a:r>
            <a:r>
              <a:rPr lang="en-US" dirty="0" err="1"/>
              <a:t>cadrul</a:t>
            </a:r>
            <a:r>
              <a:rPr lang="en-US" dirty="0"/>
              <a:t> </a:t>
            </a:r>
            <a:r>
              <a:rPr lang="en-US" dirty="0" err="1"/>
              <a:t>administrației</a:t>
            </a:r>
            <a:r>
              <a:rPr lang="en-US" dirty="0"/>
              <a:t> de facto de la Tiraspol. </a:t>
            </a:r>
            <a:r>
              <a:rPr lang="en-US" dirty="0" err="1"/>
              <a:t>Discuțiile</a:t>
            </a:r>
            <a:r>
              <a:rPr lang="en-US" dirty="0"/>
              <a:t> s-au </a:t>
            </a:r>
            <a:r>
              <a:rPr lang="en-US" dirty="0" err="1"/>
              <a:t>rezumat</a:t>
            </a:r>
            <a:r>
              <a:rPr lang="en-US" dirty="0"/>
              <a:t> la </a:t>
            </a:r>
            <a:r>
              <a:rPr lang="en-US" dirty="0" err="1"/>
              <a:t>ajutorul</a:t>
            </a:r>
            <a:r>
              <a:rPr lang="en-US" dirty="0"/>
              <a:t> </a:t>
            </a:r>
            <a:r>
              <a:rPr lang="en-US" dirty="0" err="1"/>
              <a:t>financiar</a:t>
            </a:r>
            <a:r>
              <a:rPr lang="en-US" dirty="0"/>
              <a:t> </a:t>
            </a:r>
            <a:r>
              <a:rPr lang="en-US" dirty="0" err="1"/>
              <a:t>acordat</a:t>
            </a:r>
            <a:r>
              <a:rPr lang="en-US" dirty="0"/>
              <a:t> de </a:t>
            </a:r>
            <a:r>
              <a:rPr lang="en-US" dirty="0" err="1"/>
              <a:t>către</a:t>
            </a:r>
            <a:r>
              <a:rPr lang="en-US" dirty="0"/>
              <a:t> </a:t>
            </a:r>
            <a:r>
              <a:rPr lang="en-US" dirty="0" err="1"/>
              <a:t>Rusia</a:t>
            </a:r>
            <a:r>
              <a:rPr lang="en-US" dirty="0"/>
              <a:t> </a:t>
            </a:r>
            <a:r>
              <a:rPr lang="en-US" dirty="0" err="1"/>
              <a:t>anual</a:t>
            </a:r>
            <a:r>
              <a:rPr lang="en-US" dirty="0"/>
              <a:t>, la </a:t>
            </a:r>
            <a:r>
              <a:rPr lang="en-US" dirty="0" err="1"/>
              <a:t>modificarea</a:t>
            </a:r>
            <a:r>
              <a:rPr lang="en-US" dirty="0"/>
              <a:t> </a:t>
            </a:r>
            <a:r>
              <a:rPr lang="en-US" dirty="0" err="1"/>
              <a:t>legislației</a:t>
            </a:r>
            <a:r>
              <a:rPr lang="en-US" dirty="0"/>
              <a:t> locale </a:t>
            </a:r>
            <a:r>
              <a:rPr lang="en-US" dirty="0" err="1"/>
              <a:t>potrivit</a:t>
            </a:r>
            <a:r>
              <a:rPr lang="en-US" dirty="0"/>
              <a:t> </a:t>
            </a:r>
            <a:r>
              <a:rPr lang="en-US" dirty="0" err="1"/>
              <a:t>modelului</a:t>
            </a:r>
            <a:r>
              <a:rPr lang="en-US" dirty="0"/>
              <a:t> </a:t>
            </a:r>
            <a:r>
              <a:rPr lang="en-US" dirty="0" err="1"/>
              <a:t>rus</a:t>
            </a:r>
            <a:r>
              <a:rPr lang="en-US" dirty="0"/>
              <a:t> </a:t>
            </a:r>
            <a:r>
              <a:rPr lang="en-US" dirty="0" err="1"/>
              <a:t>și</a:t>
            </a:r>
            <a:r>
              <a:rPr lang="en-US" dirty="0"/>
              <a:t> la </a:t>
            </a:r>
            <a:r>
              <a:rPr lang="en-US" dirty="0" err="1"/>
              <a:t>oportunitățile</a:t>
            </a:r>
            <a:r>
              <a:rPr lang="en-US" dirty="0"/>
              <a:t> de </a:t>
            </a:r>
            <a:r>
              <a:rPr lang="en-US" dirty="0" err="1"/>
              <a:t>colaborare</a:t>
            </a:r>
            <a:r>
              <a:rPr lang="en-US" dirty="0"/>
              <a:t> </a:t>
            </a:r>
            <a:r>
              <a:rPr lang="en-US" dirty="0" err="1"/>
              <a:t>pe</a:t>
            </a:r>
            <a:r>
              <a:rPr lang="en-US" dirty="0"/>
              <a:t> </a:t>
            </a:r>
            <a:r>
              <a:rPr lang="en-US" dirty="0" err="1"/>
              <a:t>viitor</a:t>
            </a:r>
            <a:endParaRPr lang="en-US" dirty="0"/>
          </a:p>
        </p:txBody>
      </p:sp>
      <p:sp>
        <p:nvSpPr>
          <p:cNvPr id="4" name="Slide Number Placeholder 3"/>
          <p:cNvSpPr>
            <a:spLocks noGrp="1"/>
          </p:cNvSpPr>
          <p:nvPr>
            <p:ph type="sldNum" sz="quarter" idx="10"/>
          </p:nvPr>
        </p:nvSpPr>
        <p:spPr/>
        <p:txBody>
          <a:bodyPr/>
          <a:lstStyle/>
          <a:p>
            <a:fld id="{CFD8FBBE-BA15-4A91-A263-9A556B800D24}" type="slidenum">
              <a:rPr lang="en-GB" smtClean="0"/>
              <a:t>5</a:t>
            </a:fld>
            <a:endParaRPr lang="en-GB"/>
          </a:p>
        </p:txBody>
      </p:sp>
    </p:spTree>
    <p:extLst>
      <p:ext uri="{BB962C8B-B14F-4D97-AF65-F5344CB8AC3E}">
        <p14:creationId xmlns:p14="http://schemas.microsoft.com/office/powerpoint/2010/main" val="23787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8FBBE-BA15-4A91-A263-9A556B800D24}" type="slidenum">
              <a:rPr lang="en-GB" smtClean="0"/>
              <a:t>6</a:t>
            </a:fld>
            <a:endParaRPr lang="en-GB"/>
          </a:p>
        </p:txBody>
      </p:sp>
    </p:spTree>
    <p:extLst>
      <p:ext uri="{BB962C8B-B14F-4D97-AF65-F5344CB8AC3E}">
        <p14:creationId xmlns:p14="http://schemas.microsoft.com/office/powerpoint/2010/main" val="268366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8FBBE-BA15-4A91-A263-9A556B800D24}" type="slidenum">
              <a:rPr lang="en-GB" smtClean="0"/>
              <a:t>7</a:t>
            </a:fld>
            <a:endParaRPr lang="en-GB"/>
          </a:p>
        </p:txBody>
      </p:sp>
    </p:spTree>
    <p:extLst>
      <p:ext uri="{BB962C8B-B14F-4D97-AF65-F5344CB8AC3E}">
        <p14:creationId xmlns:p14="http://schemas.microsoft.com/office/powerpoint/2010/main" val="324087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8FBBE-BA15-4A91-A263-9A556B800D24}" type="slidenum">
              <a:rPr lang="en-GB" smtClean="0"/>
              <a:t>14</a:t>
            </a:fld>
            <a:endParaRPr lang="en-GB"/>
          </a:p>
        </p:txBody>
      </p:sp>
    </p:spTree>
    <p:extLst>
      <p:ext uri="{BB962C8B-B14F-4D97-AF65-F5344CB8AC3E}">
        <p14:creationId xmlns:p14="http://schemas.microsoft.com/office/powerpoint/2010/main" val="178179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804E9E-7404-4E74-8882-B7384AB29351}"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17803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04E9E-7404-4E74-8882-B7384AB29351}"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35809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04E9E-7404-4E74-8882-B7384AB29351}"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77381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04E9E-7404-4E74-8882-B7384AB29351}"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36875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04E9E-7404-4E74-8882-B7384AB29351}"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1742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804E9E-7404-4E74-8882-B7384AB29351}"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2350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804E9E-7404-4E74-8882-B7384AB29351}" type="datetimeFigureOut">
              <a:rPr lang="en-GB" smtClean="0"/>
              <a:t>17/11/2021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22239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804E9E-7404-4E74-8882-B7384AB29351}" type="datetimeFigureOut">
              <a:rPr lang="en-GB" smtClean="0"/>
              <a:t>17/11/2021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391728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04E9E-7404-4E74-8882-B7384AB29351}" type="datetimeFigureOut">
              <a:rPr lang="en-GB" smtClean="0"/>
              <a:t>17/11/2021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348461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04E9E-7404-4E74-8882-B7384AB29351}"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403523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04E9E-7404-4E74-8882-B7384AB29351}"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5BD7F-F9E6-432E-85C2-50207516D102}" type="slidenum">
              <a:rPr lang="en-GB" smtClean="0"/>
              <a:t>‹#›</a:t>
            </a:fld>
            <a:endParaRPr lang="en-GB"/>
          </a:p>
        </p:txBody>
      </p:sp>
    </p:spTree>
    <p:extLst>
      <p:ext uri="{BB962C8B-B14F-4D97-AF65-F5344CB8AC3E}">
        <p14:creationId xmlns:p14="http://schemas.microsoft.com/office/powerpoint/2010/main" val="169141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04E9E-7404-4E74-8882-B7384AB29351}" type="datetimeFigureOut">
              <a:rPr lang="en-GB" smtClean="0"/>
              <a:t>17/11/2021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5BD7F-F9E6-432E-85C2-50207516D102}" type="slidenum">
              <a:rPr lang="en-GB" smtClean="0"/>
              <a:t>‹#›</a:t>
            </a:fld>
            <a:endParaRPr lang="en-GB"/>
          </a:p>
        </p:txBody>
      </p:sp>
    </p:spTree>
    <p:extLst>
      <p:ext uri="{BB962C8B-B14F-4D97-AF65-F5344CB8AC3E}">
        <p14:creationId xmlns:p14="http://schemas.microsoft.com/office/powerpoint/2010/main" val="59456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g"/><Relationship Id="rId7" Type="http://schemas.openxmlformats.org/officeDocument/2006/relationships/hyperlink" Target="http://hudoc.echr.coe.int/eng#{&quot;appno&quot;:[&quot;18454/06&quot;]}"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hudoc.echr.coe.int/eng#{&quot;appno&quot;:[&quot;8252/05&quot;]}" TargetMode="External"/><Relationship Id="rId5" Type="http://schemas.openxmlformats.org/officeDocument/2006/relationships/hyperlink" Target="http://hudoc.echr.coe.int/eng#{&quot;appno&quot;:[&quot;43370/04&quot;]}"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b="19572"/>
          <a:stretch/>
        </p:blipFill>
        <p:spPr>
          <a:xfrm>
            <a:off x="10972608" y="423074"/>
            <a:ext cx="1213272" cy="596484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6410324"/>
            <a:ext cx="12192000" cy="447678"/>
          </a:xfrm>
          <a:prstGeom prst="rect">
            <a:avLst/>
          </a:prstGeom>
        </p:spPr>
      </p:pic>
      <p:sp>
        <p:nvSpPr>
          <p:cNvPr id="6" name="TextBox 5"/>
          <p:cNvSpPr txBox="1"/>
          <p:nvPr/>
        </p:nvSpPr>
        <p:spPr>
          <a:xfrm>
            <a:off x="1730062" y="6449496"/>
            <a:ext cx="3683357" cy="369332"/>
          </a:xfrm>
          <a:prstGeom prst="rect">
            <a:avLst/>
          </a:prstGeom>
          <a:noFill/>
        </p:spPr>
        <p:txBody>
          <a:bodyPr wrap="square" rtlCol="0">
            <a:spAutoFit/>
          </a:bodyPr>
          <a:lstStyle/>
          <a:p>
            <a:r>
              <a:rPr lang="ro-RO" dirty="0">
                <a:solidFill>
                  <a:schemeClr val="bg1"/>
                </a:solidFill>
                <a:latin typeface="Cambria" panose="02040503050406030204" pitchFamily="18" charset="0"/>
              </a:rPr>
              <a:t>www.promolex.md</a:t>
            </a:r>
            <a:endParaRPr lang="en-GB" dirty="0">
              <a:solidFill>
                <a:schemeClr val="bg1"/>
              </a:solidFill>
              <a:latin typeface="Cambria" panose="02040503050406030204" pitchFamily="18"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074"/>
            <a:ext cx="1219392" cy="5987250"/>
          </a:xfrm>
          <a:prstGeom prst="rect">
            <a:avLst/>
          </a:prstGeom>
        </p:spPr>
      </p:pic>
      <p:sp>
        <p:nvSpPr>
          <p:cNvPr id="2" name="Title 1"/>
          <p:cNvSpPr>
            <a:spLocks noGrp="1"/>
          </p:cNvSpPr>
          <p:nvPr>
            <p:ph type="ctrTitle"/>
          </p:nvPr>
        </p:nvSpPr>
        <p:spPr>
          <a:xfrm>
            <a:off x="609696" y="3020512"/>
            <a:ext cx="11120716" cy="1836178"/>
          </a:xfrm>
        </p:spPr>
        <p:txBody>
          <a:bodyPr>
            <a:normAutofit fontScale="90000"/>
          </a:bodyPr>
          <a:lstStyle/>
          <a:p>
            <a:r>
              <a:rPr lang="en-US" b="1" dirty="0">
                <a:latin typeface="Gadugi" panose="020B0502040204020203" pitchFamily="34" charset="0"/>
                <a:ea typeface="Gadugi" panose="020B0502040204020203" pitchFamily="34" charset="0"/>
                <a:cs typeface="Times New Roman" panose="02020603050405020304" pitchFamily="18" charset="0"/>
              </a:rPr>
              <a:t>CATAN AND OTHERS v. MOLDOVA AND RUSSIA</a:t>
            </a:r>
            <a:br>
              <a:rPr lang="en-US" b="1" dirty="0">
                <a:latin typeface="Gadugi" panose="020B0502040204020203" pitchFamily="34" charset="0"/>
                <a:ea typeface="Gadugi" panose="020B0502040204020203" pitchFamily="34" charset="0"/>
                <a:cs typeface="Times New Roman" panose="02020603050405020304" pitchFamily="18" charset="0"/>
              </a:rPr>
            </a:br>
            <a:endParaRPr lang="en-GB" dirty="0">
              <a:latin typeface="Gadugi" panose="020B0502040204020203" pitchFamily="34" charset="0"/>
              <a:ea typeface="Gadugi" panose="020B0502040204020203" pitchFamily="34" charset="0"/>
            </a:endParaRPr>
          </a:p>
        </p:txBody>
      </p:sp>
      <p:sp>
        <p:nvSpPr>
          <p:cNvPr id="7" name="TextBox 6"/>
          <p:cNvSpPr txBox="1"/>
          <p:nvPr/>
        </p:nvSpPr>
        <p:spPr>
          <a:xfrm>
            <a:off x="8508643" y="6449496"/>
            <a:ext cx="3683357" cy="369332"/>
          </a:xfrm>
          <a:prstGeom prst="rect">
            <a:avLst/>
          </a:prstGeom>
          <a:noFill/>
        </p:spPr>
        <p:txBody>
          <a:bodyPr wrap="square" rtlCol="0">
            <a:spAutoFit/>
          </a:bodyPr>
          <a:lstStyle/>
          <a:p>
            <a:r>
              <a:rPr lang="ro-RO" dirty="0">
                <a:solidFill>
                  <a:schemeClr val="bg1"/>
                </a:solidFill>
                <a:latin typeface="Cambria" panose="02040503050406030204" pitchFamily="18" charset="0"/>
              </a:rPr>
              <a:t>www.monitor.md</a:t>
            </a:r>
            <a:endParaRPr lang="en-GB" dirty="0">
              <a:solidFill>
                <a:schemeClr val="bg1"/>
              </a:solidFill>
              <a:latin typeface="Cambria" panose="020405030504060302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4605"/>
            <a:ext cx="12192000" cy="447678"/>
          </a:xfrm>
          <a:prstGeom prst="rect">
            <a:avLst/>
          </a:prstGeom>
        </p:spPr>
      </p:pic>
      <p:sp>
        <p:nvSpPr>
          <p:cNvPr id="10" name="Subtitle 2"/>
          <p:cNvSpPr>
            <a:spLocks noGrp="1"/>
          </p:cNvSpPr>
          <p:nvPr>
            <p:ph type="subTitle" idx="1"/>
          </p:nvPr>
        </p:nvSpPr>
        <p:spPr>
          <a:xfrm>
            <a:off x="1416423" y="4634205"/>
            <a:ext cx="9144000" cy="1655762"/>
          </a:xfrm>
        </p:spPr>
        <p:txBody>
          <a:bodyPr>
            <a:normAutofit/>
          </a:bodyPr>
          <a:lstStyle/>
          <a:p>
            <a:r>
              <a:rPr lang="en-US" i="1" dirty="0">
                <a:latin typeface="Gadugi" panose="020B0502040204020203" pitchFamily="34" charset="0"/>
                <a:ea typeface="Gadugi" panose="020B0502040204020203" pitchFamily="34" charset="0"/>
                <a:cs typeface="Times New Roman" panose="02020603050405020304" pitchFamily="18" charset="0"/>
              </a:rPr>
              <a:t>Applications nos. </a:t>
            </a:r>
            <a:r>
              <a:rPr lang="en-US" i="1" u="sng" dirty="0">
                <a:latin typeface="Gadugi" panose="020B0502040204020203" pitchFamily="34" charset="0"/>
                <a:ea typeface="Gadugi" panose="020B0502040204020203" pitchFamily="34" charset="0"/>
                <a:cs typeface="Times New Roman" panose="02020603050405020304" pitchFamily="18" charset="0"/>
                <a:hlinkClick r:id="rId5"/>
              </a:rPr>
              <a:t>43370/04</a:t>
            </a:r>
            <a:r>
              <a:rPr lang="en-US" i="1" dirty="0">
                <a:latin typeface="Gadugi" panose="020B0502040204020203" pitchFamily="34" charset="0"/>
                <a:ea typeface="Gadugi" panose="020B0502040204020203" pitchFamily="34" charset="0"/>
                <a:cs typeface="Times New Roman" panose="02020603050405020304" pitchFamily="18" charset="0"/>
              </a:rPr>
              <a:t>, </a:t>
            </a:r>
            <a:r>
              <a:rPr lang="en-US" i="1" u="sng" dirty="0">
                <a:latin typeface="Gadugi" panose="020B0502040204020203" pitchFamily="34" charset="0"/>
                <a:ea typeface="Gadugi" panose="020B0502040204020203" pitchFamily="34" charset="0"/>
                <a:cs typeface="Times New Roman" panose="02020603050405020304" pitchFamily="18" charset="0"/>
                <a:hlinkClick r:id="rId6"/>
              </a:rPr>
              <a:t>8252/05</a:t>
            </a:r>
            <a:r>
              <a:rPr lang="en-US" i="1" dirty="0">
                <a:latin typeface="Gadugi" panose="020B0502040204020203" pitchFamily="34" charset="0"/>
                <a:ea typeface="Gadugi" panose="020B0502040204020203" pitchFamily="34" charset="0"/>
                <a:cs typeface="Times New Roman" panose="02020603050405020304" pitchFamily="18" charset="0"/>
              </a:rPr>
              <a:t> and </a:t>
            </a:r>
            <a:r>
              <a:rPr lang="en-US" i="1" u="sng" dirty="0">
                <a:latin typeface="Gadugi" panose="020B0502040204020203" pitchFamily="34" charset="0"/>
                <a:ea typeface="Gadugi" panose="020B0502040204020203" pitchFamily="34" charset="0"/>
                <a:cs typeface="Times New Roman" panose="02020603050405020304" pitchFamily="18" charset="0"/>
                <a:hlinkClick r:id="rId7"/>
              </a:rPr>
              <a:t>18454/06</a:t>
            </a:r>
            <a:endParaRPr lang="en-US" i="1" u="sng" dirty="0">
              <a:latin typeface="Gadugi" panose="020B0502040204020203" pitchFamily="34" charset="0"/>
              <a:ea typeface="Gadugi" panose="020B0502040204020203" pitchFamily="34" charset="0"/>
              <a:cs typeface="Times New Roman" panose="02020603050405020304" pitchFamily="18" charset="0"/>
            </a:endParaRPr>
          </a:p>
          <a:p>
            <a:r>
              <a:rPr lang="en-US" dirty="0">
                <a:latin typeface="Gadugi" panose="020B0502040204020203" pitchFamily="34" charset="0"/>
                <a:ea typeface="Gadugi" panose="020B0502040204020203" pitchFamily="34" charset="0"/>
                <a:cs typeface="Times New Roman" panose="02020603050405020304" pitchFamily="18" charset="0"/>
              </a:rPr>
              <a:t>GC  - 19 October 2012</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985" y="527441"/>
            <a:ext cx="3602736" cy="1392936"/>
          </a:xfrm>
          <a:prstGeom prst="rect">
            <a:avLst/>
          </a:prstGeom>
        </p:spPr>
      </p:pic>
    </p:spTree>
    <p:extLst>
      <p:ext uri="{BB962C8B-B14F-4D97-AF65-F5344CB8AC3E}">
        <p14:creationId xmlns:p14="http://schemas.microsoft.com/office/powerpoint/2010/main" val="148192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671" y="0"/>
            <a:ext cx="12038235" cy="955022"/>
          </a:xfrm>
        </p:spPr>
        <p:txBody>
          <a:bodyPr>
            <a:normAutofit/>
          </a:bodyPr>
          <a:lstStyle/>
          <a:p>
            <a:r>
              <a:rPr lang="en-US" sz="4400" b="1" dirty="0">
                <a:latin typeface="Gadugi" panose="020B0502040204020203" pitchFamily="34" charset="0"/>
                <a:ea typeface="Gadugi" panose="020B0502040204020203" pitchFamily="34" charset="0"/>
              </a:rPr>
              <a:t>The problem of pupils</a:t>
            </a:r>
            <a:endParaRPr lang="en-GB" sz="4400" b="1" dirty="0">
              <a:latin typeface="Gadugi" panose="020B0502040204020203" pitchFamily="34" charset="0"/>
              <a:ea typeface="Gadug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850143" y="1116106"/>
            <a:ext cx="5469693" cy="5165556"/>
          </a:xfrm>
        </p:spPr>
        <p:txBody>
          <a:bodyPr>
            <a:normAutofit lnSpcReduction="10000"/>
          </a:bodyPr>
          <a:lstStyle/>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Most of the students suffer from psychological trauma (PTSD).</a:t>
            </a:r>
          </a:p>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The children are forced to cross tens of kilometers in order to attend the schools.</a:t>
            </a:r>
          </a:p>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The health condition of children is posed at threat because of the lack of healthy food, physical exercise.</a:t>
            </a:r>
          </a:p>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Complete lack of the information in the mother tongue.</a:t>
            </a:r>
          </a:p>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The children studying in these schools are victims of discrimination and intimidation (including recruiting into the Transnistrian army).</a:t>
            </a:r>
          </a:p>
          <a:p>
            <a:pPr marL="342900" indent="-342900">
              <a:buFont typeface="Wingdings" panose="05000000000000000000" pitchFamily="2" charset="2"/>
              <a:buChar char="§"/>
            </a:pPr>
            <a:endParaRPr lang="en-GB" sz="2000" dirty="0">
              <a:latin typeface="Gadugi" panose="020B0502040204020203" pitchFamily="34" charset="0"/>
              <a:ea typeface="Gadug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pic>
        <p:nvPicPr>
          <p:cNvPr id="3074" name="Picture 2" descr="https://scontent.fcdg2-1.fna.fbcdn.net/v/t1.15752-9/s2048x2048/53305539_793194047709007_5202739209881780224_n.jpg?_nc_cat=102&amp;_nc_ht=scontent.fcdg2-1.fna&amp;oh=f60f5b67bb02c5a46bfd20cee32c4b1b&amp;oe=5D23A9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4487" y="1057069"/>
            <a:ext cx="2763078" cy="26418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cdg2-1.fna.fbcdn.net/v/t1.15752-9/53218900_295428201137717_5047826744606720000_n.jpg?_nc_cat=108&amp;_nc_ht=scontent.fcdg2-1.fna&amp;oh=266e88d4c581454ad071b5a48c205c6c&amp;oe=5D28A8E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409" y="1057069"/>
            <a:ext cx="2763077" cy="26418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fcdg2-1.fna.fbcdn.net/v/t1.15752-9/53654652_261404678114921_2179759313617158144_n.jpg?_nc_cat=105&amp;_nc_ht=scontent.fcdg2-1.fna&amp;oh=3b412045325241f61fd486f65ecb5ec3&amp;oe=5D114C1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9836" y="3698884"/>
            <a:ext cx="2744652" cy="23901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content.fcdg2-1.fna.fbcdn.net/v/t1.15752-9/53314613_606386906455088_2469808239051538432_n.jpg?_nc_cat=102&amp;_nc_ht=scontent.fcdg2-1.fna&amp;oh=e6a8b357ce637080749f36dc4491deee&amp;oe=5D1469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4487" y="3698883"/>
            <a:ext cx="2804926" cy="239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2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err="1" smtClean="0">
                <a:latin typeface="Gadugi" panose="020B0502040204020203" pitchFamily="34" charset="0"/>
                <a:ea typeface="Gadugi" panose="020B0502040204020203" pitchFamily="34" charset="0"/>
              </a:rPr>
              <a:t>Way</a:t>
            </a:r>
            <a:r>
              <a:rPr lang="ro-RO" b="1" dirty="0" smtClean="0">
                <a:latin typeface="Gadugi" panose="020B0502040204020203" pitchFamily="34" charset="0"/>
                <a:ea typeface="Gadugi" panose="020B0502040204020203" pitchFamily="34" charset="0"/>
              </a:rPr>
              <a:t> </a:t>
            </a:r>
            <a:r>
              <a:rPr lang="ro-RO" b="1" dirty="0" err="1" smtClean="0">
                <a:latin typeface="Gadugi" panose="020B0502040204020203" pitchFamily="34" charset="0"/>
                <a:ea typeface="Gadugi" panose="020B0502040204020203" pitchFamily="34" charset="0"/>
              </a:rPr>
              <a:t>to</a:t>
            </a:r>
            <a:r>
              <a:rPr lang="ro-RO" b="1" dirty="0" smtClean="0">
                <a:latin typeface="Gadugi" panose="020B0502040204020203" pitchFamily="34" charset="0"/>
                <a:ea typeface="Gadugi" panose="020B0502040204020203" pitchFamily="34" charset="0"/>
              </a:rPr>
              <a:t> </a:t>
            </a:r>
            <a:r>
              <a:rPr lang="ro-RO" b="1" dirty="0" err="1" smtClean="0">
                <a:latin typeface="Gadugi" panose="020B0502040204020203" pitchFamily="34" charset="0"/>
                <a:ea typeface="Gadugi" panose="020B0502040204020203" pitchFamily="34" charset="0"/>
              </a:rPr>
              <a:t>education</a:t>
            </a:r>
            <a:endParaRPr lang="en-US" b="1" dirty="0">
              <a:latin typeface="Gadugi" panose="020B0502040204020203" pitchFamily="34" charset="0"/>
              <a:ea typeface="Gadugi" panose="020B05020402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704" y="1282148"/>
            <a:ext cx="4273826" cy="5178287"/>
          </a:xfrm>
        </p:spPr>
      </p:pic>
    </p:spTree>
    <p:extLst>
      <p:ext uri="{BB962C8B-B14F-4D97-AF65-F5344CB8AC3E}">
        <p14:creationId xmlns:p14="http://schemas.microsoft.com/office/powerpoint/2010/main" val="50160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b="1" dirty="0">
                <a:latin typeface="Gadugi" panose="020B0502040204020203" pitchFamily="34" charset="0"/>
                <a:ea typeface="Gadugi" panose="020B0502040204020203" pitchFamily="34" charset="0"/>
                <a:cs typeface="Times New Roman" panose="02020603050405020304" pitchFamily="18" charset="0"/>
              </a:rPr>
              <a:t>I</a:t>
            </a:r>
            <a:r>
              <a:rPr lang="ro-RO" b="1" dirty="0" err="1">
                <a:latin typeface="Gadugi" panose="020B0502040204020203" pitchFamily="34" charset="0"/>
                <a:ea typeface="Gadugi" panose="020B0502040204020203" pitchFamily="34" charset="0"/>
                <a:cs typeface="Times New Roman" panose="02020603050405020304" pitchFamily="18" charset="0"/>
              </a:rPr>
              <a:t>ntimida</a:t>
            </a:r>
            <a:r>
              <a:rPr lang="en-US" b="1" dirty="0" err="1">
                <a:latin typeface="Gadugi" panose="020B0502040204020203" pitchFamily="34" charset="0"/>
                <a:ea typeface="Gadugi" panose="020B0502040204020203" pitchFamily="34" charset="0"/>
                <a:cs typeface="Times New Roman" panose="02020603050405020304" pitchFamily="18" charset="0"/>
              </a:rPr>
              <a:t>tion</a:t>
            </a:r>
            <a:r>
              <a:rPr lang="en-US" b="1" dirty="0">
                <a:latin typeface="Gadugi" panose="020B0502040204020203" pitchFamily="34" charset="0"/>
                <a:ea typeface="Gadugi" panose="020B0502040204020203" pitchFamily="34" charset="0"/>
                <a:cs typeface="Times New Roman" panose="02020603050405020304" pitchFamily="18" charset="0"/>
              </a:rPr>
              <a:t> and </a:t>
            </a:r>
            <a:r>
              <a:rPr lang="ro-RO" b="1" dirty="0">
                <a:latin typeface="Gadugi" panose="020B0502040204020203" pitchFamily="34" charset="0"/>
                <a:ea typeface="Gadugi" panose="020B0502040204020203" pitchFamily="34" charset="0"/>
                <a:cs typeface="Times New Roman" panose="02020603050405020304" pitchFamily="18" charset="0"/>
              </a:rPr>
              <a:t>discrimina</a:t>
            </a:r>
            <a:r>
              <a:rPr lang="en-US" b="1" dirty="0" err="1">
                <a:latin typeface="Gadugi" panose="020B0502040204020203" pitchFamily="34" charset="0"/>
                <a:ea typeface="Gadugi" panose="020B0502040204020203" pitchFamily="34" charset="0"/>
                <a:cs typeface="Times New Roman" panose="02020603050405020304" pitchFamily="18" charset="0"/>
              </a:rPr>
              <a:t>tion</a:t>
            </a:r>
            <a:endParaRPr lang="en-US" b="1" dirty="0">
              <a:latin typeface="Gadugi" panose="020B0502040204020203" pitchFamily="34" charset="0"/>
              <a:ea typeface="Gadugi" panose="020B0502040204020203"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Gadugi" panose="020B0502040204020203" pitchFamily="34" charset="0"/>
                <a:ea typeface="Gadugi" panose="020B0502040204020203" pitchFamily="34" charset="0"/>
                <a:cs typeface="Times New Roman" panose="02020603050405020304" pitchFamily="18" charset="0"/>
              </a:rPr>
              <a:t>The local television and mass media foster hatred and discrimination against Moldovan and Ukrainian ethnicities.</a:t>
            </a:r>
          </a:p>
          <a:p>
            <a:pPr algn="just"/>
            <a:r>
              <a:rPr lang="en-US" dirty="0">
                <a:latin typeface="Gadugi" panose="020B0502040204020203" pitchFamily="34" charset="0"/>
                <a:ea typeface="Gadugi" panose="020B0502040204020203" pitchFamily="34" charset="0"/>
                <a:cs typeface="Times New Roman" panose="02020603050405020304" pitchFamily="18" charset="0"/>
              </a:rPr>
              <a:t>Unannounced visits of various control bodies to educational institutions for intimidation purposes.</a:t>
            </a:r>
          </a:p>
          <a:p>
            <a:pPr algn="just"/>
            <a:r>
              <a:rPr lang="en-US" dirty="0">
                <a:latin typeface="Gadugi" panose="020B0502040204020203" pitchFamily="34" charset="0"/>
                <a:ea typeface="Gadugi" panose="020B0502040204020203" pitchFamily="34" charset="0"/>
                <a:cs typeface="Times New Roman" panose="02020603050405020304" pitchFamily="18" charset="0"/>
              </a:rPr>
              <a:t>Threats on behalf of Security and Military Structures addressed to School headmasters.</a:t>
            </a:r>
          </a:p>
          <a:p>
            <a:pPr algn="just"/>
            <a:r>
              <a:rPr lang="en-US" dirty="0">
                <a:latin typeface="Gadugi" panose="020B0502040204020203" pitchFamily="34" charset="0"/>
                <a:ea typeface="Gadugi" panose="020B0502040204020203" pitchFamily="34" charset="0"/>
                <a:cs typeface="Times New Roman" panose="02020603050405020304" pitchFamily="18" charset="0"/>
              </a:rPr>
              <a:t>Military recording and enrollment of young people in paramilitary structures.</a:t>
            </a:r>
          </a:p>
          <a:p>
            <a:pPr algn="just"/>
            <a:endParaRPr lang="en-US"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457149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671" y="0"/>
            <a:ext cx="12038235" cy="955022"/>
          </a:xfrm>
        </p:spPr>
        <p:txBody>
          <a:bodyPr>
            <a:normAutofit/>
          </a:bodyPr>
          <a:lstStyle/>
          <a:p>
            <a:r>
              <a:rPr lang="ro-RO" sz="4400" b="1" dirty="0" err="1">
                <a:latin typeface="Gadugi" panose="020B0502040204020203" pitchFamily="34" charset="0"/>
                <a:ea typeface="Gadugi" panose="020B0502040204020203" pitchFamily="34" charset="0"/>
              </a:rPr>
              <a:t>Recommendations</a:t>
            </a:r>
            <a:endParaRPr lang="en-GB" sz="4400" b="1" dirty="0">
              <a:latin typeface="Gadugi" panose="020B0502040204020203" pitchFamily="34" charset="0"/>
              <a:ea typeface="Gadug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850143" y="1480930"/>
            <a:ext cx="10490405" cy="4263887"/>
          </a:xfrm>
        </p:spPr>
        <p:txBody>
          <a:bodyPr>
            <a:normAutofit fontScale="92500" lnSpcReduction="20000"/>
          </a:bodyPr>
          <a:lstStyle/>
          <a:p>
            <a:endParaRPr lang="en-US" dirty="0">
              <a:latin typeface="Gadugi" panose="020B0502040204020203" pitchFamily="34" charset="0"/>
              <a:ea typeface="Gadugi" panose="020B0502040204020203" pitchFamily="34" charset="0"/>
            </a:endParaRPr>
          </a:p>
          <a:p>
            <a:r>
              <a:rPr lang="en-US" sz="2600" dirty="0">
                <a:latin typeface="Gadugi" panose="020B0502040204020203" pitchFamily="34" charset="0"/>
                <a:ea typeface="Gadugi" panose="020B0502040204020203" pitchFamily="34" charset="0"/>
              </a:rPr>
              <a:t>We call the Committee of Ministers to </a:t>
            </a:r>
            <a:r>
              <a:rPr lang="en-US" sz="2600" dirty="0" smtClean="0">
                <a:latin typeface="Gadugi" panose="020B0502040204020203" pitchFamily="34" charset="0"/>
                <a:ea typeface="Gadugi" panose="020B0502040204020203" pitchFamily="34" charset="0"/>
              </a:rPr>
              <a:t>insist that Russian </a:t>
            </a:r>
            <a:r>
              <a:rPr lang="en-US" sz="2600" dirty="0">
                <a:latin typeface="Gadugi" panose="020B0502040204020203" pitchFamily="34" charset="0"/>
                <a:ea typeface="Gadugi" panose="020B0502040204020203" pitchFamily="34" charset="0"/>
              </a:rPr>
              <a:t>authorities </a:t>
            </a:r>
            <a:r>
              <a:rPr lang="en-US" sz="2600" dirty="0" smtClean="0">
                <a:latin typeface="Gadugi" panose="020B0502040204020203" pitchFamily="34" charset="0"/>
                <a:ea typeface="Gadugi" panose="020B0502040204020203" pitchFamily="34" charset="0"/>
              </a:rPr>
              <a:t>have to: </a:t>
            </a:r>
            <a:endParaRPr lang="ro-RO" sz="2600" dirty="0">
              <a:latin typeface="Gadugi" panose="020B0502040204020203" pitchFamily="34" charset="0"/>
              <a:ea typeface="Gadugi" panose="020B0502040204020203" pitchFamily="34" charset="0"/>
            </a:endParaRPr>
          </a:p>
          <a:p>
            <a:pPr marL="342900" indent="-342900">
              <a:buFontTx/>
              <a:buChar char="-"/>
            </a:pPr>
            <a:r>
              <a:rPr lang="en-US" sz="2600" dirty="0">
                <a:latin typeface="Gadugi" panose="020B0502040204020203" pitchFamily="34" charset="0"/>
                <a:ea typeface="Gadugi" panose="020B0502040204020203" pitchFamily="34" charset="0"/>
              </a:rPr>
              <a:t>Pay the compensation due to all applicants</a:t>
            </a:r>
            <a:r>
              <a:rPr lang="ro-RO" sz="2600" dirty="0">
                <a:latin typeface="Gadugi" panose="020B0502040204020203" pitchFamily="34" charset="0"/>
                <a:ea typeface="Gadugi" panose="020B0502040204020203" pitchFamily="34" charset="0"/>
              </a:rPr>
              <a:t>;</a:t>
            </a:r>
          </a:p>
          <a:p>
            <a:pPr marL="342900" indent="-342900">
              <a:buFontTx/>
              <a:buChar char="-"/>
            </a:pPr>
            <a:r>
              <a:rPr lang="en-US" sz="2600" dirty="0">
                <a:latin typeface="Gadugi" panose="020B0502040204020203" pitchFamily="34" charset="0"/>
                <a:ea typeface="Gadugi" panose="020B0502040204020203" pitchFamily="34" charset="0"/>
              </a:rPr>
              <a:t>Present a concrete action plan including the general measures indicated in the ‘General Measures’ section </a:t>
            </a:r>
            <a:r>
              <a:rPr lang="en-US" sz="2600" dirty="0" smtClean="0">
                <a:latin typeface="Gadugi" panose="020B0502040204020203" pitchFamily="34" charset="0"/>
                <a:ea typeface="Gadugi" panose="020B0502040204020203" pitchFamily="34" charset="0"/>
              </a:rPr>
              <a:t>above</a:t>
            </a:r>
            <a:r>
              <a:rPr lang="ro-RO" sz="2600" dirty="0" smtClean="0">
                <a:latin typeface="Gadugi" panose="020B0502040204020203" pitchFamily="34" charset="0"/>
                <a:ea typeface="Gadugi" panose="020B0502040204020203" pitchFamily="34" charset="0"/>
              </a:rPr>
              <a:t>; </a:t>
            </a:r>
          </a:p>
          <a:p>
            <a:r>
              <a:rPr lang="ro-RO" sz="2600" dirty="0" err="1" smtClean="0">
                <a:latin typeface="Gadugi" panose="020B0502040204020203" pitchFamily="34" charset="0"/>
                <a:ea typeface="Gadugi" panose="020B0502040204020203" pitchFamily="34" charset="0"/>
              </a:rPr>
              <a:t>We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call</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a:t>
            </a:r>
            <a:r>
              <a:rPr lang="en-US" sz="2600" dirty="0">
                <a:latin typeface="Gadugi" panose="020B0502040204020203" pitchFamily="34" charset="0"/>
                <a:ea typeface="Gadugi" panose="020B0502040204020203" pitchFamily="34" charset="0"/>
              </a:rPr>
              <a:t>Committee of Ministers </a:t>
            </a:r>
            <a:r>
              <a:rPr lang="ro-RO" sz="2600" dirty="0" err="1" smtClean="0">
                <a:latin typeface="Gadugi" panose="020B0502040204020203" pitchFamily="34" charset="0"/>
                <a:ea typeface="Gadugi" panose="020B0502040204020203" pitchFamily="34" charset="0"/>
              </a:rPr>
              <a:t>to</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debate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case </a:t>
            </a:r>
            <a:r>
              <a:rPr lang="en-US" sz="2600" dirty="0" smtClean="0">
                <a:latin typeface="Gadugi" panose="020B0502040204020203" pitchFamily="34" charset="0"/>
                <a:ea typeface="Gadugi" panose="020B0502040204020203" pitchFamily="34" charset="0"/>
              </a:rPr>
              <a:t>at </a:t>
            </a:r>
            <a:r>
              <a:rPr lang="en-US" sz="2600" dirty="0">
                <a:latin typeface="Gadugi" panose="020B0502040204020203" pitchFamily="34" charset="0"/>
                <a:ea typeface="Gadugi" panose="020B0502040204020203" pitchFamily="34" charset="0"/>
              </a:rPr>
              <a:t>every CM/DH </a:t>
            </a:r>
            <a:r>
              <a:rPr lang="en-US" sz="2600" dirty="0" smtClean="0">
                <a:latin typeface="Gadugi" panose="020B0502040204020203" pitchFamily="34" charset="0"/>
                <a:ea typeface="Gadugi" panose="020B0502040204020203" pitchFamily="34" charset="0"/>
              </a:rPr>
              <a:t>meeting</a:t>
            </a:r>
            <a:r>
              <a:rPr lang="ro-RO" sz="2600" dirty="0">
                <a:latin typeface="Gadugi" panose="020B0502040204020203" pitchFamily="34" charset="0"/>
                <a:ea typeface="Gadugi" panose="020B0502040204020203" pitchFamily="34" charset="0"/>
              </a:rPr>
              <a:t>;</a:t>
            </a:r>
            <a:r>
              <a:rPr lang="ro-RO" sz="2600" dirty="0" smtClean="0">
                <a:latin typeface="Gadugi" panose="020B0502040204020203" pitchFamily="34" charset="0"/>
                <a:ea typeface="Gadugi" panose="020B0502040204020203" pitchFamily="34" charset="0"/>
              </a:rPr>
              <a:t> </a:t>
            </a:r>
          </a:p>
          <a:p>
            <a:r>
              <a:rPr lang="ro-RO" sz="2600" dirty="0" err="1" smtClean="0">
                <a:latin typeface="Gadugi" panose="020B0502040204020203" pitchFamily="34" charset="0"/>
                <a:ea typeface="Gadugi" panose="020B0502040204020203" pitchFamily="34" charset="0"/>
              </a:rPr>
              <a:t>To</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publish</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letter</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from</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Secretary</a:t>
            </a:r>
            <a:r>
              <a:rPr lang="ro-RO" sz="2600" dirty="0" smtClean="0">
                <a:latin typeface="Gadugi" panose="020B0502040204020203" pitchFamily="34" charset="0"/>
                <a:ea typeface="Gadugi" panose="020B0502040204020203" pitchFamily="34" charset="0"/>
              </a:rPr>
              <a:t> General of CE </a:t>
            </a:r>
            <a:r>
              <a:rPr lang="ro-RO" sz="2600" dirty="0" err="1" smtClean="0">
                <a:latin typeface="Gadugi" panose="020B0502040204020203" pitchFamily="34" charset="0"/>
                <a:ea typeface="Gadugi" panose="020B0502040204020203" pitchFamily="34" charset="0"/>
              </a:rPr>
              <a:t>to</a:t>
            </a:r>
            <a:r>
              <a:rPr lang="ro-RO" sz="2600" dirty="0" smtClean="0">
                <a:latin typeface="Gadugi" panose="020B0502040204020203" pitchFamily="34" charset="0"/>
                <a:ea typeface="Gadugi" panose="020B0502040204020203" pitchFamily="34" charset="0"/>
              </a:rPr>
              <a:t> Mr. </a:t>
            </a:r>
            <a:r>
              <a:rPr lang="ro-RO" sz="2600" dirty="0" err="1" smtClean="0">
                <a:latin typeface="Gadugi" panose="020B0502040204020203" pitchFamily="34" charset="0"/>
                <a:ea typeface="Gadugi" panose="020B0502040204020203" pitchFamily="34" charset="0"/>
              </a:rPr>
              <a:t>Lavrov</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and</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his</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answer</a:t>
            </a:r>
            <a:r>
              <a:rPr lang="en-US" sz="2600" dirty="0" smtClean="0">
                <a:latin typeface="Gadugi" panose="020B0502040204020203" pitchFamily="34" charset="0"/>
                <a:ea typeface="Gadugi" panose="020B0502040204020203" pitchFamily="34" charset="0"/>
              </a:rPr>
              <a:t>;</a:t>
            </a:r>
            <a:endParaRPr lang="ro-RO" sz="2600" dirty="0" smtClean="0">
              <a:latin typeface="Gadugi" panose="020B0502040204020203" pitchFamily="34" charset="0"/>
              <a:ea typeface="Gadugi" panose="020B0502040204020203" pitchFamily="34" charset="0"/>
            </a:endParaRPr>
          </a:p>
          <a:p>
            <a:r>
              <a:rPr lang="en-US" sz="2600" dirty="0" smtClean="0">
                <a:latin typeface="Gadugi" panose="020B0502040204020203" pitchFamily="34" charset="0"/>
                <a:ea typeface="Gadugi" panose="020B0502040204020203" pitchFamily="34" charset="0"/>
              </a:rPr>
              <a:t>We </a:t>
            </a:r>
            <a:r>
              <a:rPr lang="ro-RO" sz="2600" dirty="0" err="1" smtClean="0">
                <a:latin typeface="Gadugi" panose="020B0502040204020203" pitchFamily="34" charset="0"/>
                <a:ea typeface="Gadugi" panose="020B0502040204020203" pitchFamily="34" charset="0"/>
              </a:rPr>
              <a:t>also</a:t>
            </a:r>
            <a:r>
              <a:rPr lang="ro-RO" sz="2600" dirty="0" smtClean="0">
                <a:latin typeface="Gadugi" panose="020B0502040204020203" pitchFamily="34" charset="0"/>
                <a:ea typeface="Gadugi" panose="020B0502040204020203" pitchFamily="34" charset="0"/>
              </a:rPr>
              <a:t> </a:t>
            </a:r>
            <a:r>
              <a:rPr lang="en-US" sz="2600" dirty="0" smtClean="0">
                <a:latin typeface="Gadugi" panose="020B0502040204020203" pitchFamily="34" charset="0"/>
                <a:ea typeface="Gadugi" panose="020B0502040204020203" pitchFamily="34" charset="0"/>
              </a:rPr>
              <a:t>call </a:t>
            </a:r>
            <a:r>
              <a:rPr lang="en-US" sz="2600" dirty="0">
                <a:latin typeface="Gadugi" panose="020B0502040204020203" pitchFamily="34" charset="0"/>
                <a:ea typeface="Gadugi" panose="020B0502040204020203" pitchFamily="34" charset="0"/>
              </a:rPr>
              <a:t>on Committee of Ministers to </a:t>
            </a:r>
            <a:r>
              <a:rPr lang="ro-RO" sz="2600" dirty="0" smtClean="0">
                <a:latin typeface="Gadugi" panose="020B0502040204020203" pitchFamily="34" charset="0"/>
                <a:ea typeface="Gadugi" panose="020B0502040204020203" pitchFamily="34" charset="0"/>
              </a:rPr>
              <a:t>continue </a:t>
            </a:r>
            <a:r>
              <a:rPr lang="ro-RO" sz="2600" dirty="0" err="1" smtClean="0">
                <a:latin typeface="Gadugi" panose="020B0502040204020203" pitchFamily="34" charset="0"/>
                <a:ea typeface="Gadugi" panose="020B0502040204020203" pitchFamily="34" charset="0"/>
              </a:rPr>
              <a:t>all</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efort for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execution</a:t>
            </a:r>
            <a:r>
              <a:rPr lang="ro-RO" sz="2600" dirty="0" smtClean="0">
                <a:latin typeface="Gadugi" panose="020B0502040204020203" pitchFamily="34" charset="0"/>
                <a:ea typeface="Gadugi" panose="020B0502040204020203" pitchFamily="34" charset="0"/>
              </a:rPr>
              <a:t> of </a:t>
            </a:r>
            <a:r>
              <a:rPr lang="ro-RO" sz="2600" dirty="0" err="1" smtClean="0">
                <a:latin typeface="Gadugi" panose="020B0502040204020203" pitchFamily="34" charset="0"/>
                <a:ea typeface="Gadugi" panose="020B0502040204020203" pitchFamily="34" charset="0"/>
              </a:rPr>
              <a:t>this</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judgement</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including</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all</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the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preliminary</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actions</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before</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applying</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infringement</a:t>
            </a:r>
            <a:r>
              <a:rPr lang="ro-RO" sz="2600" dirty="0" smtClean="0">
                <a:latin typeface="Gadugi" panose="020B0502040204020203" pitchFamily="34" charset="0"/>
                <a:ea typeface="Gadugi" panose="020B0502040204020203" pitchFamily="34" charset="0"/>
              </a:rPr>
              <a:t> </a:t>
            </a:r>
            <a:r>
              <a:rPr lang="ro-RO" sz="2600" dirty="0" err="1" smtClean="0">
                <a:latin typeface="Gadugi" panose="020B0502040204020203" pitchFamily="34" charset="0"/>
                <a:ea typeface="Gadugi" panose="020B0502040204020203" pitchFamily="34" charset="0"/>
              </a:rPr>
              <a:t>proceedings</a:t>
            </a:r>
            <a:r>
              <a:rPr lang="ro-RO" sz="2600" dirty="0" smtClean="0">
                <a:latin typeface="Gadugi" panose="020B0502040204020203" pitchFamily="34" charset="0"/>
                <a:ea typeface="Gadugi" panose="020B0502040204020203" pitchFamily="34" charset="0"/>
              </a:rPr>
              <a:t> </a:t>
            </a:r>
            <a:r>
              <a:rPr lang="en-US" sz="2600" dirty="0" smtClean="0">
                <a:latin typeface="Gadugi" panose="020B0502040204020203" pitchFamily="34" charset="0"/>
                <a:ea typeface="Gadugi" panose="020B0502040204020203" pitchFamily="34" charset="0"/>
              </a:rPr>
              <a:t>art</a:t>
            </a:r>
            <a:r>
              <a:rPr lang="en-US" sz="2600" dirty="0">
                <a:latin typeface="Gadugi" panose="020B0502040204020203" pitchFamily="34" charset="0"/>
                <a:ea typeface="Gadugi" panose="020B0502040204020203" pitchFamily="34" charset="0"/>
              </a:rPr>
              <a:t>. </a:t>
            </a:r>
            <a:r>
              <a:rPr lang="en-US" sz="2600" dirty="0" smtClean="0">
                <a:latin typeface="Gadugi" panose="020B0502040204020203" pitchFamily="34" charset="0"/>
                <a:ea typeface="Gadugi" panose="020B0502040204020203" pitchFamily="34" charset="0"/>
              </a:rPr>
              <a:t>46</a:t>
            </a:r>
            <a:r>
              <a:rPr lang="ro-RO" sz="2600" dirty="0" smtClean="0">
                <a:latin typeface="Gadugi" panose="020B0502040204020203" pitchFamily="34" charset="0"/>
                <a:ea typeface="Gadugi" panose="020B0502040204020203" pitchFamily="34" charset="0"/>
              </a:rPr>
              <a:t>.4 </a:t>
            </a:r>
            <a:r>
              <a:rPr lang="en-US" sz="2600" dirty="0" smtClean="0">
                <a:latin typeface="Gadugi" panose="020B0502040204020203" pitchFamily="34" charset="0"/>
                <a:ea typeface="Gadugi" panose="020B0502040204020203" pitchFamily="34" charset="0"/>
              </a:rPr>
              <a:t>of Convention</a:t>
            </a:r>
            <a:r>
              <a:rPr lang="ro-RO" sz="2600" dirty="0" smtClean="0">
                <a:latin typeface="Gadugi" panose="020B0502040204020203" pitchFamily="34" charset="0"/>
                <a:ea typeface="Gadugi" panose="020B0502040204020203" pitchFamily="34" charset="0"/>
              </a:rPr>
              <a:t>.</a:t>
            </a:r>
            <a:endParaRPr lang="en-US" sz="2600" dirty="0">
              <a:latin typeface="Gadugi" panose="020B0502040204020203" pitchFamily="34" charset="0"/>
              <a:ea typeface="Gadugi" panose="020B0502040204020203" pitchFamily="34" charset="0"/>
            </a:endParaRPr>
          </a:p>
          <a:p>
            <a:pPr marL="342900" indent="-342900">
              <a:buFont typeface="Wingdings" panose="05000000000000000000" pitchFamily="2" charset="2"/>
              <a:buChar char="§"/>
            </a:pPr>
            <a:endParaRPr lang="en-GB" sz="2000" dirty="0">
              <a:latin typeface="Gadugi" panose="020B0502040204020203" pitchFamily="34" charset="0"/>
              <a:ea typeface="Gadug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spTree>
    <p:extLst>
      <p:ext uri="{BB962C8B-B14F-4D97-AF65-F5344CB8AC3E}">
        <p14:creationId xmlns:p14="http://schemas.microsoft.com/office/powerpoint/2010/main" val="198859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1243073" y="1144269"/>
            <a:ext cx="10166251" cy="982706"/>
          </a:xfrm>
        </p:spPr>
        <p:txBody>
          <a:bodyPr>
            <a:noAutofit/>
          </a:bodyPr>
          <a:lstStyle/>
          <a:p>
            <a:r>
              <a:rPr lang="en-US" sz="4200" b="1" dirty="0">
                <a:latin typeface="Times New Roman" panose="02020603050405020304" pitchFamily="18" charset="0"/>
                <a:cs typeface="Times New Roman" panose="02020603050405020304" pitchFamily="18" charset="0"/>
              </a:rPr>
              <a:t>Q&amp;A </a:t>
            </a:r>
            <a:endParaRPr lang="en-GB" sz="4200" b="1" dirty="0">
              <a:latin typeface="Times New Roman" panose="02020603050405020304" pitchFamily="18" charset="0"/>
              <a:cs typeface="Times New Roman" panose="02020603050405020304" pitchFamily="18" charset="0"/>
            </a:endParaRPr>
          </a:p>
          <a:p>
            <a:pPr algn="l"/>
            <a:endParaRPr lang="ro-RO" sz="2600" dirty="0">
              <a:latin typeface="Times New Roman" panose="02020603050405020304" pitchFamily="18" charset="0"/>
              <a:cs typeface="Times New Roman" panose="02020603050405020304" pitchFamily="18" charset="0"/>
            </a:endParaRPr>
          </a:p>
          <a:p>
            <a:pPr algn="l"/>
            <a:endParaRPr lang="ro-RO" sz="2600" dirty="0">
              <a:latin typeface="Times New Roman" panose="02020603050405020304" pitchFamily="18" charset="0"/>
              <a:cs typeface="Times New Roman" panose="02020603050405020304" pitchFamily="18" charset="0"/>
            </a:endParaRPr>
          </a:p>
          <a:p>
            <a:endParaRPr lang="ro-RO" sz="4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sp>
        <p:nvSpPr>
          <p:cNvPr id="7" name="Title 1"/>
          <p:cNvSpPr txBox="1">
            <a:spLocks/>
          </p:cNvSpPr>
          <p:nvPr/>
        </p:nvSpPr>
        <p:spPr>
          <a:xfrm>
            <a:off x="1524000" y="376491"/>
            <a:ext cx="9144000" cy="1273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000" b="1" dirty="0">
                <a:latin typeface="Times New Roman" panose="02020603050405020304" pitchFamily="18" charset="0"/>
                <a:cs typeface="Times New Roman" panose="02020603050405020304" pitchFamily="18" charset="0"/>
              </a:rPr>
              <a:t> </a:t>
            </a:r>
            <a:endParaRPr lang="en-GB" sz="4000" b="1" u="sng" dirty="0">
              <a:latin typeface="Times New Roman" panose="02020603050405020304" pitchFamily="18" charset="0"/>
              <a:cs typeface="Times New Roman" panose="02020603050405020304" pitchFamily="18" charset="0"/>
            </a:endParaRPr>
          </a:p>
        </p:txBody>
      </p:sp>
      <p:pic>
        <p:nvPicPr>
          <p:cNvPr id="2050" name="Picture 2" descr="https://scontent.fcdg2-1.fna.fbcdn.net/v/t1.15752-9/s2048x2048/52823353_626506394477451_5590909296008232960_n.jpg?_nc_cat=110&amp;_nc_ht=scontent.fcdg2-1.fna&amp;oh=6d98a3e7138683775e30e6683ebd5faa&amp;oe=5D25CB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3443" y="1937902"/>
            <a:ext cx="7290564" cy="447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9572"/>
          <a:stretch/>
        </p:blipFill>
        <p:spPr>
          <a:xfrm rot="5400000">
            <a:off x="5672670" y="338674"/>
            <a:ext cx="1294329" cy="11744327"/>
          </a:xfrm>
          <a:prstGeom prst="rect">
            <a:avLst/>
          </a:prstGeom>
        </p:spPr>
      </p:pic>
      <p:sp>
        <p:nvSpPr>
          <p:cNvPr id="3" name="Subtitle 2"/>
          <p:cNvSpPr>
            <a:spLocks noGrp="1"/>
          </p:cNvSpPr>
          <p:nvPr>
            <p:ph type="subTitle" idx="1"/>
          </p:nvPr>
        </p:nvSpPr>
        <p:spPr>
          <a:xfrm>
            <a:off x="990600" y="1720561"/>
            <a:ext cx="10807700" cy="4287375"/>
          </a:xfrm>
        </p:spPr>
        <p:txBody>
          <a:bodyPr>
            <a:noAutofit/>
          </a:bodyPr>
          <a:lstStyle/>
          <a:p>
            <a:pPr marL="342900" lvl="0" indent="-342900" algn="just">
              <a:buFont typeface="Wingdings" panose="05000000000000000000" pitchFamily="2" charset="2"/>
              <a:buChar char="§"/>
            </a:pPr>
            <a:r>
              <a:rPr lang="ro-RO" dirty="0">
                <a:latin typeface="Gadugi" panose="020B0502040204020203" pitchFamily="34" charset="0"/>
                <a:ea typeface="Gadugi" panose="020B0502040204020203" pitchFamily="34" charset="0"/>
                <a:cs typeface="Times New Roman" panose="02020603050405020304" pitchFamily="18" charset="0"/>
              </a:rPr>
              <a:t>P</a:t>
            </a:r>
            <a:r>
              <a:rPr lang="en-US" dirty="0" err="1">
                <a:latin typeface="Gadugi" panose="020B0502040204020203" pitchFamily="34" charset="0"/>
                <a:ea typeface="Gadugi" panose="020B0502040204020203" pitchFamily="34" charset="0"/>
                <a:cs typeface="Times New Roman" panose="02020603050405020304" pitchFamily="18" charset="0"/>
              </a:rPr>
              <a:t>ayment</a:t>
            </a:r>
            <a:r>
              <a:rPr lang="en-US" dirty="0">
                <a:latin typeface="Gadugi" panose="020B0502040204020203" pitchFamily="34" charset="0"/>
                <a:ea typeface="Gadugi" panose="020B0502040204020203" pitchFamily="34" charset="0"/>
                <a:cs typeface="Times New Roman" panose="02020603050405020304" pitchFamily="18" charset="0"/>
              </a:rPr>
              <a:t> of sum ordered by the Court in the amount of EUR</a:t>
            </a:r>
            <a:r>
              <a:rPr lang="ro-RO" dirty="0">
                <a:latin typeface="Gadugi" panose="020B0502040204020203" pitchFamily="34" charset="0"/>
                <a:ea typeface="Gadugi" panose="020B0502040204020203" pitchFamily="34" charset="0"/>
                <a:cs typeface="Times New Roman" panose="02020603050405020304" pitchFamily="18" charset="0"/>
              </a:rPr>
              <a:t> 6000 </a:t>
            </a:r>
            <a:r>
              <a:rPr lang="en-US" dirty="0">
                <a:latin typeface="Gadugi" panose="020B0502040204020203" pitchFamily="34" charset="0"/>
                <a:ea typeface="Gadugi" panose="020B0502040204020203" pitchFamily="34" charset="0"/>
                <a:cs typeface="Times New Roman" panose="02020603050405020304" pitchFamily="18" charset="0"/>
              </a:rPr>
              <a:t>for each applicant, as well as the payment of the costs and expenditures</a:t>
            </a:r>
            <a:r>
              <a:rPr lang="ro-RO" dirty="0">
                <a:latin typeface="Gadugi" panose="020B0502040204020203" pitchFamily="34" charset="0"/>
                <a:ea typeface="Gadugi" panose="020B0502040204020203" pitchFamily="34" charset="0"/>
                <a:cs typeface="Times New Roman" panose="02020603050405020304" pitchFamily="18" charset="0"/>
              </a:rPr>
              <a:t>. </a:t>
            </a:r>
          </a:p>
          <a:p>
            <a:pPr marL="342900" lvl="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The elimination of all provisions that restrict the use of the Latin alphabet in the functioning of the Romanian language in the </a:t>
            </a:r>
            <a:r>
              <a:rPr lang="en-US" dirty="0" err="1">
                <a:latin typeface="Gadugi" panose="020B0502040204020203" pitchFamily="34" charset="0"/>
                <a:ea typeface="Gadugi" panose="020B0502040204020203" pitchFamily="34" charset="0"/>
                <a:cs typeface="Times New Roman" panose="02020603050405020304" pitchFamily="18" charset="0"/>
              </a:rPr>
              <a:t>transnistrian</a:t>
            </a:r>
            <a:r>
              <a:rPr lang="en-US" dirty="0">
                <a:latin typeface="Gadugi" panose="020B0502040204020203" pitchFamily="34" charset="0"/>
                <a:ea typeface="Gadugi" panose="020B0502040204020203" pitchFamily="34" charset="0"/>
                <a:cs typeface="Times New Roman" panose="02020603050405020304" pitchFamily="18" charset="0"/>
              </a:rPr>
              <a:t> region (Article 6 of </a:t>
            </a:r>
            <a:r>
              <a:rPr lang="en-US" i="1" dirty="0">
                <a:latin typeface="Gadugi" panose="020B0502040204020203" pitchFamily="34" charset="0"/>
                <a:ea typeface="Gadugi" panose="020B0502040204020203" pitchFamily="34" charset="0"/>
                <a:cs typeface="Times New Roman" panose="02020603050405020304" pitchFamily="18" charset="0"/>
              </a:rPr>
              <a:t>the “Law on languages”</a:t>
            </a:r>
            <a:r>
              <a:rPr lang="en-US" dirty="0">
                <a:latin typeface="Gadugi" panose="020B0502040204020203" pitchFamily="34" charset="0"/>
                <a:ea typeface="Gadugi" panose="020B0502040204020203" pitchFamily="34" charset="0"/>
                <a:cs typeface="Times New Roman" panose="02020603050405020304" pitchFamily="18" charset="0"/>
              </a:rPr>
              <a:t> of the region, Article 12 of the region’s </a:t>
            </a:r>
            <a:r>
              <a:rPr lang="en-US" i="1" dirty="0">
                <a:latin typeface="Gadugi" panose="020B0502040204020203" pitchFamily="34" charset="0"/>
                <a:ea typeface="Gadugi" panose="020B0502040204020203" pitchFamily="34" charset="0"/>
                <a:cs typeface="Times New Roman" panose="02020603050405020304" pitchFamily="18" charset="0"/>
              </a:rPr>
              <a:t>“Constitution”</a:t>
            </a:r>
            <a:r>
              <a:rPr lang="en-US" dirty="0">
                <a:latin typeface="Gadugi" panose="020B0502040204020203" pitchFamily="34" charset="0"/>
                <a:ea typeface="Gadugi" panose="020B0502040204020203" pitchFamily="34" charset="0"/>
                <a:cs typeface="Times New Roman" panose="02020603050405020304" pitchFamily="18" charset="0"/>
              </a:rPr>
              <a:t>, Article 200/3 of the region’s “</a:t>
            </a:r>
            <a:r>
              <a:rPr lang="en-US" i="1" dirty="0">
                <a:latin typeface="Gadugi" panose="020B0502040204020203" pitchFamily="34" charset="0"/>
                <a:ea typeface="Gadugi" panose="020B0502040204020203" pitchFamily="34" charset="0"/>
                <a:cs typeface="Times New Roman" panose="02020603050405020304" pitchFamily="18" charset="0"/>
              </a:rPr>
              <a:t>Code of Administrative Offences”, </a:t>
            </a:r>
            <a:r>
              <a:rPr lang="en-US" dirty="0">
                <a:latin typeface="Gadugi" panose="020B0502040204020203" pitchFamily="34" charset="0"/>
                <a:ea typeface="Gadugi" panose="020B0502040204020203" pitchFamily="34" charset="0"/>
                <a:cs typeface="Times New Roman" panose="02020603050405020304" pitchFamily="18" charset="0"/>
              </a:rPr>
              <a:t>decision of 18 August 1994 on the prohibition of the use of the Latin alphabet in schools)</a:t>
            </a:r>
            <a:r>
              <a:rPr lang="ro-RO" dirty="0">
                <a:latin typeface="Gadugi" panose="020B0502040204020203" pitchFamily="34" charset="0"/>
                <a:ea typeface="Gadugi" panose="020B0502040204020203" pitchFamily="34" charset="0"/>
                <a:cs typeface="Times New Roman" panose="02020603050405020304" pitchFamily="18" charset="0"/>
              </a:rPr>
              <a:t>; </a:t>
            </a:r>
          </a:p>
          <a:p>
            <a:pPr marL="342900" indent="-342900" algn="just">
              <a:buFont typeface="Wingdings" panose="05000000000000000000" pitchFamily="2" charset="2"/>
              <a:buChar char="§"/>
            </a:pPr>
            <a:r>
              <a:rPr lang="en-US" dirty="0">
                <a:latin typeface="Gadugi" panose="020B0502040204020203" pitchFamily="34" charset="0"/>
                <a:ea typeface="Gadugi" panose="020B0502040204020203" pitchFamily="34" charset="0"/>
                <a:cs typeface="Times New Roman" panose="02020603050405020304" pitchFamily="18" charset="0"/>
              </a:rPr>
              <a:t>The annulment of the obligation that educational institutions operating in </a:t>
            </a:r>
            <a:r>
              <a:rPr lang="en-US" dirty="0" err="1">
                <a:latin typeface="Gadugi" panose="020B0502040204020203" pitchFamily="34" charset="0"/>
                <a:ea typeface="Gadugi" panose="020B0502040204020203" pitchFamily="34" charset="0"/>
                <a:cs typeface="Times New Roman" panose="02020603050405020304" pitchFamily="18" charset="0"/>
              </a:rPr>
              <a:t>transnistrian</a:t>
            </a:r>
            <a:r>
              <a:rPr lang="en-US" dirty="0">
                <a:latin typeface="Gadugi" panose="020B0502040204020203" pitchFamily="34" charset="0"/>
                <a:ea typeface="Gadugi" panose="020B0502040204020203" pitchFamily="34" charset="0"/>
                <a:cs typeface="Times New Roman" panose="02020603050405020304" pitchFamily="18" charset="0"/>
              </a:rPr>
              <a:t> region that use the curriculum approved by the Moldovan Ministry of Education or wish to work in the region on the basis of that curriculum register with the so-called </a:t>
            </a:r>
            <a:r>
              <a:rPr lang="ro-RO" dirty="0">
                <a:latin typeface="Gadugi" panose="020B0502040204020203" pitchFamily="34" charset="0"/>
                <a:ea typeface="Gadugi" panose="020B0502040204020203" pitchFamily="34" charset="0"/>
                <a:cs typeface="Times New Roman" panose="02020603050405020304" pitchFamily="18" charset="0"/>
              </a:rPr>
              <a:t>”</a:t>
            </a:r>
            <a:r>
              <a:rPr lang="en-US" dirty="0">
                <a:latin typeface="Gadugi" panose="020B0502040204020203" pitchFamily="34" charset="0"/>
                <a:ea typeface="Gadugi" panose="020B0502040204020203" pitchFamily="34" charset="0"/>
                <a:cs typeface="Times New Roman" panose="02020603050405020304" pitchFamily="18" charset="0"/>
              </a:rPr>
              <a:t>Ministry of Education</a:t>
            </a:r>
            <a:r>
              <a:rPr lang="ro-RO" dirty="0">
                <a:latin typeface="Gadugi" panose="020B0502040204020203" pitchFamily="34" charset="0"/>
                <a:ea typeface="Gadugi" panose="020B0502040204020203" pitchFamily="34" charset="0"/>
                <a:cs typeface="Times New Roman" panose="02020603050405020304" pitchFamily="18" charset="0"/>
              </a:rPr>
              <a:t>”. </a:t>
            </a:r>
            <a:endParaRPr lang="en-US" dirty="0">
              <a:latin typeface="Gadugi" panose="020B0502040204020203" pitchFamily="34" charset="0"/>
              <a:ea typeface="Gadugi" panose="020B0502040204020203" pitchFamily="34" charset="0"/>
              <a:cs typeface="Times New Roman" panose="02020603050405020304" pitchFamily="18" charset="0"/>
            </a:endParaRPr>
          </a:p>
          <a:p>
            <a:pPr marL="342900" lvl="0" indent="-342900" algn="just">
              <a:buFont typeface="Wingdings" panose="05000000000000000000" pitchFamily="2" charset="2"/>
              <a:buChar char="§"/>
            </a:pPr>
            <a:endParaRPr lang="en-US" b="1" dirty="0">
              <a:latin typeface="Gadugi" panose="020B0502040204020203" pitchFamily="34" charset="0"/>
              <a:ea typeface="Gadugi" panose="020B0502040204020203" pitchFamily="34" charset="0"/>
              <a:cs typeface="Times New Roman" panose="02020603050405020304" pitchFamily="18" charset="0"/>
            </a:endParaRPr>
          </a:p>
          <a:p>
            <a:pPr marL="342900" indent="-342900" algn="just">
              <a:buFont typeface="Wingdings" panose="05000000000000000000" pitchFamily="2" charset="2"/>
              <a:buChar char="§"/>
            </a:pPr>
            <a:endParaRPr lang="en-US" dirty="0">
              <a:latin typeface="Gadugi" panose="020B0502040204020203" pitchFamily="34" charset="0"/>
              <a:ea typeface="Gadugi" panose="020B0502040204020203" pitchFamily="34" charset="0"/>
              <a:cs typeface="Times New Roman" panose="02020603050405020304" pitchFamily="18" charset="0"/>
            </a:endParaRPr>
          </a:p>
          <a:p>
            <a:pPr marL="342900" indent="-342900" algn="just">
              <a:buFont typeface="Wingdings" panose="05000000000000000000" pitchFamily="2" charset="2"/>
              <a:buChar char="§"/>
            </a:pPr>
            <a:endParaRPr lang="en-GB" dirty="0">
              <a:latin typeface="Gadugi" panose="020B0502040204020203" pitchFamily="34" charset="0"/>
              <a:ea typeface="Gadugi" panose="020B0502040204020203"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10500575" y="6248304"/>
            <a:ext cx="1566930" cy="369332"/>
          </a:xfrm>
          <a:prstGeom prst="rect">
            <a:avLst/>
          </a:prstGeom>
          <a:noFill/>
        </p:spPr>
        <p:txBody>
          <a:bodyPr wrap="square" rtlCol="0">
            <a:spAutoFit/>
          </a:bodyPr>
          <a:lstStyle/>
          <a:p>
            <a:r>
              <a:rPr lang="ro-RO" b="1" dirty="0">
                <a:latin typeface="Cambria" panose="02040503050406030204" pitchFamily="18" charset="0"/>
              </a:rPr>
              <a:t>#</a:t>
            </a:r>
            <a:r>
              <a:rPr lang="ro-RO" b="1" dirty="0" err="1">
                <a:latin typeface="Cambria" panose="02040503050406030204" pitchFamily="18" charset="0"/>
              </a:rPr>
              <a:t>PromoLEX</a:t>
            </a:r>
            <a:endParaRPr lang="en-GB" b="1" dirty="0">
              <a:latin typeface="Cambria" panose="02040503050406030204" pitchFamily="18" charset="0"/>
            </a:endParaRPr>
          </a:p>
        </p:txBody>
      </p:sp>
      <p:sp>
        <p:nvSpPr>
          <p:cNvPr id="8" name="Title 1"/>
          <p:cNvSpPr txBox="1">
            <a:spLocks/>
          </p:cNvSpPr>
          <p:nvPr/>
        </p:nvSpPr>
        <p:spPr>
          <a:xfrm>
            <a:off x="1524000" y="376492"/>
            <a:ext cx="9144000" cy="8124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o-RO" sz="4400" b="1" dirty="0">
                <a:latin typeface="Gadugi" panose="020B0502040204020203" pitchFamily="34" charset="0"/>
                <a:ea typeface="Gadugi" panose="020B0502040204020203" pitchFamily="34" charset="0"/>
                <a:cs typeface="Times New Roman" panose="02020603050405020304" pitchFamily="18" charset="0"/>
              </a:rPr>
              <a:t>Individual </a:t>
            </a:r>
            <a:r>
              <a:rPr lang="ro-RO" sz="4400" b="1" dirty="0" err="1">
                <a:latin typeface="Gadugi" panose="020B0502040204020203" pitchFamily="34" charset="0"/>
                <a:ea typeface="Gadugi" panose="020B0502040204020203" pitchFamily="34" charset="0"/>
                <a:cs typeface="Times New Roman" panose="02020603050405020304" pitchFamily="18" charset="0"/>
              </a:rPr>
              <a:t>and</a:t>
            </a:r>
            <a:r>
              <a:rPr lang="ro-RO" sz="4400" b="1" dirty="0">
                <a:latin typeface="Gadugi" panose="020B0502040204020203" pitchFamily="34" charset="0"/>
                <a:ea typeface="Gadugi" panose="020B0502040204020203" pitchFamily="34" charset="0"/>
                <a:cs typeface="Times New Roman" panose="02020603050405020304" pitchFamily="18" charset="0"/>
              </a:rPr>
              <a:t> general </a:t>
            </a:r>
            <a:r>
              <a:rPr lang="ro-RO" sz="4400" b="1" dirty="0" err="1">
                <a:latin typeface="Gadugi" panose="020B0502040204020203" pitchFamily="34" charset="0"/>
                <a:ea typeface="Gadugi" panose="020B0502040204020203" pitchFamily="34" charset="0"/>
                <a:cs typeface="Times New Roman" panose="02020603050405020304" pitchFamily="18" charset="0"/>
              </a:rPr>
              <a:t>measures</a:t>
            </a:r>
            <a:r>
              <a:rPr lang="en-US" sz="4400" b="1" dirty="0">
                <a:latin typeface="Gadugi" panose="020B0502040204020203" pitchFamily="34" charset="0"/>
                <a:ea typeface="Gadugi" panose="020B0502040204020203" pitchFamily="34" charset="0"/>
              </a:rPr>
              <a:t> </a:t>
            </a:r>
            <a:endParaRPr lang="en-GB" sz="4400" b="1"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8742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1158240" y="1422718"/>
            <a:ext cx="10850880" cy="3975525"/>
          </a:xfrm>
        </p:spPr>
        <p:txBody>
          <a:bodyPr>
            <a:noAutofit/>
          </a:bodyPr>
          <a:lstStyle/>
          <a:p>
            <a:pPr marL="342900" lvl="0" indent="-342900" algn="l">
              <a:buFont typeface="Arial" panose="020B0604020202020204" pitchFamily="34" charset="0"/>
              <a:buChar char="•"/>
            </a:pPr>
            <a:r>
              <a:rPr lang="en-US" dirty="0">
                <a:latin typeface="Gadugi" panose="020B0502040204020203" pitchFamily="34" charset="0"/>
                <a:ea typeface="Gadugi" panose="020B0502040204020203" pitchFamily="34" charset="0"/>
                <a:cs typeface="Times New Roman" panose="02020603050405020304" pitchFamily="18" charset="0"/>
              </a:rPr>
              <a:t>The removal of any prohibition on the introduction of books and textbooks for study in educational institutions using the Latin script</a:t>
            </a:r>
            <a:r>
              <a:rPr lang="ro-RO" dirty="0">
                <a:latin typeface="Gadugi" panose="020B0502040204020203" pitchFamily="34" charset="0"/>
                <a:ea typeface="Gadugi" panose="020B0502040204020203" pitchFamily="34" charset="0"/>
                <a:cs typeface="Times New Roman" panose="02020603050405020304" pitchFamily="18" charset="0"/>
              </a:rPr>
              <a:t> in </a:t>
            </a:r>
            <a:r>
              <a:rPr lang="ro-RO" dirty="0" err="1">
                <a:latin typeface="Gadugi" panose="020B0502040204020203" pitchFamily="34" charset="0"/>
                <a:ea typeface="Gadugi" panose="020B0502040204020203" pitchFamily="34" charset="0"/>
                <a:cs typeface="Times New Roman" panose="02020603050405020304" pitchFamily="18" charset="0"/>
              </a:rPr>
              <a:t>the</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transnistrian</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region</a:t>
            </a:r>
            <a:r>
              <a:rPr lang="en-US" dirty="0">
                <a:latin typeface="Gadugi" panose="020B0502040204020203" pitchFamily="34" charset="0"/>
                <a:ea typeface="Gadugi" panose="020B0502040204020203" pitchFamily="34" charset="0"/>
                <a:cs typeface="Times New Roman" panose="02020603050405020304" pitchFamily="18" charset="0"/>
              </a:rPr>
              <a:t>.</a:t>
            </a:r>
          </a:p>
          <a:p>
            <a:pPr marL="342900" lvl="0" indent="-342900" algn="l">
              <a:buFont typeface="Arial" panose="020B0604020202020204" pitchFamily="34" charset="0"/>
              <a:buChar char="•"/>
            </a:pPr>
            <a:r>
              <a:rPr lang="en-US" dirty="0">
                <a:latin typeface="Gadugi" panose="020B0502040204020203" pitchFamily="34" charset="0"/>
                <a:ea typeface="Gadugi" panose="020B0502040204020203" pitchFamily="34" charset="0"/>
                <a:cs typeface="Times New Roman" panose="02020603050405020304" pitchFamily="18" charset="0"/>
              </a:rPr>
              <a:t>Repeal provisions of the so-called local authorities of the towns of </a:t>
            </a:r>
            <a:r>
              <a:rPr lang="en-US" dirty="0" err="1">
                <a:latin typeface="Gadugi" panose="020B0502040204020203" pitchFamily="34" charset="0"/>
                <a:ea typeface="Gadugi" panose="020B0502040204020203" pitchFamily="34" charset="0"/>
                <a:cs typeface="Times New Roman" panose="02020603050405020304" pitchFamily="18" charset="0"/>
              </a:rPr>
              <a:t>Ribnita</a:t>
            </a:r>
            <a:r>
              <a:rPr lang="en-US" dirty="0">
                <a:latin typeface="Gadugi" panose="020B0502040204020203" pitchFamily="34" charset="0"/>
                <a:ea typeface="Gadugi" panose="020B0502040204020203" pitchFamily="34" charset="0"/>
                <a:cs typeface="Times New Roman" panose="02020603050405020304" pitchFamily="18" charset="0"/>
              </a:rPr>
              <a:t>, Bender and </a:t>
            </a:r>
            <a:r>
              <a:rPr lang="en-US" dirty="0" err="1">
                <a:latin typeface="Gadugi" panose="020B0502040204020203" pitchFamily="34" charset="0"/>
                <a:ea typeface="Gadugi" panose="020B0502040204020203" pitchFamily="34" charset="0"/>
                <a:cs typeface="Times New Roman" panose="02020603050405020304" pitchFamily="18" charset="0"/>
              </a:rPr>
              <a:t>Grigoriopol</a:t>
            </a:r>
            <a:r>
              <a:rPr lang="en-US" dirty="0">
                <a:latin typeface="Gadugi" panose="020B0502040204020203" pitchFamily="34" charset="0"/>
                <a:ea typeface="Gadugi" panose="020B0502040204020203" pitchFamily="34" charset="0"/>
                <a:cs typeface="Times New Roman" panose="02020603050405020304" pitchFamily="18" charset="0"/>
              </a:rPr>
              <a:t> in regard to the eviction of high schools from buildings owned by them.</a:t>
            </a:r>
          </a:p>
          <a:p>
            <a:pPr marL="342900" indent="-342900" algn="l">
              <a:buFont typeface="Arial" panose="020B0604020202020204" pitchFamily="34" charset="0"/>
              <a:buChar char="•"/>
            </a:pPr>
            <a:r>
              <a:rPr lang="en-US" dirty="0">
                <a:latin typeface="Gadugi" panose="020B0502040204020203" pitchFamily="34" charset="0"/>
                <a:ea typeface="Gadugi" panose="020B0502040204020203" pitchFamily="34" charset="0"/>
                <a:cs typeface="Times New Roman" panose="02020603050405020304" pitchFamily="18" charset="0"/>
              </a:rPr>
              <a:t>The restoration of the building </a:t>
            </a:r>
            <a:r>
              <a:rPr lang="ro-RO" dirty="0">
                <a:latin typeface="Gadugi" panose="020B0502040204020203" pitchFamily="34" charset="0"/>
                <a:ea typeface="Gadugi" panose="020B0502040204020203" pitchFamily="34" charset="0"/>
                <a:cs typeface="Times New Roman" panose="02020603050405020304" pitchFamily="18" charset="0"/>
              </a:rPr>
              <a:t>for </a:t>
            </a:r>
            <a:r>
              <a:rPr lang="en-US" dirty="0">
                <a:latin typeface="Gadugi" panose="020B0502040204020203" pitchFamily="34" charset="0"/>
                <a:ea typeface="Gadugi" panose="020B0502040204020203" pitchFamily="34" charset="0"/>
                <a:cs typeface="Times New Roman" panose="02020603050405020304" pitchFamily="18" charset="0"/>
              </a:rPr>
              <a:t>“</a:t>
            </a:r>
            <a:r>
              <a:rPr lang="en-US" dirty="0" err="1">
                <a:latin typeface="Gadugi" panose="020B0502040204020203" pitchFamily="34" charset="0"/>
                <a:ea typeface="Gadugi" panose="020B0502040204020203" pitchFamily="34" charset="0"/>
                <a:cs typeface="Times New Roman" panose="02020603050405020304" pitchFamily="18" charset="0"/>
              </a:rPr>
              <a:t>Evrica</a:t>
            </a:r>
            <a:r>
              <a:rPr lang="en-US" dirty="0">
                <a:latin typeface="Gadugi" panose="020B0502040204020203" pitchFamily="34" charset="0"/>
                <a:ea typeface="Gadugi" panose="020B0502040204020203" pitchFamily="34" charset="0"/>
                <a:cs typeface="Times New Roman" panose="02020603050405020304" pitchFamily="18" charset="0"/>
              </a:rPr>
              <a:t>” High School, and the building formerly used by the “Stefan </a:t>
            </a:r>
            <a:r>
              <a:rPr lang="en-US" dirty="0" err="1">
                <a:latin typeface="Gadugi" panose="020B0502040204020203" pitchFamily="34" charset="0"/>
                <a:ea typeface="Gadugi" panose="020B0502040204020203" pitchFamily="34" charset="0"/>
                <a:cs typeface="Times New Roman" panose="02020603050405020304" pitchFamily="18" charset="0"/>
              </a:rPr>
              <a:t>cel</a:t>
            </a:r>
            <a:r>
              <a:rPr lang="en-US" dirty="0">
                <a:latin typeface="Gadugi" panose="020B0502040204020203" pitchFamily="34" charset="0"/>
                <a:ea typeface="Gadugi" panose="020B0502040204020203" pitchFamily="34" charset="0"/>
                <a:cs typeface="Times New Roman" panose="02020603050405020304" pitchFamily="18" charset="0"/>
              </a:rPr>
              <a:t> Mare” High School in </a:t>
            </a:r>
            <a:r>
              <a:rPr lang="en-US" dirty="0" err="1">
                <a:latin typeface="Gadugi" panose="020B0502040204020203" pitchFamily="34" charset="0"/>
                <a:ea typeface="Gadugi" panose="020B0502040204020203" pitchFamily="34" charset="0"/>
                <a:cs typeface="Times New Roman" panose="02020603050405020304" pitchFamily="18" charset="0"/>
              </a:rPr>
              <a:t>Grigoriopol</a:t>
            </a:r>
            <a:r>
              <a:rPr lang="en-US"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before</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the</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evitction</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and</a:t>
            </a:r>
            <a:r>
              <a:rPr lang="ro-RO" dirty="0">
                <a:latin typeface="Gadugi" panose="020B0502040204020203" pitchFamily="34" charset="0"/>
                <a:ea typeface="Gadugi" panose="020B0502040204020203" pitchFamily="34" charset="0"/>
                <a:cs typeface="Times New Roman" panose="02020603050405020304" pitchFamily="18" charset="0"/>
              </a:rPr>
              <a:t> </a:t>
            </a:r>
            <a:r>
              <a:rPr lang="en-US" dirty="0">
                <a:latin typeface="Gadugi" panose="020B0502040204020203" pitchFamily="34" charset="0"/>
                <a:ea typeface="Gadugi" panose="020B0502040204020203" pitchFamily="34" charset="0"/>
                <a:cs typeface="Times New Roman" panose="02020603050405020304" pitchFamily="18" charset="0"/>
              </a:rPr>
              <a:t>assigning a building for</a:t>
            </a:r>
            <a:r>
              <a:rPr lang="ro-RO" dirty="0">
                <a:latin typeface="Gadugi" panose="020B0502040204020203" pitchFamily="34" charset="0"/>
                <a:ea typeface="Gadugi" panose="020B0502040204020203" pitchFamily="34" charset="0"/>
                <a:cs typeface="Times New Roman" panose="02020603050405020304" pitchFamily="18" charset="0"/>
              </a:rPr>
              <a:t> </a:t>
            </a:r>
            <a:r>
              <a:rPr lang="en-US" dirty="0">
                <a:latin typeface="Gadugi" panose="020B0502040204020203" pitchFamily="34" charset="0"/>
                <a:ea typeface="Gadugi" panose="020B0502040204020203" pitchFamily="34" charset="0"/>
                <a:cs typeface="Times New Roman" panose="02020603050405020304" pitchFamily="18" charset="0"/>
              </a:rPr>
              <a:t>“</a:t>
            </a:r>
            <a:r>
              <a:rPr lang="en-US" dirty="0" err="1">
                <a:latin typeface="Gadugi" panose="020B0502040204020203" pitchFamily="34" charset="0"/>
                <a:ea typeface="Gadugi" panose="020B0502040204020203" pitchFamily="34" charset="0"/>
                <a:cs typeface="Times New Roman" panose="02020603050405020304" pitchFamily="18" charset="0"/>
              </a:rPr>
              <a:t>Alexandru</a:t>
            </a:r>
            <a:r>
              <a:rPr lang="en-US" dirty="0">
                <a:latin typeface="Gadugi" panose="020B0502040204020203" pitchFamily="34" charset="0"/>
                <a:ea typeface="Gadugi" panose="020B0502040204020203" pitchFamily="34" charset="0"/>
                <a:cs typeface="Times New Roman" panose="02020603050405020304" pitchFamily="18" charset="0"/>
              </a:rPr>
              <a:t> </a:t>
            </a:r>
            <a:r>
              <a:rPr lang="en-US" dirty="0" err="1">
                <a:latin typeface="Gadugi" panose="020B0502040204020203" pitchFamily="34" charset="0"/>
                <a:ea typeface="Gadugi" panose="020B0502040204020203" pitchFamily="34" charset="0"/>
                <a:cs typeface="Times New Roman" panose="02020603050405020304" pitchFamily="18" charset="0"/>
              </a:rPr>
              <a:t>cel</a:t>
            </a:r>
            <a:r>
              <a:rPr lang="en-US" dirty="0">
                <a:latin typeface="Gadugi" panose="020B0502040204020203" pitchFamily="34" charset="0"/>
                <a:ea typeface="Gadugi" panose="020B0502040204020203" pitchFamily="34" charset="0"/>
                <a:cs typeface="Times New Roman" panose="02020603050405020304" pitchFamily="18" charset="0"/>
              </a:rPr>
              <a:t> Bun” High School.</a:t>
            </a:r>
          </a:p>
          <a:p>
            <a:pPr marL="342900" indent="-342900" algn="l">
              <a:buFont typeface="Arial" panose="020B0604020202020204" pitchFamily="34" charset="0"/>
              <a:buChar char="•"/>
            </a:pPr>
            <a:endParaRPr lang="en-GB" sz="2200" dirty="0">
              <a:latin typeface="Gadugi" panose="020B0502040204020203" pitchFamily="34" charset="0"/>
              <a:ea typeface="Gadug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sp>
        <p:nvSpPr>
          <p:cNvPr id="7" name="Title 1"/>
          <p:cNvSpPr txBox="1">
            <a:spLocks/>
          </p:cNvSpPr>
          <p:nvPr/>
        </p:nvSpPr>
        <p:spPr>
          <a:xfrm>
            <a:off x="1524000" y="376492"/>
            <a:ext cx="9144000" cy="8124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400" b="1" dirty="0">
                <a:latin typeface="Gadugi" panose="020B0502040204020203" pitchFamily="34" charset="0"/>
                <a:ea typeface="Gadugi" panose="020B0502040204020203" pitchFamily="34" charset="0"/>
                <a:cs typeface="Times New Roman" panose="02020603050405020304" pitchFamily="18" charset="0"/>
              </a:rPr>
              <a:t>Individual </a:t>
            </a:r>
            <a:r>
              <a:rPr lang="ro-RO" sz="4400" b="1" dirty="0" err="1">
                <a:latin typeface="Gadugi" panose="020B0502040204020203" pitchFamily="34" charset="0"/>
                <a:ea typeface="Gadugi" panose="020B0502040204020203" pitchFamily="34" charset="0"/>
                <a:cs typeface="Times New Roman" panose="02020603050405020304" pitchFamily="18" charset="0"/>
              </a:rPr>
              <a:t>and</a:t>
            </a:r>
            <a:r>
              <a:rPr lang="ro-RO" sz="4400" b="1" dirty="0">
                <a:latin typeface="Gadugi" panose="020B0502040204020203" pitchFamily="34" charset="0"/>
                <a:ea typeface="Gadugi" panose="020B0502040204020203" pitchFamily="34" charset="0"/>
                <a:cs typeface="Times New Roman" panose="02020603050405020304" pitchFamily="18" charset="0"/>
              </a:rPr>
              <a:t> general </a:t>
            </a:r>
            <a:r>
              <a:rPr lang="ro-RO" sz="4400" b="1" dirty="0" err="1">
                <a:latin typeface="Gadugi" panose="020B0502040204020203" pitchFamily="34" charset="0"/>
                <a:ea typeface="Gadugi" panose="020B0502040204020203" pitchFamily="34" charset="0"/>
                <a:cs typeface="Times New Roman" panose="02020603050405020304" pitchFamily="18" charset="0"/>
              </a:rPr>
              <a:t>measures</a:t>
            </a:r>
            <a:r>
              <a:rPr lang="en-US" sz="4400" b="1" dirty="0">
                <a:latin typeface="Gadugi" panose="020B0502040204020203" pitchFamily="34" charset="0"/>
                <a:ea typeface="Gadugi" panose="020B0502040204020203" pitchFamily="34" charset="0"/>
                <a:cs typeface="Times New Roman" panose="02020603050405020304" pitchFamily="18" charset="0"/>
              </a:rPr>
              <a:t> </a:t>
            </a:r>
            <a:endParaRPr lang="en-GB" sz="4400" b="1" dirty="0">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28185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Gadugi" panose="020B0502040204020203" pitchFamily="34" charset="0"/>
                <a:ea typeface="Gadugi" panose="020B0502040204020203" pitchFamily="34" charset="0"/>
                <a:cs typeface="Times New Roman" panose="02020603050405020304" pitchFamily="18" charset="0"/>
              </a:rPr>
              <a:t>Non-</a:t>
            </a:r>
            <a:r>
              <a:rPr lang="ro-RO" b="1" dirty="0" err="1" smtClean="0">
                <a:latin typeface="Gadugi" panose="020B0502040204020203" pitchFamily="34" charset="0"/>
                <a:ea typeface="Gadugi" panose="020B0502040204020203" pitchFamily="34" charset="0"/>
                <a:cs typeface="Times New Roman" panose="02020603050405020304" pitchFamily="18" charset="0"/>
              </a:rPr>
              <a:t>Execution</a:t>
            </a:r>
            <a:r>
              <a:rPr lang="en-US" b="1" dirty="0" smtClean="0">
                <a:latin typeface="Gadugi" panose="020B0502040204020203" pitchFamily="34" charset="0"/>
                <a:ea typeface="Gadugi" panose="020B0502040204020203" pitchFamily="34" charset="0"/>
                <a:cs typeface="Times New Roman" panose="02020603050405020304" pitchFamily="18" charset="0"/>
              </a:rPr>
              <a:t> by Russian Federation</a:t>
            </a:r>
            <a:endParaRPr lang="en-US" b="1" dirty="0">
              <a:latin typeface="Gadugi" panose="020B0502040204020203" pitchFamily="34" charset="0"/>
              <a:ea typeface="Gadugi" panose="020B0502040204020203"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ro-RO" dirty="0">
                <a:latin typeface="Gadugi" panose="020B0502040204020203" pitchFamily="34" charset="0"/>
                <a:ea typeface="Gadugi" panose="020B0502040204020203" pitchFamily="34" charset="0"/>
                <a:cs typeface="Times New Roman" panose="02020603050405020304" pitchFamily="18" charset="0"/>
              </a:rPr>
              <a:t>On 15.11.2021 the Russian Federation submited an </a:t>
            </a:r>
            <a:r>
              <a:rPr lang="en-US" dirty="0">
                <a:latin typeface="Gadugi" panose="020B0502040204020203" pitchFamily="34" charset="0"/>
                <a:ea typeface="Gadugi" panose="020B0502040204020203" pitchFamily="34" charset="0"/>
                <a:cs typeface="Times New Roman" panose="02020603050405020304" pitchFamily="18" charset="0"/>
              </a:rPr>
              <a:t>communication </a:t>
            </a:r>
            <a:r>
              <a:rPr lang="ro-RO" dirty="0">
                <a:latin typeface="Gadugi" panose="020B0502040204020203" pitchFamily="34" charset="0"/>
                <a:ea typeface="Gadugi" panose="020B0502040204020203" pitchFamily="34" charset="0"/>
                <a:cs typeface="Times New Roman" panose="02020603050405020304" pitchFamily="18" charset="0"/>
              </a:rPr>
              <a:t>which mentioned that they </a:t>
            </a:r>
            <a:r>
              <a:rPr lang="ro-RO" i="1" dirty="0">
                <a:latin typeface="Gadugi" panose="020B0502040204020203" pitchFamily="34" charset="0"/>
                <a:ea typeface="Gadugi" panose="020B0502040204020203" pitchFamily="34" charset="0"/>
                <a:cs typeface="Times New Roman" panose="02020603050405020304" pitchFamily="18" charset="0"/>
              </a:rPr>
              <a:t>”</a:t>
            </a:r>
            <a:r>
              <a:rPr lang="en-US" i="1" dirty="0">
                <a:latin typeface="Gadugi" panose="020B0502040204020203" pitchFamily="34" charset="0"/>
                <a:ea typeface="Gadugi" panose="020B0502040204020203" pitchFamily="34" charset="0"/>
                <a:cs typeface="Times New Roman" panose="02020603050405020304" pitchFamily="18" charset="0"/>
              </a:rPr>
              <a:t>have made significant efforts to find acceptable solutions to the current situation </a:t>
            </a:r>
            <a:r>
              <a:rPr lang="en-US" i="1" dirty="0">
                <a:solidFill>
                  <a:srgbClr val="FF0000"/>
                </a:solidFill>
                <a:latin typeface="Gadugi" panose="020B0502040204020203" pitchFamily="34" charset="0"/>
                <a:ea typeface="Gadugi" panose="020B0502040204020203" pitchFamily="34" charset="0"/>
                <a:cs typeface="Times New Roman" panose="02020603050405020304" pitchFamily="18" charset="0"/>
              </a:rPr>
              <a:t>that would not contradict the principle of non-interference in the affairs of other sovereign States</a:t>
            </a:r>
            <a:r>
              <a:rPr lang="ro-RO" i="1" dirty="0">
                <a:latin typeface="Gadugi" panose="020B0502040204020203" pitchFamily="34" charset="0"/>
                <a:ea typeface="Gadugi" panose="020B0502040204020203" pitchFamily="34" charset="0"/>
                <a:cs typeface="Times New Roman" panose="02020603050405020304" pitchFamily="18" charset="0"/>
              </a:rPr>
              <a:t>”</a:t>
            </a:r>
            <a:r>
              <a:rPr lang="en-US" i="1" dirty="0">
                <a:latin typeface="Gadugi" panose="020B0502040204020203" pitchFamily="34" charset="0"/>
                <a:ea typeface="Gadugi" panose="020B0502040204020203" pitchFamily="34" charset="0"/>
                <a:cs typeface="Times New Roman" panose="02020603050405020304" pitchFamily="18" charset="0"/>
              </a:rPr>
              <a:t>. </a:t>
            </a:r>
            <a:endParaRPr lang="ro-RO" i="1" dirty="0">
              <a:latin typeface="Gadugi" panose="020B0502040204020203" pitchFamily="34" charset="0"/>
              <a:ea typeface="Gadugi" panose="020B0502040204020203" pitchFamily="34" charset="0"/>
              <a:cs typeface="Times New Roman" panose="02020603050405020304" pitchFamily="18" charset="0"/>
            </a:endParaRPr>
          </a:p>
          <a:p>
            <a:pPr algn="just"/>
            <a:r>
              <a:rPr lang="ro-RO" dirty="0">
                <a:latin typeface="Gadugi" panose="020B0502040204020203" pitchFamily="34" charset="0"/>
                <a:ea typeface="Gadugi" panose="020B0502040204020203" pitchFamily="34" charset="0"/>
                <a:cs typeface="Times New Roman" panose="02020603050405020304" pitchFamily="18" charset="0"/>
              </a:rPr>
              <a:t>This information practically repeated the same text as previously submited </a:t>
            </a:r>
            <a:r>
              <a:rPr lang="en-US" dirty="0">
                <a:latin typeface="Gadugi" panose="020B0502040204020203" pitchFamily="34" charset="0"/>
                <a:ea typeface="Gadugi" panose="020B0502040204020203" pitchFamily="34" charset="0"/>
                <a:cs typeface="Times New Roman" panose="02020603050405020304" pitchFamily="18" charset="0"/>
              </a:rPr>
              <a:t>communications</a:t>
            </a:r>
            <a:r>
              <a:rPr lang="ro-RO" dirty="0">
                <a:latin typeface="Gadugi" panose="020B0502040204020203" pitchFamily="34" charset="0"/>
                <a:ea typeface="Gadugi" panose="020B0502040204020203" pitchFamily="34" charset="0"/>
                <a:cs typeface="Times New Roman" panose="02020603050405020304" pitchFamily="18" charset="0"/>
              </a:rPr>
              <a:t>, except that</a:t>
            </a:r>
            <a:r>
              <a:rPr lang="en-US" dirty="0">
                <a:latin typeface="Gadugi" panose="020B0502040204020203" pitchFamily="34" charset="0"/>
                <a:ea typeface="Gadugi" panose="020B0502040204020203" pitchFamily="34" charset="0"/>
                <a:cs typeface="Times New Roman" panose="02020603050405020304" pitchFamily="18" charset="0"/>
              </a:rPr>
              <a:t> the</a:t>
            </a:r>
            <a:r>
              <a:rPr lang="ro-RO" dirty="0">
                <a:latin typeface="Gadugi" panose="020B0502040204020203" pitchFamily="34" charset="0"/>
                <a:ea typeface="Gadugi" panose="020B0502040204020203" pitchFamily="34" charset="0"/>
                <a:cs typeface="Times New Roman" panose="02020603050405020304" pitchFamily="18" charset="0"/>
              </a:rPr>
              <a:t> Russian Federation considers that </a:t>
            </a:r>
            <a:r>
              <a:rPr lang="ro-RO" i="1" dirty="0">
                <a:solidFill>
                  <a:srgbClr val="FF0000"/>
                </a:solidFill>
                <a:latin typeface="Gadugi" panose="020B0502040204020203" pitchFamily="34" charset="0"/>
                <a:ea typeface="Gadugi" panose="020B0502040204020203" pitchFamily="34" charset="0"/>
                <a:cs typeface="Times New Roman" panose="02020603050405020304" pitchFamily="18" charset="0"/>
              </a:rPr>
              <a:t>”</a:t>
            </a:r>
            <a:r>
              <a:rPr lang="en-US" i="1" dirty="0">
                <a:solidFill>
                  <a:srgbClr val="FF0000"/>
                </a:solidFill>
                <a:latin typeface="Gadugi" panose="020B0502040204020203" pitchFamily="34" charset="0"/>
                <a:ea typeface="Gadugi" panose="020B0502040204020203" pitchFamily="34" charset="0"/>
                <a:cs typeface="Times New Roman" panose="02020603050405020304" pitchFamily="18" charset="0"/>
              </a:rPr>
              <a:t>today the situation in </a:t>
            </a:r>
            <a:r>
              <a:rPr lang="en-US" i="1" dirty="0" err="1">
                <a:solidFill>
                  <a:srgbClr val="FF0000"/>
                </a:solidFill>
                <a:latin typeface="Gadugi" panose="020B0502040204020203" pitchFamily="34" charset="0"/>
                <a:ea typeface="Gadugi" panose="020B0502040204020203" pitchFamily="34" charset="0"/>
                <a:cs typeface="Times New Roman" panose="02020603050405020304" pitchFamily="18" charset="0"/>
              </a:rPr>
              <a:t>Transnistria</a:t>
            </a:r>
            <a:r>
              <a:rPr lang="en-US" i="1" dirty="0">
                <a:solidFill>
                  <a:srgbClr val="FF0000"/>
                </a:solidFill>
                <a:latin typeface="Gadugi" panose="020B0502040204020203" pitchFamily="34" charset="0"/>
                <a:ea typeface="Gadugi" panose="020B0502040204020203" pitchFamily="34" charset="0"/>
                <a:cs typeface="Times New Roman" panose="02020603050405020304" pitchFamily="18" charset="0"/>
              </a:rPr>
              <a:t> is significantly different from what it was at the time the applications were lodged to the European Court</a:t>
            </a:r>
            <a:r>
              <a:rPr lang="ro-RO" i="1" dirty="0">
                <a:solidFill>
                  <a:srgbClr val="FF0000"/>
                </a:solidFill>
                <a:latin typeface="Gadugi" panose="020B0502040204020203" pitchFamily="34" charset="0"/>
                <a:ea typeface="Gadugi" panose="020B0502040204020203" pitchFamily="34" charset="0"/>
                <a:cs typeface="Times New Roman" panose="02020603050405020304" pitchFamily="18" charset="0"/>
              </a:rPr>
              <a:t>”</a:t>
            </a:r>
            <a:r>
              <a:rPr lang="en-US" dirty="0">
                <a:latin typeface="Gadugi" panose="020B0502040204020203" pitchFamily="34" charset="0"/>
                <a:ea typeface="Gadugi" panose="020B0502040204020203" pitchFamily="34" charset="0"/>
                <a:cs typeface="Times New Roman" panose="02020603050405020304" pitchFamily="18" charset="0"/>
              </a:rPr>
              <a:t>. </a:t>
            </a:r>
            <a:r>
              <a:rPr lang="ro-RO" dirty="0">
                <a:latin typeface="Gadugi" panose="020B0502040204020203" pitchFamily="34" charset="0"/>
                <a:ea typeface="Gadugi" panose="020B0502040204020203" pitchFamily="34" charset="0"/>
                <a:cs typeface="Times New Roman" panose="02020603050405020304" pitchFamily="18" charset="0"/>
              </a:rPr>
              <a:t> </a:t>
            </a:r>
            <a:endParaRPr lang="en-US" dirty="0">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400510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latin typeface="Gadugi" panose="020B0502040204020203" pitchFamily="34" charset="0"/>
                <a:ea typeface="Gadugi" panose="020B0502040204020203" pitchFamily="34" charset="0"/>
                <a:cs typeface="Times New Roman" panose="02020603050405020304" pitchFamily="18" charset="0"/>
              </a:rPr>
              <a:t>Political </a:t>
            </a:r>
            <a:r>
              <a:rPr lang="ro-RO" b="1" dirty="0" err="1">
                <a:latin typeface="Gadugi" panose="020B0502040204020203" pitchFamily="34" charset="0"/>
                <a:ea typeface="Gadugi" panose="020B0502040204020203" pitchFamily="34" charset="0"/>
                <a:cs typeface="Times New Roman" panose="02020603050405020304" pitchFamily="18" charset="0"/>
              </a:rPr>
              <a:t>support</a:t>
            </a:r>
            <a:r>
              <a:rPr lang="ro-RO" b="1" dirty="0">
                <a:latin typeface="Gadugi" panose="020B0502040204020203" pitchFamily="34" charset="0"/>
                <a:ea typeface="Gadugi" panose="020B0502040204020203" pitchFamily="34" charset="0"/>
                <a:cs typeface="Times New Roman" panose="02020603050405020304" pitchFamily="18" charset="0"/>
              </a:rPr>
              <a:t> of </a:t>
            </a:r>
            <a:r>
              <a:rPr lang="ro-RO" b="1" dirty="0" err="1">
                <a:latin typeface="Gadugi" panose="020B0502040204020203" pitchFamily="34" charset="0"/>
                <a:ea typeface="Gadugi" panose="020B0502040204020203" pitchFamily="34" charset="0"/>
                <a:cs typeface="Times New Roman" panose="02020603050405020304" pitchFamily="18" charset="0"/>
              </a:rPr>
              <a:t>Russian</a:t>
            </a:r>
            <a:r>
              <a:rPr lang="ro-RO" b="1" dirty="0">
                <a:latin typeface="Gadugi" panose="020B0502040204020203" pitchFamily="34" charset="0"/>
                <a:ea typeface="Gadugi" panose="020B0502040204020203" pitchFamily="34" charset="0"/>
                <a:cs typeface="Times New Roman" panose="02020603050405020304" pitchFamily="18" charset="0"/>
              </a:rPr>
              <a:t> </a:t>
            </a:r>
            <a:r>
              <a:rPr lang="ro-RO" b="1" dirty="0" err="1">
                <a:latin typeface="Gadugi" panose="020B0502040204020203" pitchFamily="34" charset="0"/>
                <a:ea typeface="Gadugi" panose="020B0502040204020203" pitchFamily="34" charset="0"/>
                <a:cs typeface="Times New Roman" panose="02020603050405020304" pitchFamily="18" charset="0"/>
              </a:rPr>
              <a:t>Federation</a:t>
            </a:r>
            <a:endParaRPr lang="en-US" b="1" dirty="0">
              <a:latin typeface="Gadugi" panose="020B0502040204020203" pitchFamily="34" charset="0"/>
              <a:ea typeface="Gadugi" panose="020B0502040204020203"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6765235" cy="4351338"/>
          </a:xfrm>
        </p:spPr>
        <p:txBody>
          <a:bodyPr>
            <a:noAutofit/>
          </a:bodyPr>
          <a:lstStyle/>
          <a:p>
            <a:pPr algn="just"/>
            <a:r>
              <a:rPr lang="en-US" sz="2000" dirty="0">
                <a:latin typeface="Gadugi" panose="020B0502040204020203" pitchFamily="34" charset="0"/>
                <a:ea typeface="Gadugi" panose="020B0502040204020203" pitchFamily="34" charset="0"/>
                <a:cs typeface="Times New Roman" panose="02020603050405020304" pitchFamily="18" charset="0"/>
              </a:rPr>
              <a:t>On 16.06.2021, the State Duma of the Russian Federation adopted a </a:t>
            </a:r>
            <a:r>
              <a:rPr lang="ro-RO" sz="2000" dirty="0" err="1">
                <a:latin typeface="Gadugi" panose="020B0502040204020203" pitchFamily="34" charset="0"/>
                <a:ea typeface="Gadugi" panose="020B0502040204020203" pitchFamily="34" charset="0"/>
                <a:cs typeface="Times New Roman" panose="02020603050405020304" pitchFamily="18" charset="0"/>
              </a:rPr>
              <a:t>Declaration</a:t>
            </a:r>
            <a:r>
              <a:rPr lang="ro-RO" sz="2000" dirty="0">
                <a:latin typeface="Gadugi" panose="020B0502040204020203" pitchFamily="34" charset="0"/>
                <a:ea typeface="Gadugi" panose="020B0502040204020203" pitchFamily="34" charset="0"/>
                <a:cs typeface="Times New Roman" panose="02020603050405020304" pitchFamily="18" charset="0"/>
              </a:rPr>
              <a:t> </a:t>
            </a:r>
            <a:r>
              <a:rPr lang="en-US" sz="2000" dirty="0">
                <a:latin typeface="Gadugi" panose="020B0502040204020203" pitchFamily="34" charset="0"/>
                <a:ea typeface="Gadugi" panose="020B0502040204020203" pitchFamily="34" charset="0"/>
                <a:cs typeface="Times New Roman" panose="02020603050405020304" pitchFamily="18" charset="0"/>
              </a:rPr>
              <a:t>requesting the President and the R</a:t>
            </a:r>
            <a:r>
              <a:rPr lang="ro-RO" sz="2000" dirty="0" err="1">
                <a:latin typeface="Gadugi" panose="020B0502040204020203" pitchFamily="34" charset="0"/>
                <a:ea typeface="Gadugi" panose="020B0502040204020203" pitchFamily="34" charset="0"/>
                <a:cs typeface="Times New Roman" panose="02020603050405020304" pitchFamily="18" charset="0"/>
              </a:rPr>
              <a:t>ussian</a:t>
            </a:r>
            <a:r>
              <a:rPr lang="en-US" sz="2000" dirty="0">
                <a:latin typeface="Gadugi" panose="020B0502040204020203" pitchFamily="34" charset="0"/>
                <a:ea typeface="Gadugi" panose="020B0502040204020203" pitchFamily="34" charset="0"/>
                <a:cs typeface="Times New Roman" panose="02020603050405020304" pitchFamily="18" charset="0"/>
              </a:rPr>
              <a:t> Government not to allow the application of the joint Moldovan-Ukrainian customs control to the </a:t>
            </a:r>
            <a:r>
              <a:rPr lang="en-US" sz="2000" dirty="0" err="1">
                <a:latin typeface="Gadugi" panose="020B0502040204020203" pitchFamily="34" charset="0"/>
                <a:ea typeface="Gadugi" panose="020B0502040204020203" pitchFamily="34" charset="0"/>
                <a:cs typeface="Times New Roman" panose="02020603050405020304" pitchFamily="18" charset="0"/>
              </a:rPr>
              <a:t>Transnistrian</a:t>
            </a:r>
            <a:r>
              <a:rPr lang="en-US" sz="2000" dirty="0">
                <a:latin typeface="Gadugi" panose="020B0502040204020203" pitchFamily="34" charset="0"/>
                <a:ea typeface="Gadugi" panose="020B0502040204020203" pitchFamily="34" charset="0"/>
                <a:cs typeface="Times New Roman" panose="02020603050405020304" pitchFamily="18" charset="0"/>
              </a:rPr>
              <a:t> border segment </a:t>
            </a:r>
            <a:r>
              <a:rPr lang="ro-RO" sz="2000" dirty="0" err="1">
                <a:latin typeface="Gadugi" panose="020B0502040204020203" pitchFamily="34" charset="0"/>
                <a:ea typeface="Gadugi" panose="020B0502040204020203" pitchFamily="34" charset="0"/>
                <a:cs typeface="Times New Roman" panose="02020603050405020304" pitchFamily="18" charset="0"/>
              </a:rPr>
              <a:t>from</a:t>
            </a:r>
            <a:r>
              <a:rPr lang="en-US" sz="2000" dirty="0">
                <a:latin typeface="Gadugi" panose="020B0502040204020203" pitchFamily="34" charset="0"/>
                <a:ea typeface="Gadugi" panose="020B0502040204020203" pitchFamily="34" charset="0"/>
                <a:cs typeface="Times New Roman" panose="02020603050405020304" pitchFamily="18" charset="0"/>
              </a:rPr>
              <a:t> July 1.</a:t>
            </a:r>
            <a:endParaRPr lang="ro-RO" sz="2000" dirty="0">
              <a:latin typeface="Gadugi" panose="020B0502040204020203" pitchFamily="34" charset="0"/>
              <a:ea typeface="Gadugi" panose="020B0502040204020203" pitchFamily="34" charset="0"/>
              <a:cs typeface="Times New Roman" panose="02020603050405020304" pitchFamily="18" charset="0"/>
            </a:endParaRPr>
          </a:p>
          <a:p>
            <a:pPr algn="just"/>
            <a:r>
              <a:rPr lang="ro-RO" sz="2000" dirty="0">
                <a:latin typeface="Gadugi" panose="020B0502040204020203" pitchFamily="34" charset="0"/>
                <a:ea typeface="Gadugi" panose="020B0502040204020203" pitchFamily="34" charset="0"/>
                <a:cs typeface="Times New Roman" panose="02020603050405020304" pitchFamily="18" charset="0"/>
              </a:rPr>
              <a:t>H.E. Ambassador Vasnețov of Russian Federation, regularly participates </a:t>
            </a:r>
            <a:r>
              <a:rPr lang="en-US" sz="2000" dirty="0">
                <a:latin typeface="Gadugi" panose="020B0502040204020203" pitchFamily="34" charset="0"/>
                <a:ea typeface="Gadugi" panose="020B0502040204020203" pitchFamily="34" charset="0"/>
                <a:cs typeface="Times New Roman" panose="02020603050405020304" pitchFamily="18" charset="0"/>
              </a:rPr>
              <a:t>in</a:t>
            </a:r>
            <a:r>
              <a:rPr lang="ro-RO" sz="2000" dirty="0">
                <a:latin typeface="Gadugi" panose="020B0502040204020203" pitchFamily="34" charset="0"/>
                <a:ea typeface="Gadugi" panose="020B0502040204020203" pitchFamily="34" charset="0"/>
                <a:cs typeface="Times New Roman" panose="02020603050405020304" pitchFamily="18" charset="0"/>
              </a:rPr>
              <a:t> different public events organised by transnistrian administration. </a:t>
            </a:r>
          </a:p>
          <a:p>
            <a:pPr algn="just"/>
            <a:r>
              <a:rPr lang="ro-RO" sz="2000" dirty="0">
                <a:latin typeface="Gadugi" panose="020B0502040204020203" pitchFamily="34" charset="0"/>
                <a:ea typeface="Gadugi" panose="020B0502040204020203" pitchFamily="34" charset="0"/>
                <a:cs typeface="Times New Roman" panose="02020603050405020304" pitchFamily="18" charset="0"/>
              </a:rPr>
              <a:t>A lot of deput</a:t>
            </a:r>
            <a:r>
              <a:rPr lang="en-US" sz="2000" dirty="0">
                <a:latin typeface="Gadugi" panose="020B0502040204020203" pitchFamily="34" charset="0"/>
                <a:ea typeface="Gadugi" panose="020B0502040204020203" pitchFamily="34" charset="0"/>
                <a:cs typeface="Times New Roman" panose="02020603050405020304" pitchFamily="18" charset="0"/>
              </a:rPr>
              <a:t>i</a:t>
            </a:r>
            <a:r>
              <a:rPr lang="ro-RO" sz="2000" dirty="0">
                <a:latin typeface="Gadugi" panose="020B0502040204020203" pitchFamily="34" charset="0"/>
                <a:ea typeface="Gadugi" panose="020B0502040204020203" pitchFamily="34" charset="0"/>
                <a:cs typeface="Times New Roman" panose="02020603050405020304" pitchFamily="18" charset="0"/>
              </a:rPr>
              <a:t>es from State Duma participated </a:t>
            </a:r>
            <a:r>
              <a:rPr lang="en-US" sz="2000" dirty="0">
                <a:latin typeface="Gadugi" panose="020B0502040204020203" pitchFamily="34" charset="0"/>
                <a:ea typeface="Gadugi" panose="020B0502040204020203" pitchFamily="34" charset="0"/>
                <a:cs typeface="Times New Roman" panose="02020603050405020304" pitchFamily="18" charset="0"/>
              </a:rPr>
              <a:t>on</a:t>
            </a:r>
            <a:r>
              <a:rPr lang="ro-RO" sz="2000" dirty="0">
                <a:latin typeface="Gadugi" panose="020B0502040204020203" pitchFamily="34" charset="0"/>
                <a:ea typeface="Gadugi" panose="020B0502040204020203" pitchFamily="34" charset="0"/>
                <a:cs typeface="Times New Roman" panose="02020603050405020304" pitchFamily="18" charset="0"/>
              </a:rPr>
              <a:t> different oc</a:t>
            </a:r>
            <a:r>
              <a:rPr lang="en-US" sz="2000" dirty="0">
                <a:latin typeface="Gadugi" panose="020B0502040204020203" pitchFamily="34" charset="0"/>
                <a:ea typeface="Gadugi" panose="020B0502040204020203" pitchFamily="34" charset="0"/>
                <a:cs typeface="Times New Roman" panose="02020603050405020304" pitchFamily="18" charset="0"/>
              </a:rPr>
              <a:t>c</a:t>
            </a:r>
            <a:r>
              <a:rPr lang="ro-RO" sz="2000" dirty="0">
                <a:latin typeface="Gadugi" panose="020B0502040204020203" pitchFamily="34" charset="0"/>
                <a:ea typeface="Gadugi" panose="020B0502040204020203" pitchFamily="34" charset="0"/>
                <a:cs typeface="Times New Roman" panose="02020603050405020304" pitchFamily="18" charset="0"/>
              </a:rPr>
              <a:t>assions </a:t>
            </a:r>
            <a:r>
              <a:rPr lang="en-US" sz="2000" dirty="0">
                <a:latin typeface="Gadugi" panose="020B0502040204020203" pitchFamily="34" charset="0"/>
                <a:ea typeface="Gadugi" panose="020B0502040204020203" pitchFamily="34" charset="0"/>
                <a:cs typeface="Times New Roman" panose="02020603050405020304" pitchFamily="18" charset="0"/>
              </a:rPr>
              <a:t>in</a:t>
            </a:r>
            <a:r>
              <a:rPr lang="ro-RO" sz="2000" dirty="0">
                <a:latin typeface="Gadugi" panose="020B0502040204020203" pitchFamily="34" charset="0"/>
                <a:ea typeface="Gadugi" panose="020B0502040204020203" pitchFamily="34" charset="0"/>
                <a:cs typeface="Times New Roman" panose="02020603050405020304" pitchFamily="18" charset="0"/>
              </a:rPr>
              <a:t> the events organised by ”transnistrian o</a:t>
            </a:r>
            <a:r>
              <a:rPr lang="en-US" sz="2000" dirty="0">
                <a:latin typeface="Gadugi" panose="020B0502040204020203" pitchFamily="34" charset="0"/>
                <a:ea typeface="Gadugi" panose="020B0502040204020203" pitchFamily="34" charset="0"/>
                <a:cs typeface="Times New Roman" panose="02020603050405020304" pitchFamily="18" charset="0"/>
              </a:rPr>
              <a:t>f</a:t>
            </a:r>
            <a:r>
              <a:rPr lang="ro-RO" sz="2000" dirty="0">
                <a:latin typeface="Gadugi" panose="020B0502040204020203" pitchFamily="34" charset="0"/>
                <a:ea typeface="Gadugi" panose="020B0502040204020203" pitchFamily="34" charset="0"/>
                <a:cs typeface="Times New Roman" panose="02020603050405020304" pitchFamily="18" charset="0"/>
              </a:rPr>
              <a:t>ficials”.  </a:t>
            </a:r>
          </a:p>
          <a:p>
            <a:pPr lvl="0" algn="just"/>
            <a:r>
              <a:rPr lang="en-US" sz="2000" dirty="0">
                <a:latin typeface="Gadugi" panose="020B0502040204020203" pitchFamily="34" charset="0"/>
                <a:ea typeface="Gadugi" panose="020B0502040204020203" pitchFamily="34" charset="0"/>
                <a:cs typeface="Times New Roman" panose="02020603050405020304" pitchFamily="18" charset="0"/>
              </a:rPr>
              <a:t>In the region, </a:t>
            </a:r>
            <a:r>
              <a:rPr lang="ro-RO" sz="2000" dirty="0">
                <a:latin typeface="Gadugi" panose="020B0502040204020203" pitchFamily="34" charset="0"/>
                <a:ea typeface="Gadugi" panose="020B0502040204020203" pitchFamily="34" charset="0"/>
                <a:cs typeface="Times New Roman" panose="02020603050405020304" pitchFamily="18" charset="0"/>
              </a:rPr>
              <a:t>59223 </a:t>
            </a:r>
            <a:r>
              <a:rPr lang="en-US" sz="2000" dirty="0">
                <a:latin typeface="Gadugi" panose="020B0502040204020203" pitchFamily="34" charset="0"/>
                <a:ea typeface="Gadugi" panose="020B0502040204020203" pitchFamily="34" charset="0"/>
                <a:cs typeface="Times New Roman" panose="02020603050405020304" pitchFamily="18" charset="0"/>
              </a:rPr>
              <a:t>people participated in the </a:t>
            </a:r>
            <a:r>
              <a:rPr lang="ro-RO" sz="2000" dirty="0">
                <a:latin typeface="Gadugi" panose="020B0502040204020203" pitchFamily="34" charset="0"/>
                <a:ea typeface="Gadugi" panose="020B0502040204020203" pitchFamily="34" charset="0"/>
                <a:cs typeface="Times New Roman" panose="02020603050405020304" pitchFamily="18" charset="0"/>
              </a:rPr>
              <a:t>RF Duma </a:t>
            </a:r>
            <a:r>
              <a:rPr lang="en-US" sz="2000" dirty="0">
                <a:latin typeface="Gadugi" panose="020B0502040204020203" pitchFamily="34" charset="0"/>
                <a:ea typeface="Gadugi" panose="020B0502040204020203" pitchFamily="34" charset="0"/>
                <a:cs typeface="Times New Roman" panose="02020603050405020304" pitchFamily="18" charset="0"/>
              </a:rPr>
              <a:t>election in 20</a:t>
            </a:r>
            <a:r>
              <a:rPr lang="ro-RO" sz="2000" dirty="0">
                <a:latin typeface="Gadugi" panose="020B0502040204020203" pitchFamily="34" charset="0"/>
                <a:ea typeface="Gadugi" panose="020B0502040204020203" pitchFamily="34" charset="0"/>
                <a:cs typeface="Times New Roman" panose="02020603050405020304" pitchFamily="18" charset="0"/>
              </a:rPr>
              <a:t>21</a:t>
            </a:r>
            <a:r>
              <a:rPr lang="en-US" sz="2000" dirty="0">
                <a:latin typeface="Gadugi" panose="020B0502040204020203" pitchFamily="34" charset="0"/>
                <a:ea typeface="Gadugi" panose="020B0502040204020203" pitchFamily="34" charset="0"/>
                <a:cs typeface="Times New Roman" panose="02020603050405020304" pitchFamily="18" charset="0"/>
              </a:rPr>
              <a:t>. For </a:t>
            </a:r>
            <a:r>
              <a:rPr lang="en-US" sz="2000" dirty="0" err="1">
                <a:latin typeface="Gadugi" panose="020B0502040204020203" pitchFamily="34" charset="0"/>
                <a:ea typeface="Gadugi" panose="020B0502040204020203" pitchFamily="34" charset="0"/>
                <a:cs typeface="Times New Roman" panose="02020603050405020304" pitchFamily="18" charset="0"/>
              </a:rPr>
              <a:t>th</a:t>
            </a:r>
            <a:r>
              <a:rPr lang="ro-RO" sz="2000" dirty="0" err="1">
                <a:latin typeface="Gadugi" panose="020B0502040204020203" pitchFamily="34" charset="0"/>
                <a:ea typeface="Gadugi" panose="020B0502040204020203" pitchFamily="34" charset="0"/>
                <a:cs typeface="Times New Roman" panose="02020603050405020304" pitchFamily="18" charset="0"/>
              </a:rPr>
              <a:t>is</a:t>
            </a:r>
            <a:r>
              <a:rPr lang="ro-RO" sz="2000" dirty="0">
                <a:latin typeface="Gadugi" panose="020B0502040204020203" pitchFamily="34" charset="0"/>
                <a:ea typeface="Gadugi" panose="020B0502040204020203" pitchFamily="34" charset="0"/>
                <a:cs typeface="Times New Roman" panose="02020603050405020304" pitchFamily="18" charset="0"/>
              </a:rPr>
              <a:t> </a:t>
            </a:r>
            <a:r>
              <a:rPr lang="ro-RO" sz="2000" dirty="0" err="1">
                <a:latin typeface="Gadugi" panose="020B0502040204020203" pitchFamily="34" charset="0"/>
                <a:ea typeface="Gadugi" panose="020B0502040204020203" pitchFamily="34" charset="0"/>
                <a:cs typeface="Times New Roman" panose="02020603050405020304" pitchFamily="18" charset="0"/>
              </a:rPr>
              <a:t>election</a:t>
            </a:r>
            <a:r>
              <a:rPr lang="ro-RO" sz="2000" dirty="0">
                <a:latin typeface="Gadugi" panose="020B0502040204020203" pitchFamily="34" charset="0"/>
                <a:ea typeface="Gadugi" panose="020B0502040204020203" pitchFamily="34" charset="0"/>
                <a:cs typeface="Times New Roman" panose="02020603050405020304" pitchFamily="18" charset="0"/>
              </a:rPr>
              <a:t> </a:t>
            </a:r>
            <a:r>
              <a:rPr lang="en-US" sz="2000" dirty="0">
                <a:latin typeface="Gadugi" panose="020B0502040204020203" pitchFamily="34" charset="0"/>
                <a:ea typeface="Gadugi" panose="020B0502040204020203" pitchFamily="34" charset="0"/>
                <a:cs typeface="Times New Roman" panose="02020603050405020304" pitchFamily="18" charset="0"/>
              </a:rPr>
              <a:t>27 polling stations were opened in the </a:t>
            </a:r>
            <a:r>
              <a:rPr lang="ro-RO" sz="2000" dirty="0" err="1">
                <a:latin typeface="Gadugi" panose="020B0502040204020203" pitchFamily="34" charset="0"/>
                <a:ea typeface="Gadugi" panose="020B0502040204020203" pitchFamily="34" charset="0"/>
                <a:cs typeface="Times New Roman" panose="02020603050405020304" pitchFamily="18" charset="0"/>
              </a:rPr>
              <a:t>transnistrian</a:t>
            </a:r>
            <a:r>
              <a:rPr lang="ro-RO" sz="2000" dirty="0">
                <a:latin typeface="Gadugi" panose="020B0502040204020203" pitchFamily="34" charset="0"/>
                <a:ea typeface="Gadugi" panose="020B0502040204020203" pitchFamily="34" charset="0"/>
                <a:cs typeface="Times New Roman" panose="02020603050405020304" pitchFamily="18" charset="0"/>
              </a:rPr>
              <a:t> </a:t>
            </a:r>
            <a:r>
              <a:rPr lang="en-US" sz="2000" dirty="0">
                <a:latin typeface="Gadugi" panose="020B0502040204020203" pitchFamily="34" charset="0"/>
                <a:ea typeface="Gadugi" panose="020B0502040204020203" pitchFamily="34" charset="0"/>
                <a:cs typeface="Times New Roman" panose="02020603050405020304" pitchFamily="18" charset="0"/>
              </a:rPr>
              <a:t>region</a:t>
            </a:r>
            <a:r>
              <a:rPr lang="ro-RO" sz="2000" dirty="0">
                <a:latin typeface="Gadugi" panose="020B0502040204020203" pitchFamily="34" charset="0"/>
                <a:ea typeface="Gadugi" panose="020B0502040204020203" pitchFamily="34" charset="0"/>
                <a:cs typeface="Times New Roman" panose="02020603050405020304" pitchFamily="18" charset="0"/>
              </a:rPr>
              <a:t>, without </a:t>
            </a:r>
            <a:r>
              <a:rPr lang="en-US" sz="2000" dirty="0">
                <a:latin typeface="Gadugi" panose="020B0502040204020203" pitchFamily="34" charset="0"/>
                <a:ea typeface="Gadugi" panose="020B0502040204020203" pitchFamily="34" charset="0"/>
                <a:cs typeface="Times New Roman" panose="02020603050405020304" pitchFamily="18" charset="0"/>
              </a:rPr>
              <a:t>the permission of the </a:t>
            </a:r>
            <a:r>
              <a:rPr lang="ro-RO" sz="2000" dirty="0">
                <a:latin typeface="Gadugi" panose="020B0502040204020203" pitchFamily="34" charset="0"/>
                <a:ea typeface="Gadugi" panose="020B0502040204020203" pitchFamily="34" charset="0"/>
                <a:cs typeface="Times New Roman" panose="02020603050405020304" pitchFamily="18" charset="0"/>
              </a:rPr>
              <a:t>Republic of Moldova</a:t>
            </a:r>
            <a:r>
              <a:rPr lang="en-US" sz="2000" dirty="0">
                <a:latin typeface="Gadugi" panose="020B0502040204020203" pitchFamily="34" charset="0"/>
                <a:ea typeface="Gadugi" panose="020B0502040204020203" pitchFamily="34" charset="0"/>
                <a:cs typeface="Times New Roman" panose="02020603050405020304" pitchFamily="18" charset="0"/>
              </a:rPr>
              <a:t>. </a:t>
            </a:r>
            <a:r>
              <a:rPr lang="ro-RO" sz="2000" dirty="0">
                <a:latin typeface="Gadugi" panose="020B0502040204020203" pitchFamily="34" charset="0"/>
                <a:ea typeface="Gadugi" panose="020B0502040204020203" pitchFamily="34" charset="0"/>
                <a:cs typeface="Times New Roman" panose="02020603050405020304" pitchFamily="18" charset="0"/>
              </a:rPr>
              <a:t> </a:t>
            </a:r>
            <a:endParaRPr lang="en-US" sz="2000" dirty="0">
              <a:latin typeface="Gadugi" panose="020B0502040204020203" pitchFamily="34" charset="0"/>
              <a:ea typeface="Gadugi" panose="020B0502040204020203" pitchFamily="34" charset="0"/>
              <a:cs typeface="Times New Roman" panose="02020603050405020304" pitchFamily="18" charset="0"/>
            </a:endParaRPr>
          </a:p>
          <a:p>
            <a:pPr marL="0" lvl="0" indent="0" algn="just">
              <a:buNone/>
            </a:pPr>
            <a:endParaRPr lang="en-US" sz="2000" dirty="0">
              <a:latin typeface="Gadugi" panose="020B0502040204020203" pitchFamily="34" charset="0"/>
              <a:ea typeface="Gadugi" panose="020B0502040204020203" pitchFamily="34" charset="0"/>
              <a:cs typeface="Times New Roman" panose="02020603050405020304" pitchFamily="18" charset="0"/>
            </a:endParaRPr>
          </a:p>
          <a:p>
            <a:pPr algn="just"/>
            <a:endParaRPr lang="en-US" sz="2000" dirty="0">
              <a:latin typeface="Gadugi" panose="020B0502040204020203" pitchFamily="34" charset="0"/>
              <a:ea typeface="Gadugi" panose="020B0502040204020203"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070573" y="1690688"/>
            <a:ext cx="3886407" cy="2547316"/>
          </a:xfrm>
          <a:prstGeom prst="rect">
            <a:avLst/>
          </a:prstGeom>
        </p:spPr>
      </p:pic>
      <p:pic>
        <p:nvPicPr>
          <p:cNvPr id="6" name="Picture 5"/>
          <p:cNvPicPr>
            <a:picLocks noChangeAspect="1"/>
          </p:cNvPicPr>
          <p:nvPr/>
        </p:nvPicPr>
        <p:blipFill>
          <a:blip r:embed="rId4"/>
          <a:stretch>
            <a:fillRect/>
          </a:stretch>
        </p:blipFill>
        <p:spPr>
          <a:xfrm>
            <a:off x="8070573" y="4321037"/>
            <a:ext cx="3886407" cy="2485059"/>
          </a:xfrm>
          <a:prstGeom prst="rect">
            <a:avLst/>
          </a:prstGeom>
        </p:spPr>
      </p:pic>
    </p:spTree>
    <p:extLst>
      <p:ext uri="{BB962C8B-B14F-4D97-AF65-F5344CB8AC3E}">
        <p14:creationId xmlns:p14="http://schemas.microsoft.com/office/powerpoint/2010/main" val="206612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622300" y="1625600"/>
            <a:ext cx="7179917" cy="4622703"/>
          </a:xfrm>
        </p:spPr>
        <p:txBody>
          <a:bodyPr>
            <a:noAutofit/>
          </a:bodyPr>
          <a:lstStyle/>
          <a:p>
            <a:pPr lvl="0" algn="just"/>
            <a:r>
              <a:rPr lang="en-US" dirty="0">
                <a:latin typeface="Gadugi" panose="020B0502040204020203" pitchFamily="34" charset="0"/>
                <a:ea typeface="Gadugi" panose="020B0502040204020203" pitchFamily="34" charset="0"/>
                <a:cs typeface="Times New Roman" panose="02020603050405020304" pitchFamily="18" charset="0"/>
              </a:rPr>
              <a:t>Russia has provided humanitarian aid as a supplement to pensions since 26 December 2007.</a:t>
            </a:r>
            <a:endParaRPr lang="ro-RO" dirty="0">
              <a:latin typeface="Gadugi" panose="020B0502040204020203" pitchFamily="34" charset="0"/>
              <a:ea typeface="Gadugi" panose="020B0502040204020203" pitchFamily="34" charset="0"/>
              <a:cs typeface="Times New Roman" panose="02020603050405020304" pitchFamily="18" charset="0"/>
            </a:endParaRPr>
          </a:p>
          <a:p>
            <a:pPr lvl="0" algn="just"/>
            <a:r>
              <a:rPr lang="ro-RO" dirty="0">
                <a:latin typeface="Gadugi" panose="020B0502040204020203" pitchFamily="34" charset="0"/>
                <a:ea typeface="Gadugi" panose="020B0502040204020203" pitchFamily="34" charset="0"/>
              </a:rPr>
              <a:t>In 2020 </a:t>
            </a:r>
            <a:r>
              <a:rPr lang="en-US" dirty="0">
                <a:latin typeface="Gadugi" panose="020B0502040204020203" pitchFamily="34" charset="0"/>
                <a:ea typeface="Gadugi" panose="020B0502040204020203" pitchFamily="34" charset="0"/>
              </a:rPr>
              <a:t>Tiraspol</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received</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humanitarian</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aid</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to</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pensions</a:t>
            </a:r>
            <a:r>
              <a:rPr lang="ro-RO" dirty="0">
                <a:latin typeface="Gadugi" panose="020B0502040204020203" pitchFamily="34" charset="0"/>
                <a:ea typeface="Gadugi" panose="020B0502040204020203" pitchFamily="34" charset="0"/>
              </a:rPr>
              <a:t> for more </a:t>
            </a:r>
            <a:r>
              <a:rPr lang="ro-RO" dirty="0" err="1">
                <a:latin typeface="Gadugi" panose="020B0502040204020203" pitchFamily="34" charset="0"/>
                <a:ea typeface="Gadugi" panose="020B0502040204020203" pitchFamily="34" charset="0"/>
              </a:rPr>
              <a:t>than</a:t>
            </a:r>
            <a:r>
              <a:rPr lang="ro-RO" dirty="0">
                <a:latin typeface="Gadugi" panose="020B0502040204020203" pitchFamily="34" charset="0"/>
                <a:ea typeface="Gadugi" panose="020B0502040204020203" pitchFamily="34" charset="0"/>
              </a:rPr>
              <a:t> </a:t>
            </a:r>
            <a:r>
              <a:rPr lang="en-US" dirty="0">
                <a:latin typeface="Gadugi" panose="020B0502040204020203" pitchFamily="34" charset="0"/>
                <a:ea typeface="Gadugi" panose="020B0502040204020203" pitchFamily="34" charset="0"/>
              </a:rPr>
              <a:t>146</a:t>
            </a:r>
            <a:r>
              <a:rPr lang="ro-RO" dirty="0">
                <a:latin typeface="Gadugi" panose="020B0502040204020203" pitchFamily="34" charset="0"/>
                <a:ea typeface="Gadugi" panose="020B0502040204020203" pitchFamily="34" charset="0"/>
              </a:rPr>
              <a:t>000 </a:t>
            </a:r>
            <a:r>
              <a:rPr lang="ro-RO" dirty="0" err="1">
                <a:latin typeface="Gadugi" panose="020B0502040204020203" pitchFamily="34" charset="0"/>
                <a:ea typeface="Gadugi" panose="020B0502040204020203" pitchFamily="34" charset="0"/>
              </a:rPr>
              <a:t>pensioners</a:t>
            </a:r>
            <a:r>
              <a:rPr lang="ro-RO" dirty="0">
                <a:latin typeface="Gadugi" panose="020B0502040204020203" pitchFamily="34" charset="0"/>
                <a:ea typeface="Gadugi" panose="020B0502040204020203" pitchFamily="34" charset="0"/>
              </a:rPr>
              <a:t>, or more </a:t>
            </a:r>
            <a:r>
              <a:rPr lang="ro-RO" dirty="0" err="1">
                <a:latin typeface="Gadugi" panose="020B0502040204020203" pitchFamily="34" charset="0"/>
                <a:ea typeface="Gadugi" panose="020B0502040204020203" pitchFamily="34" charset="0"/>
              </a:rPr>
              <a:t>than</a:t>
            </a:r>
            <a:r>
              <a:rPr lang="ro-RO" dirty="0">
                <a:latin typeface="Gadugi" panose="020B0502040204020203" pitchFamily="34" charset="0"/>
                <a:ea typeface="Gadugi" panose="020B0502040204020203" pitchFamily="34" charset="0"/>
              </a:rPr>
              <a:t> </a:t>
            </a:r>
            <a:r>
              <a:rPr lang="en-US" dirty="0">
                <a:latin typeface="Gadugi" panose="020B0502040204020203" pitchFamily="34" charset="0"/>
                <a:ea typeface="Gadugi" panose="020B0502040204020203" pitchFamily="34" charset="0"/>
              </a:rPr>
              <a:t>2,5 mil.</a:t>
            </a:r>
            <a:r>
              <a:rPr lang="ro-RO" dirty="0">
                <a:latin typeface="Gadugi" panose="020B0502040204020203" pitchFamily="34" charset="0"/>
                <a:ea typeface="Gadugi" panose="020B0502040204020203" pitchFamily="34" charset="0"/>
              </a:rPr>
              <a:t> </a:t>
            </a:r>
            <a:r>
              <a:rPr lang="en-US" dirty="0">
                <a:latin typeface="Gadugi" panose="020B0502040204020203" pitchFamily="34" charset="0"/>
                <a:ea typeface="Gadugi" panose="020B0502040204020203" pitchFamily="34" charset="0"/>
              </a:rPr>
              <a:t>euro.</a:t>
            </a:r>
            <a:endParaRPr lang="ro-RO" dirty="0">
              <a:latin typeface="Gadugi" panose="020B0502040204020203" pitchFamily="34" charset="0"/>
              <a:ea typeface="Gadugi" panose="020B0502040204020203" pitchFamily="34" charset="0"/>
            </a:endParaRPr>
          </a:p>
          <a:p>
            <a:pPr lvl="0" algn="just"/>
            <a:r>
              <a:rPr lang="ro-RO" dirty="0" err="1">
                <a:latin typeface="Gadugi" panose="020B0502040204020203" pitchFamily="34" charset="0"/>
                <a:ea typeface="Gadugi" panose="020B0502040204020203" pitchFamily="34" charset="0"/>
                <a:cs typeface="Times New Roman" panose="02020603050405020304" pitchFamily="18" charset="0"/>
              </a:rPr>
              <a:t>After</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the</a:t>
            </a:r>
            <a:r>
              <a:rPr lang="ro-RO" dirty="0">
                <a:latin typeface="Gadugi" panose="020B0502040204020203" pitchFamily="34" charset="0"/>
                <a:ea typeface="Gadugi" panose="020B0502040204020203" pitchFamily="34" charset="0"/>
                <a:cs typeface="Times New Roman" panose="02020603050405020304" pitchFamily="18" charset="0"/>
              </a:rPr>
              <a:t> gas </a:t>
            </a:r>
            <a:r>
              <a:rPr lang="ro-RO" dirty="0" err="1">
                <a:latin typeface="Gadugi" panose="020B0502040204020203" pitchFamily="34" charset="0"/>
                <a:ea typeface="Gadugi" panose="020B0502040204020203" pitchFamily="34" charset="0"/>
                <a:cs typeface="Times New Roman" panose="02020603050405020304" pitchFamily="18" charset="0"/>
              </a:rPr>
              <a:t>crisis</a:t>
            </a:r>
            <a:r>
              <a:rPr lang="en-US" dirty="0">
                <a:latin typeface="Gadugi" panose="020B0502040204020203" pitchFamily="34" charset="0"/>
                <a:ea typeface="Gadugi" panose="020B0502040204020203" pitchFamily="34" charset="0"/>
                <a:cs typeface="Times New Roman" panose="02020603050405020304" pitchFamily="18" charset="0"/>
              </a:rPr>
              <a:t>,</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Russia</a:t>
            </a:r>
            <a:r>
              <a:rPr lang="ru-RU" dirty="0">
                <a:latin typeface="Times New Roman" panose="02020603050405020304" pitchFamily="18" charset="0"/>
                <a:ea typeface="Gadugi" panose="020B0502040204020203" pitchFamily="34" charset="0"/>
                <a:cs typeface="Times New Roman" panose="02020603050405020304" pitchFamily="18" charset="0"/>
              </a:rPr>
              <a:t> </a:t>
            </a:r>
            <a:r>
              <a:rPr lang="en-US" dirty="0">
                <a:latin typeface="Gadugi" panose="020B0502040204020203" pitchFamily="34" charset="0"/>
                <a:ea typeface="Gadugi" panose="020B0502040204020203" pitchFamily="34" charset="0"/>
                <a:cs typeface="Times New Roman" panose="02020603050405020304" pitchFamily="18" charset="0"/>
              </a:rPr>
              <a:t>keeps </a:t>
            </a:r>
            <a:r>
              <a:rPr lang="ro-RO" dirty="0" err="1">
                <a:latin typeface="Gadugi" panose="020B0502040204020203" pitchFamily="34" charset="0"/>
                <a:ea typeface="Gadugi" panose="020B0502040204020203" pitchFamily="34" charset="0"/>
                <a:cs typeface="Times New Roman" panose="02020603050405020304" pitchFamily="18" charset="0"/>
              </a:rPr>
              <a:t>th</a:t>
            </a:r>
            <a:r>
              <a:rPr lang="en-US" dirty="0">
                <a:latin typeface="Gadugi" panose="020B0502040204020203" pitchFamily="34" charset="0"/>
                <a:ea typeface="Gadugi" panose="020B0502040204020203" pitchFamily="34" charset="0"/>
                <a:cs typeface="Times New Roman" panose="02020603050405020304" pitchFamily="18" charset="0"/>
              </a:rPr>
              <a:t>e same price for gas for </a:t>
            </a:r>
            <a:r>
              <a:rPr lang="ro-RO" dirty="0">
                <a:latin typeface="Gadugi" panose="020B0502040204020203" pitchFamily="34" charset="0"/>
                <a:ea typeface="Gadugi" panose="020B0502040204020203" pitchFamily="34" charset="0"/>
                <a:cs typeface="Times New Roman" panose="02020603050405020304" pitchFamily="18" charset="0"/>
              </a:rPr>
              <a:t>”MRT”, but </a:t>
            </a:r>
            <a:r>
              <a:rPr lang="en-US" dirty="0">
                <a:latin typeface="Gadugi" panose="020B0502040204020203" pitchFamily="34" charset="0"/>
                <a:ea typeface="Gadugi" panose="020B0502040204020203" pitchFamily="34" charset="0"/>
                <a:cs typeface="Times New Roman" panose="02020603050405020304" pitchFamily="18" charset="0"/>
              </a:rPr>
              <a:t>at </a:t>
            </a:r>
            <a:r>
              <a:rPr lang="ro-RO" dirty="0">
                <a:latin typeface="Gadugi" panose="020B0502040204020203" pitchFamily="34" charset="0"/>
                <a:ea typeface="Gadugi" panose="020B0502040204020203" pitchFamily="34" charset="0"/>
                <a:cs typeface="Times New Roman" panose="02020603050405020304" pitchFamily="18" charset="0"/>
              </a:rPr>
              <a:t>the same time r</a:t>
            </a:r>
            <a:r>
              <a:rPr lang="en-US" dirty="0">
                <a:latin typeface="Gadugi" panose="020B0502040204020203" pitchFamily="34" charset="0"/>
                <a:ea typeface="Gadugi" panose="020B0502040204020203" pitchFamily="34" charset="0"/>
                <a:cs typeface="Times New Roman" panose="02020603050405020304" pitchFamily="18" charset="0"/>
              </a:rPr>
              <a:t>ai</a:t>
            </a:r>
            <a:r>
              <a:rPr lang="ro-RO" dirty="0">
                <a:latin typeface="Gadugi" panose="020B0502040204020203" pitchFamily="34" charset="0"/>
                <a:ea typeface="Gadugi" panose="020B0502040204020203" pitchFamily="34" charset="0"/>
                <a:cs typeface="Times New Roman" panose="02020603050405020304" pitchFamily="18" charset="0"/>
              </a:rPr>
              <a:t>se</a:t>
            </a:r>
            <a:r>
              <a:rPr lang="en-US" dirty="0">
                <a:latin typeface="Gadugi" panose="020B0502040204020203" pitchFamily="34" charset="0"/>
                <a:ea typeface="Gadugi" panose="020B0502040204020203" pitchFamily="34" charset="0"/>
                <a:cs typeface="Times New Roman" panose="02020603050405020304" pitchFamily="18" charset="0"/>
              </a:rPr>
              <a:t>s</a:t>
            </a:r>
            <a:r>
              <a:rPr lang="ro-RO" dirty="0">
                <a:latin typeface="Gadugi" panose="020B0502040204020203" pitchFamily="34" charset="0"/>
                <a:ea typeface="Gadugi" panose="020B0502040204020203" pitchFamily="34" charset="0"/>
                <a:cs typeface="Times New Roman" panose="02020603050405020304" pitchFamily="18" charset="0"/>
              </a:rPr>
              <a:t> the price for </a:t>
            </a:r>
            <a:r>
              <a:rPr lang="en-US" dirty="0">
                <a:latin typeface="Gadugi" panose="020B0502040204020203" pitchFamily="34" charset="0"/>
                <a:ea typeface="Gadugi" panose="020B0502040204020203" pitchFamily="34" charset="0"/>
                <a:cs typeface="Times New Roman" panose="02020603050405020304" pitchFamily="18" charset="0"/>
              </a:rPr>
              <a:t>the </a:t>
            </a:r>
            <a:r>
              <a:rPr lang="ro-RO" dirty="0">
                <a:latin typeface="Gadugi" panose="020B0502040204020203" pitchFamily="34" charset="0"/>
                <a:ea typeface="Gadugi" panose="020B0502040204020203" pitchFamily="34" charset="0"/>
                <a:cs typeface="Times New Roman" panose="02020603050405020304" pitchFamily="18" charset="0"/>
              </a:rPr>
              <a:t>rest of Moldova up to two and half times. For example</a:t>
            </a:r>
            <a:r>
              <a:rPr lang="en-US" dirty="0">
                <a:latin typeface="Gadugi" panose="020B0502040204020203" pitchFamily="34" charset="0"/>
                <a:ea typeface="Gadugi" panose="020B0502040204020203" pitchFamily="34" charset="0"/>
                <a:cs typeface="Times New Roman" panose="02020603050405020304" pitchFamily="18" charset="0"/>
              </a:rPr>
              <a:t>,</a:t>
            </a:r>
            <a:r>
              <a:rPr lang="ro-RO" dirty="0">
                <a:latin typeface="Gadugi" panose="020B0502040204020203" pitchFamily="34" charset="0"/>
                <a:ea typeface="Gadugi" panose="020B0502040204020203" pitchFamily="34" charset="0"/>
                <a:cs typeface="Times New Roman" panose="02020603050405020304" pitchFamily="18" charset="0"/>
              </a:rPr>
              <a:t> the price in the transnistrian region costs about 1 lei or 0.05 Euro, but for rest of Moldova costs 11 lei or 0.5 Euro.</a:t>
            </a:r>
            <a:endParaRPr lang="en-US" dirty="0">
              <a:latin typeface="Gadugi" panose="020B0502040204020203" pitchFamily="34" charset="0"/>
              <a:ea typeface="Gadugi" panose="020B0502040204020203"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sp>
        <p:nvSpPr>
          <p:cNvPr id="7" name="Title 1"/>
          <p:cNvSpPr txBox="1">
            <a:spLocks/>
          </p:cNvSpPr>
          <p:nvPr/>
        </p:nvSpPr>
        <p:spPr>
          <a:xfrm>
            <a:off x="622300" y="376492"/>
            <a:ext cx="11085996" cy="7371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200" b="1" dirty="0" err="1">
                <a:latin typeface="Gadugi" panose="020B0502040204020203" pitchFamily="34" charset="0"/>
                <a:ea typeface="Gadugi" panose="020B0502040204020203" pitchFamily="34" charset="0"/>
                <a:cs typeface="Times New Roman" panose="02020603050405020304" pitchFamily="18" charset="0"/>
              </a:rPr>
              <a:t>Economical</a:t>
            </a:r>
            <a:r>
              <a:rPr lang="ro-RO" sz="4200" b="1" dirty="0">
                <a:latin typeface="Gadugi" panose="020B0502040204020203" pitchFamily="34" charset="0"/>
                <a:ea typeface="Gadugi" panose="020B0502040204020203" pitchFamily="34" charset="0"/>
                <a:cs typeface="Times New Roman" panose="02020603050405020304" pitchFamily="18" charset="0"/>
              </a:rPr>
              <a:t> </a:t>
            </a:r>
            <a:r>
              <a:rPr lang="ro-RO" sz="4200" b="1" dirty="0" err="1">
                <a:latin typeface="Gadugi" panose="020B0502040204020203" pitchFamily="34" charset="0"/>
                <a:ea typeface="Gadugi" panose="020B0502040204020203" pitchFamily="34" charset="0"/>
                <a:cs typeface="Times New Roman" panose="02020603050405020304" pitchFamily="18" charset="0"/>
              </a:rPr>
              <a:t>support</a:t>
            </a:r>
            <a:r>
              <a:rPr lang="ro-RO" sz="4200" b="1" dirty="0">
                <a:latin typeface="Gadugi" panose="020B0502040204020203" pitchFamily="34" charset="0"/>
                <a:ea typeface="Gadugi" panose="020B0502040204020203" pitchFamily="34" charset="0"/>
                <a:cs typeface="Times New Roman" panose="02020603050405020304" pitchFamily="18" charset="0"/>
              </a:rPr>
              <a:t> of </a:t>
            </a:r>
            <a:r>
              <a:rPr lang="ro-RO" sz="4200" b="1" dirty="0" err="1">
                <a:latin typeface="Gadugi" panose="020B0502040204020203" pitchFamily="34" charset="0"/>
                <a:ea typeface="Gadugi" panose="020B0502040204020203" pitchFamily="34" charset="0"/>
                <a:cs typeface="Times New Roman" panose="02020603050405020304" pitchFamily="18" charset="0"/>
              </a:rPr>
              <a:t>Russian</a:t>
            </a:r>
            <a:r>
              <a:rPr lang="ro-RO" sz="4200" b="1" dirty="0">
                <a:latin typeface="Gadugi" panose="020B0502040204020203" pitchFamily="34" charset="0"/>
                <a:ea typeface="Gadugi" panose="020B0502040204020203" pitchFamily="34" charset="0"/>
                <a:cs typeface="Times New Roman" panose="02020603050405020304" pitchFamily="18" charset="0"/>
              </a:rPr>
              <a:t> </a:t>
            </a:r>
            <a:r>
              <a:rPr lang="ro-RO" sz="4200" b="1" dirty="0" err="1">
                <a:latin typeface="Gadugi" panose="020B0502040204020203" pitchFamily="34" charset="0"/>
                <a:ea typeface="Gadugi" panose="020B0502040204020203" pitchFamily="34" charset="0"/>
                <a:cs typeface="Times New Roman" panose="02020603050405020304" pitchFamily="18" charset="0"/>
              </a:rPr>
              <a:t>Federation</a:t>
            </a:r>
            <a:endParaRPr lang="en-GB" sz="4200" b="1" u="sng" dirty="0">
              <a:latin typeface="Gadugi" panose="020B0502040204020203" pitchFamily="34" charset="0"/>
              <a:ea typeface="Gadugi" panose="020B0502040204020203"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7839038" y="4445744"/>
            <a:ext cx="4102526" cy="1900322"/>
          </a:xfrm>
          <a:prstGeom prst="rect">
            <a:avLst/>
          </a:prstGeom>
        </p:spPr>
      </p:pic>
      <p:pic>
        <p:nvPicPr>
          <p:cNvPr id="8" name="Picture 7"/>
          <p:cNvPicPr>
            <a:picLocks noChangeAspect="1"/>
          </p:cNvPicPr>
          <p:nvPr/>
        </p:nvPicPr>
        <p:blipFill>
          <a:blip r:embed="rId6"/>
          <a:stretch>
            <a:fillRect/>
          </a:stretch>
        </p:blipFill>
        <p:spPr>
          <a:xfrm>
            <a:off x="7802217" y="1801552"/>
            <a:ext cx="4176169" cy="2644192"/>
          </a:xfrm>
          <a:prstGeom prst="rect">
            <a:avLst/>
          </a:prstGeom>
        </p:spPr>
      </p:pic>
    </p:spTree>
    <p:extLst>
      <p:ext uri="{BB962C8B-B14F-4D97-AF65-F5344CB8AC3E}">
        <p14:creationId xmlns:p14="http://schemas.microsoft.com/office/powerpoint/2010/main" val="408068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10141" y="376141"/>
            <a:ext cx="1219392" cy="11744327"/>
          </a:xfrm>
          <a:prstGeom prst="rect">
            <a:avLst/>
          </a:prstGeom>
        </p:spPr>
      </p:pic>
      <p:sp>
        <p:nvSpPr>
          <p:cNvPr id="3" name="Subtitle 2"/>
          <p:cNvSpPr>
            <a:spLocks noGrp="1"/>
          </p:cNvSpPr>
          <p:nvPr>
            <p:ph type="subTitle" idx="1"/>
          </p:nvPr>
        </p:nvSpPr>
        <p:spPr>
          <a:xfrm>
            <a:off x="762000" y="1649896"/>
            <a:ext cx="6353629" cy="4967740"/>
          </a:xfrm>
        </p:spPr>
        <p:txBody>
          <a:bodyPr>
            <a:noAutofit/>
          </a:bodyPr>
          <a:lstStyle/>
          <a:p>
            <a:pPr marL="342900" indent="-342900" algn="l">
              <a:buFont typeface="Arial" panose="020B0604020202020204" pitchFamily="34" charset="0"/>
              <a:buChar char="•"/>
            </a:pPr>
            <a:r>
              <a:rPr lang="en-US" dirty="0">
                <a:latin typeface="Gadugi" panose="020B0502040204020203" pitchFamily="34" charset="0"/>
                <a:ea typeface="Gadugi" panose="020B0502040204020203" pitchFamily="34" charset="0"/>
                <a:cs typeface="Times New Roman" panose="02020603050405020304" pitchFamily="18" charset="0"/>
              </a:rPr>
              <a:t>Joint drills of military units of Russian Federation and secessionist paramilitary groups</a:t>
            </a:r>
          </a:p>
          <a:p>
            <a:pPr marL="342900" indent="-342900" algn="l">
              <a:buFont typeface="Arial" panose="020B0604020202020204" pitchFamily="34" charset="0"/>
              <a:buChar char="•"/>
            </a:pPr>
            <a:r>
              <a:rPr lang="ro-RO" dirty="0" err="1">
                <a:latin typeface="Gadugi" panose="020B0502040204020203" pitchFamily="34" charset="0"/>
                <a:ea typeface="Gadugi" panose="020B0502040204020203" pitchFamily="34" charset="0"/>
                <a:cs typeface="Times New Roman" panose="02020603050405020304" pitchFamily="18" charset="0"/>
              </a:rPr>
              <a:t>Russian</a:t>
            </a:r>
            <a:r>
              <a:rPr lang="ro-RO" dirty="0">
                <a:latin typeface="Gadugi" panose="020B0502040204020203" pitchFamily="34" charset="0"/>
                <a:ea typeface="Gadugi" panose="020B0502040204020203" pitchFamily="34" charset="0"/>
                <a:cs typeface="Times New Roman" panose="02020603050405020304" pitchFamily="18" charset="0"/>
              </a:rPr>
              <a:t> Operative Group </a:t>
            </a:r>
            <a:r>
              <a:rPr lang="en-US" dirty="0">
                <a:latin typeface="Gadugi" panose="020B0502040204020203" pitchFamily="34" charset="0"/>
                <a:ea typeface="Gadugi" panose="020B0502040204020203" pitchFamily="34" charset="0"/>
                <a:cs typeface="Times New Roman" panose="02020603050405020304" pitchFamily="18" charset="0"/>
              </a:rPr>
              <a:t>has so much been integrated into the society from this territory that it creates jobs for the inhabitants of the </a:t>
            </a:r>
            <a:r>
              <a:rPr lang="ro-RO" dirty="0" err="1">
                <a:latin typeface="Gadugi" panose="020B0502040204020203" pitchFamily="34" charset="0"/>
                <a:ea typeface="Gadugi" panose="020B0502040204020203" pitchFamily="34" charset="0"/>
                <a:cs typeface="Times New Roman" panose="02020603050405020304" pitchFamily="18" charset="0"/>
              </a:rPr>
              <a:t>transnistrian</a:t>
            </a:r>
            <a:r>
              <a:rPr lang="ro-RO" dirty="0">
                <a:latin typeface="Gadugi" panose="020B0502040204020203" pitchFamily="34" charset="0"/>
                <a:ea typeface="Gadugi" panose="020B0502040204020203" pitchFamily="34" charset="0"/>
                <a:cs typeface="Times New Roman" panose="02020603050405020304" pitchFamily="18" charset="0"/>
              </a:rPr>
              <a:t> </a:t>
            </a:r>
            <a:r>
              <a:rPr lang="en-US" dirty="0">
                <a:latin typeface="Gadugi" panose="020B0502040204020203" pitchFamily="34" charset="0"/>
                <a:ea typeface="Gadugi" panose="020B0502040204020203" pitchFamily="34" charset="0"/>
                <a:cs typeface="Times New Roman" panose="02020603050405020304" pitchFamily="18" charset="0"/>
              </a:rPr>
              <a:t>region, it also offers </a:t>
            </a:r>
            <a:r>
              <a:rPr lang="ro-RO" dirty="0">
                <a:latin typeface="Gadugi" panose="020B0502040204020203" pitchFamily="34" charset="0"/>
                <a:ea typeface="Gadugi" panose="020B0502040204020203" pitchFamily="34" charset="0"/>
                <a:cs typeface="Times New Roman" panose="02020603050405020304" pitchFamily="18" charset="0"/>
              </a:rPr>
              <a:t>”</a:t>
            </a:r>
            <a:r>
              <a:rPr lang="en-US" dirty="0">
                <a:latin typeface="Gadugi" panose="020B0502040204020203" pitchFamily="34" charset="0"/>
                <a:ea typeface="Gadugi" panose="020B0502040204020203" pitchFamily="34" charset="0"/>
                <a:cs typeface="Times New Roman" panose="02020603050405020304" pitchFamily="18" charset="0"/>
              </a:rPr>
              <a:t>lessons on peace</a:t>
            </a:r>
            <a:r>
              <a:rPr lang="ro-RO" dirty="0">
                <a:latin typeface="Gadugi" panose="020B0502040204020203" pitchFamily="34" charset="0"/>
                <a:ea typeface="Gadugi" panose="020B0502040204020203" pitchFamily="34" charset="0"/>
                <a:cs typeface="Times New Roman" panose="02020603050405020304" pitchFamily="18" charset="0"/>
              </a:rPr>
              <a:t>”</a:t>
            </a:r>
            <a:r>
              <a:rPr lang="en-US" dirty="0">
                <a:latin typeface="Gadugi" panose="020B0502040204020203" pitchFamily="34" charset="0"/>
                <a:ea typeface="Gadugi" panose="020B0502040204020203" pitchFamily="34" charset="0"/>
                <a:cs typeface="Times New Roman" panose="02020603050405020304" pitchFamily="18" charset="0"/>
              </a:rPr>
              <a:t> and patriotism</a:t>
            </a:r>
            <a:r>
              <a:rPr lang="ro-RO" dirty="0">
                <a:latin typeface="Gadugi" panose="020B0502040204020203" pitchFamily="34" charset="0"/>
                <a:ea typeface="Gadugi" panose="020B0502040204020203" pitchFamily="34" charset="0"/>
                <a:cs typeface="Times New Roman" panose="02020603050405020304" pitchFamily="18" charset="0"/>
              </a:rPr>
              <a:t> for </a:t>
            </a:r>
            <a:r>
              <a:rPr lang="ro-RO" dirty="0" err="1">
                <a:latin typeface="Gadugi" panose="020B0502040204020203" pitchFamily="34" charset="0"/>
                <a:ea typeface="Gadugi" panose="020B0502040204020203" pitchFamily="34" charset="0"/>
                <a:cs typeface="Times New Roman" panose="02020603050405020304" pitchFamily="18" charset="0"/>
              </a:rPr>
              <a:t>the</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young</a:t>
            </a:r>
            <a:r>
              <a:rPr lang="ro-RO" dirty="0">
                <a:latin typeface="Gadugi" panose="020B0502040204020203" pitchFamily="34" charset="0"/>
                <a:ea typeface="Gadugi" panose="020B0502040204020203" pitchFamily="34" charset="0"/>
                <a:cs typeface="Times New Roman" panose="02020603050405020304" pitchFamily="18" charset="0"/>
              </a:rPr>
              <a:t> </a:t>
            </a:r>
            <a:r>
              <a:rPr lang="ro-RO" dirty="0" err="1">
                <a:latin typeface="Gadugi" panose="020B0502040204020203" pitchFamily="34" charset="0"/>
                <a:ea typeface="Gadugi" panose="020B0502040204020203" pitchFamily="34" charset="0"/>
                <a:cs typeface="Times New Roman" panose="02020603050405020304" pitchFamily="18" charset="0"/>
              </a:rPr>
              <a:t>generation</a:t>
            </a:r>
            <a:r>
              <a:rPr lang="ro-RO" dirty="0">
                <a:latin typeface="Gadugi" panose="020B0502040204020203" pitchFamily="34" charset="0"/>
                <a:ea typeface="Gadugi" panose="020B0502040204020203" pitchFamily="34" charset="0"/>
                <a:cs typeface="Times New Roman" panose="02020603050405020304" pitchFamily="18" charset="0"/>
              </a:rPr>
              <a:t>.</a:t>
            </a:r>
          </a:p>
          <a:p>
            <a:pPr marL="342900" indent="-342900" algn="l">
              <a:buFont typeface="Arial" panose="020B0604020202020204" pitchFamily="34" charset="0"/>
              <a:buChar char="•"/>
            </a:pPr>
            <a:r>
              <a:rPr lang="ro-RO" dirty="0" err="1">
                <a:latin typeface="Gadugi" panose="020B0502040204020203" pitchFamily="34" charset="0"/>
                <a:ea typeface="Gadugi" panose="020B0502040204020203" pitchFamily="34" charset="0"/>
                <a:cs typeface="Times New Roman" panose="02020603050405020304" pitchFamily="18" charset="0"/>
              </a:rPr>
              <a:t>During</a:t>
            </a:r>
            <a:r>
              <a:rPr lang="ro-RO" dirty="0">
                <a:latin typeface="Gadugi" panose="020B0502040204020203" pitchFamily="34" charset="0"/>
                <a:ea typeface="Gadugi" panose="020B0502040204020203" pitchFamily="34" charset="0"/>
                <a:cs typeface="Times New Roman" panose="02020603050405020304" pitchFamily="18" charset="0"/>
              </a:rPr>
              <a:t> 2021</a:t>
            </a:r>
            <a:r>
              <a:rPr lang="en-US" dirty="0">
                <a:latin typeface="Gadugi" panose="020B0502040204020203" pitchFamily="34" charset="0"/>
                <a:ea typeface="Gadugi" panose="020B0502040204020203" pitchFamily="34" charset="0"/>
              </a:rPr>
              <a:t>, </a:t>
            </a:r>
            <a:r>
              <a:rPr lang="ro-RO" dirty="0">
                <a:latin typeface="Gadugi" panose="020B0502040204020203" pitchFamily="34" charset="0"/>
                <a:ea typeface="Gadugi" panose="020B0502040204020203" pitchFamily="34" charset="0"/>
              </a:rPr>
              <a:t>ROG </a:t>
            </a:r>
            <a:r>
              <a:rPr lang="ro-RO" dirty="0" err="1">
                <a:latin typeface="Gadugi" panose="020B0502040204020203" pitchFamily="34" charset="0"/>
                <a:ea typeface="Gadugi" panose="020B0502040204020203" pitchFamily="34" charset="0"/>
              </a:rPr>
              <a:t>realized</a:t>
            </a:r>
            <a:r>
              <a:rPr lang="ro-RO" dirty="0">
                <a:latin typeface="Gadugi" panose="020B0502040204020203" pitchFamily="34" charset="0"/>
                <a:ea typeface="Gadugi" panose="020B0502040204020203" pitchFamily="34" charset="0"/>
              </a:rPr>
              <a:t> at </a:t>
            </a:r>
            <a:r>
              <a:rPr lang="ro-RO" dirty="0" err="1">
                <a:latin typeface="Gadugi" panose="020B0502040204020203" pitchFamily="34" charset="0"/>
                <a:ea typeface="Gadugi" panose="020B0502040204020203" pitchFamily="34" charset="0"/>
              </a:rPr>
              <a:t>least</a:t>
            </a:r>
            <a:r>
              <a:rPr lang="ro-RO" dirty="0">
                <a:latin typeface="Gadugi" panose="020B0502040204020203" pitchFamily="34" charset="0"/>
                <a:ea typeface="Gadugi" panose="020B0502040204020203" pitchFamily="34" charset="0"/>
              </a:rPr>
              <a:t> </a:t>
            </a:r>
            <a:r>
              <a:rPr lang="en-US" dirty="0">
                <a:latin typeface="Gadugi" panose="020B0502040204020203" pitchFamily="34" charset="0"/>
                <a:ea typeface="Gadugi" panose="020B0502040204020203" pitchFamily="34" charset="0"/>
              </a:rPr>
              <a:t>450 </a:t>
            </a:r>
            <a:r>
              <a:rPr lang="ro-RO" dirty="0" err="1">
                <a:latin typeface="Gadugi" panose="020B0502040204020203" pitchFamily="34" charset="0"/>
                <a:ea typeface="Gadugi" panose="020B0502040204020203" pitchFamily="34" charset="0"/>
              </a:rPr>
              <a:t>actions</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from</a:t>
            </a:r>
            <a:r>
              <a:rPr lang="ro-RO" dirty="0">
                <a:latin typeface="Gadugi" panose="020B0502040204020203" pitchFamily="34" charset="0"/>
                <a:ea typeface="Gadugi" panose="020B0502040204020203" pitchFamily="34" charset="0"/>
              </a:rPr>
              <a:t> </a:t>
            </a:r>
            <a:r>
              <a:rPr lang="ro-RO" dirty="0" err="1">
                <a:latin typeface="Gadugi" panose="020B0502040204020203" pitchFamily="34" charset="0"/>
                <a:ea typeface="Gadugi" panose="020B0502040204020203" pitchFamily="34" charset="0"/>
              </a:rPr>
              <a:t>which</a:t>
            </a:r>
            <a:r>
              <a:rPr lang="ro-RO" dirty="0">
                <a:latin typeface="Gadugi" panose="020B0502040204020203" pitchFamily="34" charset="0"/>
                <a:ea typeface="Gadugi" panose="020B0502040204020203" pitchFamily="34" charset="0"/>
              </a:rPr>
              <a:t> 300 are social or sportive </a:t>
            </a:r>
            <a:r>
              <a:rPr lang="ro-RO" dirty="0" err="1">
                <a:latin typeface="Gadugi" panose="020B0502040204020203" pitchFamily="34" charset="0"/>
                <a:ea typeface="Gadugi" panose="020B0502040204020203" pitchFamily="34" charset="0"/>
              </a:rPr>
              <a:t>actions</a:t>
            </a:r>
            <a:r>
              <a:rPr lang="ro-RO" dirty="0">
                <a:latin typeface="Gadugi" panose="020B0502040204020203" pitchFamily="34" charset="0"/>
                <a:ea typeface="Gadugi" panose="020B0502040204020203" pitchFamily="34" charset="0"/>
              </a:rPr>
              <a:t>. </a:t>
            </a:r>
            <a:endParaRPr lang="ro-RO" dirty="0">
              <a:latin typeface="Gadugi" panose="020B0502040204020203" pitchFamily="34" charset="0"/>
              <a:ea typeface="Gadugi" panose="020B0502040204020203"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9994007" y="6248304"/>
            <a:ext cx="2288147" cy="369332"/>
          </a:xfrm>
          <a:prstGeom prst="rect">
            <a:avLst/>
          </a:prstGeom>
          <a:noFill/>
        </p:spPr>
        <p:txBody>
          <a:bodyPr wrap="square" rtlCol="0">
            <a:spAutoFit/>
          </a:bodyPr>
          <a:lstStyle/>
          <a:p>
            <a:r>
              <a:rPr lang="ro-RO" b="1" dirty="0">
                <a:latin typeface="Cambria" panose="02040503050406030204" pitchFamily="18" charset="0"/>
              </a:rPr>
              <a:t>www.promolex.md</a:t>
            </a:r>
            <a:endParaRPr lang="en-GB" b="1" dirty="0">
              <a:latin typeface="Cambria" panose="02040503050406030204" pitchFamily="18" charset="0"/>
            </a:endParaRPr>
          </a:p>
        </p:txBody>
      </p:sp>
      <p:sp>
        <p:nvSpPr>
          <p:cNvPr id="7" name="Title 1"/>
          <p:cNvSpPr txBox="1">
            <a:spLocks/>
          </p:cNvSpPr>
          <p:nvPr/>
        </p:nvSpPr>
        <p:spPr>
          <a:xfrm>
            <a:off x="1063487" y="376492"/>
            <a:ext cx="10495721" cy="104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4200" b="1" dirty="0" err="1">
                <a:latin typeface="Gadugi" panose="020B0502040204020203" pitchFamily="34" charset="0"/>
                <a:ea typeface="Gadugi" panose="020B0502040204020203" pitchFamily="34" charset="0"/>
                <a:cs typeface="Times New Roman" panose="02020603050405020304" pitchFamily="18" charset="0"/>
              </a:rPr>
              <a:t>Military</a:t>
            </a:r>
            <a:r>
              <a:rPr lang="ro-RO" sz="4200" b="1" dirty="0">
                <a:latin typeface="Gadugi" panose="020B0502040204020203" pitchFamily="34" charset="0"/>
                <a:ea typeface="Gadugi" panose="020B0502040204020203" pitchFamily="34" charset="0"/>
                <a:cs typeface="Times New Roman" panose="02020603050405020304" pitchFamily="18" charset="0"/>
              </a:rPr>
              <a:t> </a:t>
            </a:r>
            <a:r>
              <a:rPr lang="ro-RO" sz="4200" b="1" dirty="0" err="1">
                <a:latin typeface="Gadugi" panose="020B0502040204020203" pitchFamily="34" charset="0"/>
                <a:ea typeface="Gadugi" panose="020B0502040204020203" pitchFamily="34" charset="0"/>
                <a:cs typeface="Times New Roman" panose="02020603050405020304" pitchFamily="18" charset="0"/>
              </a:rPr>
              <a:t>support</a:t>
            </a:r>
            <a:r>
              <a:rPr lang="ro-RO" sz="4200" b="1" dirty="0">
                <a:latin typeface="Gadugi" panose="020B0502040204020203" pitchFamily="34" charset="0"/>
                <a:ea typeface="Gadugi" panose="020B0502040204020203" pitchFamily="34" charset="0"/>
                <a:cs typeface="Times New Roman" panose="02020603050405020304" pitchFamily="18" charset="0"/>
              </a:rPr>
              <a:t> of </a:t>
            </a:r>
            <a:r>
              <a:rPr lang="ro-RO" sz="4200" b="1" dirty="0" err="1">
                <a:latin typeface="Gadugi" panose="020B0502040204020203" pitchFamily="34" charset="0"/>
                <a:ea typeface="Gadugi" panose="020B0502040204020203" pitchFamily="34" charset="0"/>
                <a:cs typeface="Times New Roman" panose="02020603050405020304" pitchFamily="18" charset="0"/>
              </a:rPr>
              <a:t>Russian</a:t>
            </a:r>
            <a:r>
              <a:rPr lang="ro-RO" sz="4200" b="1" dirty="0">
                <a:latin typeface="Gadugi" panose="020B0502040204020203" pitchFamily="34" charset="0"/>
                <a:ea typeface="Gadugi" panose="020B0502040204020203" pitchFamily="34" charset="0"/>
                <a:cs typeface="Times New Roman" panose="02020603050405020304" pitchFamily="18" charset="0"/>
              </a:rPr>
              <a:t> </a:t>
            </a:r>
            <a:r>
              <a:rPr lang="ro-RO" sz="4200" b="1" dirty="0" err="1">
                <a:latin typeface="Gadugi" panose="020B0502040204020203" pitchFamily="34" charset="0"/>
                <a:ea typeface="Gadugi" panose="020B0502040204020203" pitchFamily="34" charset="0"/>
                <a:cs typeface="Times New Roman" panose="02020603050405020304" pitchFamily="18" charset="0"/>
              </a:rPr>
              <a:t>Federation</a:t>
            </a:r>
            <a:r>
              <a:rPr lang="ro-RO" sz="4200" b="1" dirty="0">
                <a:latin typeface="Gadugi" panose="020B0502040204020203" pitchFamily="34" charset="0"/>
                <a:ea typeface="Gadugi" panose="020B0502040204020203" pitchFamily="34" charset="0"/>
                <a:cs typeface="Times New Roman" panose="02020603050405020304" pitchFamily="18" charset="0"/>
              </a:rPr>
              <a:t> </a:t>
            </a:r>
            <a:endParaRPr lang="en-GB" sz="4200" b="1" u="sng" dirty="0">
              <a:latin typeface="Gadugi" panose="020B0502040204020203" pitchFamily="34" charset="0"/>
              <a:ea typeface="Gadugi" panose="020B0502040204020203" pitchFamily="34" charset="0"/>
              <a:cs typeface="Times New Roman" panose="02020603050405020304" pitchFamily="18" charset="0"/>
            </a:endParaRPr>
          </a:p>
        </p:txBody>
      </p:sp>
      <p:pic>
        <p:nvPicPr>
          <p:cNvPr id="9" name="Picture 2" descr="Krasnoselski a deschis la Moscova o „ambasadă” a Transnistriei, ce va fi condusă de un mahăr din DN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781" y="3835511"/>
            <a:ext cx="3839650" cy="2412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PROMO-LEX 28.01.2021\NED\Activity 1. Monitorizare si Raportare\RAPOARTE SEMESTRIALE_ANUALE\Raport 2021\POZE_Raport\11 - exerctii militare tiraspol\20210626-img_4598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1314424"/>
            <a:ext cx="3781631" cy="25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87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Gadugi" panose="020B0502040204020203" pitchFamily="34" charset="0"/>
                <a:ea typeface="Gadugi" panose="020B0502040204020203" pitchFamily="34" charset="0"/>
                <a:cs typeface="Times New Roman" panose="02020603050405020304" pitchFamily="18" charset="0"/>
              </a:rPr>
              <a:t>The problem of education in time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6582" y="1690688"/>
            <a:ext cx="3725517" cy="18608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775" y="3551582"/>
            <a:ext cx="3870324" cy="26549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100" y="1690688"/>
            <a:ext cx="3640482" cy="20050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829" y="1550504"/>
            <a:ext cx="3495675" cy="48109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2940" y="3695700"/>
            <a:ext cx="3454400" cy="2510808"/>
          </a:xfrm>
          <a:prstGeom prst="rect">
            <a:avLst/>
          </a:prstGeom>
        </p:spPr>
      </p:pic>
    </p:spTree>
    <p:extLst>
      <p:ext uri="{BB962C8B-B14F-4D97-AF65-F5344CB8AC3E}">
        <p14:creationId xmlns:p14="http://schemas.microsoft.com/office/powerpoint/2010/main" val="365736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4" y="23540"/>
            <a:ext cx="11968163" cy="887787"/>
          </a:xfrm>
        </p:spPr>
        <p:txBody>
          <a:bodyPr>
            <a:normAutofit/>
          </a:bodyPr>
          <a:lstStyle/>
          <a:p>
            <a:r>
              <a:rPr lang="en-US" sz="4400" b="1" dirty="0">
                <a:latin typeface="Gadugi" panose="020B0502040204020203" pitchFamily="34" charset="0"/>
                <a:ea typeface="Gadugi" panose="020B0502040204020203" pitchFamily="34" charset="0"/>
              </a:rPr>
              <a:t>The problem of buildings </a:t>
            </a:r>
            <a:endParaRPr lang="en-GB" sz="4400" dirty="0">
              <a:latin typeface="Gadugi" panose="020B0502040204020203" pitchFamily="34" charset="0"/>
              <a:ea typeface="Gadugi" panose="020B0502040204020203"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9572"/>
          <a:stretch/>
        </p:blipFill>
        <p:spPr>
          <a:xfrm rot="5400000">
            <a:off x="5672670" y="338674"/>
            <a:ext cx="1294329" cy="11744327"/>
          </a:xfrm>
          <a:prstGeom prst="rect">
            <a:avLst/>
          </a:prstGeom>
        </p:spPr>
      </p:pic>
      <p:sp>
        <p:nvSpPr>
          <p:cNvPr id="3" name="Subtitle 2"/>
          <p:cNvSpPr>
            <a:spLocks noGrp="1"/>
          </p:cNvSpPr>
          <p:nvPr>
            <p:ph type="subTitle" idx="1"/>
          </p:nvPr>
        </p:nvSpPr>
        <p:spPr>
          <a:xfrm>
            <a:off x="895346" y="1185023"/>
            <a:ext cx="6172201" cy="5432613"/>
          </a:xfrm>
        </p:spPr>
        <p:txBody>
          <a:bodyPr>
            <a:normAutofit/>
          </a:bodyPr>
          <a:lstStyle/>
          <a:p>
            <a:pPr marL="342900" indent="-342900" algn="l">
              <a:buFont typeface="Wingdings" panose="05000000000000000000" pitchFamily="2" charset="2"/>
              <a:buChar char="§"/>
            </a:pPr>
            <a:endParaRPr lang="en-US" dirty="0">
              <a:latin typeface="Gadugi" panose="020B0502040204020203" pitchFamily="34" charset="0"/>
              <a:ea typeface="Gadugi" panose="020B0502040204020203" pitchFamily="34" charset="0"/>
            </a:endParaRPr>
          </a:p>
          <a:p>
            <a:pPr marL="342900" indent="-342900" algn="l">
              <a:buFont typeface="Wingdings" panose="05000000000000000000" pitchFamily="2" charset="2"/>
              <a:buChar char="§"/>
            </a:pPr>
            <a:r>
              <a:rPr lang="en-US" dirty="0">
                <a:latin typeface="Gadugi" panose="020B0502040204020203" pitchFamily="34" charset="0"/>
                <a:ea typeface="Gadugi" panose="020B0502040204020203" pitchFamily="34" charset="0"/>
              </a:rPr>
              <a:t>Neither of the edifices of the schools situated on the left bank of the Dniester River are adapted to the educational process according to the standards of the Ministry of Education (except for </a:t>
            </a:r>
            <a:r>
              <a:rPr lang="en-US" dirty="0" err="1">
                <a:latin typeface="Gadugi" panose="020B0502040204020203" pitchFamily="34" charset="0"/>
                <a:ea typeface="Gadugi" panose="020B0502040204020203" pitchFamily="34" charset="0"/>
              </a:rPr>
              <a:t>Roghi</a:t>
            </a:r>
            <a:r>
              <a:rPr lang="en-US" dirty="0">
                <a:latin typeface="Gadugi" panose="020B0502040204020203" pitchFamily="34" charset="0"/>
                <a:ea typeface="Gadugi" panose="020B0502040204020203" pitchFamily="34" charset="0"/>
              </a:rPr>
              <a:t>).</a:t>
            </a:r>
          </a:p>
          <a:p>
            <a:pPr marL="342900" indent="-342900" algn="l">
              <a:buFont typeface="Wingdings" panose="05000000000000000000" pitchFamily="2" charset="2"/>
              <a:buChar char="§"/>
            </a:pPr>
            <a:r>
              <a:rPr lang="en-US" dirty="0">
                <a:latin typeface="Gadugi" panose="020B0502040204020203" pitchFamily="34" charset="0"/>
                <a:ea typeface="Gadugi" panose="020B0502040204020203" pitchFamily="34" charset="0"/>
              </a:rPr>
              <a:t>All the premises seized from educational institutions in Bender, </a:t>
            </a:r>
            <a:r>
              <a:rPr lang="en-US" dirty="0" err="1">
                <a:latin typeface="Gadugi" panose="020B0502040204020203" pitchFamily="34" charset="0"/>
                <a:ea typeface="Gadugi" panose="020B0502040204020203" pitchFamily="34" charset="0"/>
              </a:rPr>
              <a:t>Grigoriopol</a:t>
            </a:r>
            <a:r>
              <a:rPr lang="en-US" dirty="0">
                <a:latin typeface="Gadugi" panose="020B0502040204020203" pitchFamily="34" charset="0"/>
                <a:ea typeface="Gadugi" panose="020B0502040204020203" pitchFamily="34" charset="0"/>
              </a:rPr>
              <a:t> and </a:t>
            </a:r>
            <a:r>
              <a:rPr lang="en-US" dirty="0" err="1">
                <a:latin typeface="Gadugi" panose="020B0502040204020203" pitchFamily="34" charset="0"/>
                <a:ea typeface="Gadugi" panose="020B0502040204020203" pitchFamily="34" charset="0"/>
              </a:rPr>
              <a:t>Rîbniţa</a:t>
            </a:r>
            <a:r>
              <a:rPr lang="en-US" dirty="0">
                <a:latin typeface="Gadugi" panose="020B0502040204020203" pitchFamily="34" charset="0"/>
                <a:ea typeface="Gadugi" panose="020B0502040204020203" pitchFamily="34" charset="0"/>
              </a:rPr>
              <a:t> are currently subordinated to local public administrations and are not used by any public institution in the region</a:t>
            </a:r>
          </a:p>
          <a:p>
            <a:pPr marL="342900" indent="-342900" algn="l">
              <a:buFont typeface="Wingdings" panose="05000000000000000000" pitchFamily="2" charset="2"/>
              <a:buChar char="§"/>
            </a:pPr>
            <a:endParaRPr lang="en-US" dirty="0">
              <a:latin typeface="Gadugi" panose="020B0502040204020203" pitchFamily="34" charset="0"/>
              <a:ea typeface="Gadug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166" y="3205162"/>
            <a:ext cx="6858003" cy="447675"/>
          </a:xfrm>
          <a:prstGeom prst="rect">
            <a:avLst/>
          </a:prstGeom>
        </p:spPr>
      </p:pic>
      <p:sp>
        <p:nvSpPr>
          <p:cNvPr id="4" name="TextBox 3"/>
          <p:cNvSpPr txBox="1"/>
          <p:nvPr/>
        </p:nvSpPr>
        <p:spPr>
          <a:xfrm>
            <a:off x="10500575" y="6248304"/>
            <a:ext cx="1566930" cy="369332"/>
          </a:xfrm>
          <a:prstGeom prst="rect">
            <a:avLst/>
          </a:prstGeom>
          <a:noFill/>
        </p:spPr>
        <p:txBody>
          <a:bodyPr wrap="square" rtlCol="0">
            <a:spAutoFit/>
          </a:bodyPr>
          <a:lstStyle/>
          <a:p>
            <a:r>
              <a:rPr lang="ro-RO" b="1" dirty="0">
                <a:latin typeface="Cambria" panose="02040503050406030204" pitchFamily="18" charset="0"/>
              </a:rPr>
              <a:t>#</a:t>
            </a:r>
            <a:r>
              <a:rPr lang="ro-RO" b="1" dirty="0" err="1">
                <a:latin typeface="Cambria" panose="02040503050406030204" pitchFamily="18" charset="0"/>
              </a:rPr>
              <a:t>PromoLEX</a:t>
            </a:r>
            <a:endParaRPr lang="en-GB" b="1" dirty="0">
              <a:latin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075" y="934869"/>
            <a:ext cx="4286852" cy="26549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214" y="1045642"/>
            <a:ext cx="4746851" cy="4859857"/>
          </a:xfrm>
          <a:prstGeom prst="rect">
            <a:avLst/>
          </a:prstGeom>
        </p:spPr>
      </p:pic>
    </p:spTree>
    <p:extLst>
      <p:ext uri="{BB962C8B-B14F-4D97-AF65-F5344CB8AC3E}">
        <p14:creationId xmlns:p14="http://schemas.microsoft.com/office/powerpoint/2010/main" val="24401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3" ma:contentTypeDescription="Create a new document." ma:contentTypeScope="" ma:versionID="0a42a09bf6f341962696776f2fa916a3">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cb127f1fb3567365e936b65534ecb972"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6F69A2-F024-4429-A1F8-FDD8C9CD19A7}">
  <ds:schemaRefs>
    <ds:schemaRef ds:uri="http://schemas.microsoft.com/sharepoint/v3/contenttype/forms"/>
  </ds:schemaRefs>
</ds:datastoreItem>
</file>

<file path=customXml/itemProps2.xml><?xml version="1.0" encoding="utf-8"?>
<ds:datastoreItem xmlns:ds="http://schemas.openxmlformats.org/officeDocument/2006/customXml" ds:itemID="{5C373EF9-A78D-4ED7-9500-CBBB13F83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11fa4-ff9b-492c-bc5b-65b6c8eeded4"/>
    <ds:schemaRef ds:uri="d8159c9e-9fad-49a3-a5ae-2b6725e7a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F21A11-E329-448C-AACA-89B5D1C2B0DA}">
  <ds:schemaRefs>
    <ds:schemaRef ds:uri="http://purl.org/dc/elements/1.1/"/>
    <ds:schemaRef ds:uri="60c11fa4-ff9b-492c-bc5b-65b6c8eeded4"/>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d8159c9e-9fad-49a3-a5ae-2b6725e7a0d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1107</Words>
  <Application>Microsoft Office PowerPoint</Application>
  <PresentationFormat>Widescreen</PresentationFormat>
  <Paragraphs>72</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vt:lpstr>
      <vt:lpstr>Gadugi</vt:lpstr>
      <vt:lpstr>Times New Roman</vt:lpstr>
      <vt:lpstr>Wingdings</vt:lpstr>
      <vt:lpstr>Office Theme</vt:lpstr>
      <vt:lpstr>CATAN AND OTHERS v. MOLDOVA AND RUSSIA </vt:lpstr>
      <vt:lpstr>PowerPoint Presentation</vt:lpstr>
      <vt:lpstr>PowerPoint Presentation</vt:lpstr>
      <vt:lpstr>Non-Execution by Russian Federation</vt:lpstr>
      <vt:lpstr>Political support of Russian Federation</vt:lpstr>
      <vt:lpstr>PowerPoint Presentation</vt:lpstr>
      <vt:lpstr>PowerPoint Presentation</vt:lpstr>
      <vt:lpstr>The problem of education in time </vt:lpstr>
      <vt:lpstr>The problem of buildings </vt:lpstr>
      <vt:lpstr>The problem of pupils</vt:lpstr>
      <vt:lpstr>Way to education</vt:lpstr>
      <vt:lpstr>Intimidation and discrimination</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ElenaPostica</dc:creator>
  <cp:lastModifiedBy>User</cp:lastModifiedBy>
  <cp:revision>103</cp:revision>
  <cp:lastPrinted>2017-02-18T12:15:41Z</cp:lastPrinted>
  <dcterms:created xsi:type="dcterms:W3CDTF">2016-09-28T12:33:53Z</dcterms:created>
  <dcterms:modified xsi:type="dcterms:W3CDTF">2021-11-17T20:21:54Z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