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0.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9" r:id="rId1"/>
  </p:sldMasterIdLst>
  <p:sldIdLst>
    <p:sldId id="256" r:id="rId2"/>
    <p:sldId id="260" r:id="rId3"/>
    <p:sldId id="261" r:id="rId4"/>
    <p:sldId id="262" r:id="rId5"/>
    <p:sldId id="259" r:id="rId6"/>
    <p:sldId id="257" r:id="rId7"/>
    <p:sldId id="258"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a:t>Asıl başlık stilini düzenlemek için tıklayın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EE7F24F5-FC7F-4705-A862-7E7E49B74E96}" type="datetimeFigureOut">
              <a:rPr lang="tr-TR" smtClean="0"/>
              <a:t>15.09.2022</a:t>
            </a:fld>
            <a:endParaRPr lang="tr-TR"/>
          </a:p>
        </p:txBody>
      </p:sp>
      <p:sp>
        <p:nvSpPr>
          <p:cNvPr id="5" name="Footer Placeholder 4"/>
          <p:cNvSpPr>
            <a:spLocks noGrp="1"/>
          </p:cNvSpPr>
          <p:nvPr>
            <p:ph type="ftr" sz="quarter" idx="11"/>
          </p:nvPr>
        </p:nvSpPr>
        <p:spPr/>
        <p:txBody>
          <a:bodyPr/>
          <a:lstStyle/>
          <a:p>
            <a:endParaRPr lang="tr-T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3395126A-9260-4857-B5CF-CE7954259A63}" type="slidenum">
              <a:rPr lang="tr-TR" smtClean="0"/>
              <a:t>‹#›</a:t>
            </a:fld>
            <a:endParaRPr lang="tr-TR"/>
          </a:p>
        </p:txBody>
      </p:sp>
    </p:spTree>
    <p:extLst>
      <p:ext uri="{BB962C8B-B14F-4D97-AF65-F5344CB8AC3E}">
        <p14:creationId xmlns:p14="http://schemas.microsoft.com/office/powerpoint/2010/main" val="4142698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EE7F24F5-FC7F-4705-A862-7E7E49B74E96}" type="datetimeFigureOut">
              <a:rPr lang="tr-TR" smtClean="0"/>
              <a:t>15.09.2022</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395126A-9260-4857-B5CF-CE7954259A63}" type="slidenum">
              <a:rPr lang="tr-TR" smtClean="0"/>
              <a:t>‹#›</a:t>
            </a:fld>
            <a:endParaRPr lang="tr-TR"/>
          </a:p>
        </p:txBody>
      </p:sp>
    </p:spTree>
    <p:extLst>
      <p:ext uri="{BB962C8B-B14F-4D97-AF65-F5344CB8AC3E}">
        <p14:creationId xmlns:p14="http://schemas.microsoft.com/office/powerpoint/2010/main" val="2049776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stilini düzenlemek için tıklayın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EE7F24F5-FC7F-4705-A862-7E7E49B74E96}" type="datetimeFigureOut">
              <a:rPr lang="tr-TR" smtClean="0"/>
              <a:t>15.09.2022</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395126A-9260-4857-B5CF-CE7954259A63}" type="slidenum">
              <a:rPr lang="tr-TR" smtClean="0"/>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491395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EE7F24F5-FC7F-4705-A862-7E7E49B74E96}" type="datetimeFigureOut">
              <a:rPr lang="tr-TR" smtClean="0"/>
              <a:t>15.09.2022</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395126A-9260-4857-B5CF-CE7954259A63}" type="slidenum">
              <a:rPr lang="tr-TR" smtClean="0"/>
              <a:t>‹#›</a:t>
            </a:fld>
            <a:endParaRPr lang="tr-TR"/>
          </a:p>
        </p:txBody>
      </p:sp>
    </p:spTree>
    <p:extLst>
      <p:ext uri="{BB962C8B-B14F-4D97-AF65-F5344CB8AC3E}">
        <p14:creationId xmlns:p14="http://schemas.microsoft.com/office/powerpoint/2010/main" val="27363782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stilini düzenlemek için tıklayın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EE7F24F5-FC7F-4705-A862-7E7E49B74E96}" type="datetimeFigureOut">
              <a:rPr lang="tr-TR" smtClean="0"/>
              <a:t>15.09.2022</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395126A-9260-4857-B5CF-CE7954259A63}" type="slidenum">
              <a:rPr lang="tr-TR" smtClean="0"/>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70754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a:t>Asıl başlık stilini düzenlemek için tıklayın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EE7F24F5-FC7F-4705-A862-7E7E49B74E96}" type="datetimeFigureOut">
              <a:rPr lang="tr-TR" smtClean="0"/>
              <a:t>15.09.2022</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395126A-9260-4857-B5CF-CE7954259A63}" type="slidenum">
              <a:rPr lang="tr-TR" smtClean="0"/>
              <a:t>‹#›</a:t>
            </a:fld>
            <a:endParaRPr lang="tr-TR"/>
          </a:p>
        </p:txBody>
      </p:sp>
    </p:spTree>
    <p:extLst>
      <p:ext uri="{BB962C8B-B14F-4D97-AF65-F5344CB8AC3E}">
        <p14:creationId xmlns:p14="http://schemas.microsoft.com/office/powerpoint/2010/main" val="37185200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EE7F24F5-FC7F-4705-A862-7E7E49B74E96}" type="datetimeFigureOut">
              <a:rPr lang="tr-TR" smtClean="0"/>
              <a:t>15.09.2022</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395126A-9260-4857-B5CF-CE7954259A63}" type="slidenum">
              <a:rPr lang="tr-TR" smtClean="0"/>
              <a:t>‹#›</a:t>
            </a:fld>
            <a:endParaRPr lang="tr-TR"/>
          </a:p>
        </p:txBody>
      </p:sp>
    </p:spTree>
    <p:extLst>
      <p:ext uri="{BB962C8B-B14F-4D97-AF65-F5344CB8AC3E}">
        <p14:creationId xmlns:p14="http://schemas.microsoft.com/office/powerpoint/2010/main" val="2019987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EE7F24F5-FC7F-4705-A862-7E7E49B74E96}" type="datetimeFigureOut">
              <a:rPr lang="tr-TR" smtClean="0"/>
              <a:t>15.09.2022</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395126A-9260-4857-B5CF-CE7954259A63}" type="slidenum">
              <a:rPr lang="tr-TR" smtClean="0"/>
              <a:t>‹#›</a:t>
            </a:fld>
            <a:endParaRPr lang="tr-TR"/>
          </a:p>
        </p:txBody>
      </p:sp>
    </p:spTree>
    <p:extLst>
      <p:ext uri="{BB962C8B-B14F-4D97-AF65-F5344CB8AC3E}">
        <p14:creationId xmlns:p14="http://schemas.microsoft.com/office/powerpoint/2010/main" val="99081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a:t>Asıl başlık stilini düzenlemek için tıklayın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EE7F24F5-FC7F-4705-A862-7E7E49B74E96}" type="datetimeFigureOut">
              <a:rPr lang="tr-TR" smtClean="0"/>
              <a:t>15.09.2022</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395126A-9260-4857-B5CF-CE7954259A63}" type="slidenum">
              <a:rPr lang="tr-TR" smtClean="0"/>
              <a:t>‹#›</a:t>
            </a:fld>
            <a:endParaRPr lang="tr-TR"/>
          </a:p>
        </p:txBody>
      </p:sp>
    </p:spTree>
    <p:extLst>
      <p:ext uri="{BB962C8B-B14F-4D97-AF65-F5344CB8AC3E}">
        <p14:creationId xmlns:p14="http://schemas.microsoft.com/office/powerpoint/2010/main" val="457599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EE7F24F5-FC7F-4705-A862-7E7E49B74E96}" type="datetimeFigureOut">
              <a:rPr lang="tr-TR" smtClean="0"/>
              <a:t>15.09.2022</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395126A-9260-4857-B5CF-CE7954259A63}" type="slidenum">
              <a:rPr lang="tr-TR" smtClean="0"/>
              <a:t>‹#›</a:t>
            </a:fld>
            <a:endParaRPr lang="tr-TR"/>
          </a:p>
        </p:txBody>
      </p:sp>
    </p:spTree>
    <p:extLst>
      <p:ext uri="{BB962C8B-B14F-4D97-AF65-F5344CB8AC3E}">
        <p14:creationId xmlns:p14="http://schemas.microsoft.com/office/powerpoint/2010/main" val="3437922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EE7F24F5-FC7F-4705-A862-7E7E49B74E96}" type="datetimeFigureOut">
              <a:rPr lang="tr-TR" smtClean="0"/>
              <a:t>15.09.2022</a:t>
            </a:fld>
            <a:endParaRPr lang="tr-TR"/>
          </a:p>
        </p:txBody>
      </p:sp>
      <p:sp>
        <p:nvSpPr>
          <p:cNvPr id="6" name="Footer Placeholder 5"/>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3395126A-9260-4857-B5CF-CE7954259A63}" type="slidenum">
              <a:rPr lang="tr-TR" smtClean="0"/>
              <a:t>‹#›</a:t>
            </a:fld>
            <a:endParaRPr lang="tr-TR"/>
          </a:p>
        </p:txBody>
      </p:sp>
    </p:spTree>
    <p:extLst>
      <p:ext uri="{BB962C8B-B14F-4D97-AF65-F5344CB8AC3E}">
        <p14:creationId xmlns:p14="http://schemas.microsoft.com/office/powerpoint/2010/main" val="926351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EE7F24F5-FC7F-4705-A862-7E7E49B74E96}" type="datetimeFigureOut">
              <a:rPr lang="tr-TR" smtClean="0"/>
              <a:t>15.09.2022</a:t>
            </a:fld>
            <a:endParaRPr lang="tr-TR"/>
          </a:p>
        </p:txBody>
      </p:sp>
      <p:sp>
        <p:nvSpPr>
          <p:cNvPr id="8" name="Footer Placeholder 7"/>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3395126A-9260-4857-B5CF-CE7954259A63}" type="slidenum">
              <a:rPr lang="tr-TR" smtClean="0"/>
              <a:t>‹#›</a:t>
            </a:fld>
            <a:endParaRPr lang="tr-TR"/>
          </a:p>
        </p:txBody>
      </p:sp>
    </p:spTree>
    <p:extLst>
      <p:ext uri="{BB962C8B-B14F-4D97-AF65-F5344CB8AC3E}">
        <p14:creationId xmlns:p14="http://schemas.microsoft.com/office/powerpoint/2010/main" val="1643645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EE7F24F5-FC7F-4705-A862-7E7E49B74E96}" type="datetimeFigureOut">
              <a:rPr lang="tr-TR" smtClean="0"/>
              <a:t>15.09.2022</a:t>
            </a:fld>
            <a:endParaRPr lang="tr-TR"/>
          </a:p>
        </p:txBody>
      </p:sp>
      <p:sp>
        <p:nvSpPr>
          <p:cNvPr id="4" name="Footer Placeholder 3"/>
          <p:cNvSpPr>
            <a:spLocks noGrp="1"/>
          </p:cNvSpPr>
          <p:nvPr>
            <p:ph type="ftr" sz="quarter" idx="11"/>
          </p:nvPr>
        </p:nvSpPr>
        <p:spPr/>
        <p:txBody>
          <a:bodyPr/>
          <a:lstStyle/>
          <a:p>
            <a:endParaRPr lang="tr-T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3395126A-9260-4857-B5CF-CE7954259A63}" type="slidenum">
              <a:rPr lang="tr-TR" smtClean="0"/>
              <a:t>‹#›</a:t>
            </a:fld>
            <a:endParaRPr lang="tr-TR"/>
          </a:p>
        </p:txBody>
      </p:sp>
    </p:spTree>
    <p:extLst>
      <p:ext uri="{BB962C8B-B14F-4D97-AF65-F5344CB8AC3E}">
        <p14:creationId xmlns:p14="http://schemas.microsoft.com/office/powerpoint/2010/main" val="2225551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7F24F5-FC7F-4705-A862-7E7E49B74E96}" type="datetimeFigureOut">
              <a:rPr lang="tr-TR" smtClean="0"/>
              <a:t>15.09.2022</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3395126A-9260-4857-B5CF-CE7954259A63}" type="slidenum">
              <a:rPr lang="tr-TR" smtClean="0"/>
              <a:t>‹#›</a:t>
            </a:fld>
            <a:endParaRPr lang="tr-TR"/>
          </a:p>
        </p:txBody>
      </p:sp>
    </p:spTree>
    <p:extLst>
      <p:ext uri="{BB962C8B-B14F-4D97-AF65-F5344CB8AC3E}">
        <p14:creationId xmlns:p14="http://schemas.microsoft.com/office/powerpoint/2010/main" val="3801668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a:t>Asıl başlık stilini düzenlemek için tıklayın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EE7F24F5-FC7F-4705-A862-7E7E49B74E96}" type="datetimeFigureOut">
              <a:rPr lang="tr-TR" smtClean="0"/>
              <a:t>15.09.2022</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3395126A-9260-4857-B5CF-CE7954259A63}" type="slidenum">
              <a:rPr lang="tr-TR" smtClean="0"/>
              <a:t>‹#›</a:t>
            </a:fld>
            <a:endParaRPr lang="tr-TR"/>
          </a:p>
        </p:txBody>
      </p:sp>
    </p:spTree>
    <p:extLst>
      <p:ext uri="{BB962C8B-B14F-4D97-AF65-F5344CB8AC3E}">
        <p14:creationId xmlns:p14="http://schemas.microsoft.com/office/powerpoint/2010/main" val="477442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EE7F24F5-FC7F-4705-A862-7E7E49B74E96}" type="datetimeFigureOut">
              <a:rPr lang="tr-TR" smtClean="0"/>
              <a:t>15.09.2022</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395126A-9260-4857-B5CF-CE7954259A63}" type="slidenum">
              <a:rPr lang="tr-TR" smtClean="0"/>
              <a:t>‹#›</a:t>
            </a:fld>
            <a:endParaRPr lang="tr-TR"/>
          </a:p>
        </p:txBody>
      </p:sp>
    </p:spTree>
    <p:extLst>
      <p:ext uri="{BB962C8B-B14F-4D97-AF65-F5344CB8AC3E}">
        <p14:creationId xmlns:p14="http://schemas.microsoft.com/office/powerpoint/2010/main" val="110467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EE7F24F5-FC7F-4705-A862-7E7E49B74E96}" type="datetimeFigureOut">
              <a:rPr lang="tr-TR" smtClean="0"/>
              <a:t>15.09.2022</a:t>
            </a:fld>
            <a:endParaRPr lang="tr-T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3395126A-9260-4857-B5CF-CE7954259A63}" type="slidenum">
              <a:rPr lang="tr-TR" smtClean="0"/>
              <a:t>‹#›</a:t>
            </a:fld>
            <a:endParaRPr lang="tr-TR"/>
          </a:p>
        </p:txBody>
      </p:sp>
    </p:spTree>
    <p:extLst>
      <p:ext uri="{BB962C8B-B14F-4D97-AF65-F5344CB8AC3E}">
        <p14:creationId xmlns:p14="http://schemas.microsoft.com/office/powerpoint/2010/main" val="3364478442"/>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 id="2147483803" r:id="rId14"/>
    <p:sldLayoutId id="2147483804" r:id="rId15"/>
    <p:sldLayoutId id="2147483805"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054D25B-DC61-9E71-DA06-8FF42408307F}"/>
              </a:ext>
            </a:extLst>
          </p:cNvPr>
          <p:cNvSpPr>
            <a:spLocks noGrp="1"/>
          </p:cNvSpPr>
          <p:nvPr>
            <p:ph type="ctrTitle"/>
          </p:nvPr>
        </p:nvSpPr>
        <p:spPr>
          <a:xfrm>
            <a:off x="2589213" y="542925"/>
            <a:ext cx="8915399" cy="4029075"/>
          </a:xfrm>
        </p:spPr>
        <p:txBody>
          <a:bodyPr>
            <a:normAutofit fontScale="90000"/>
          </a:bodyPr>
          <a:lstStyle/>
          <a:p>
            <a:pPr indent="269875" algn="ctr">
              <a:lnSpc>
                <a:spcPct val="115000"/>
              </a:lnSpc>
            </a:pPr>
            <a:br>
              <a:rPr lang="en-US"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br>
              <a:rPr lang="en-US"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br>
              <a:rPr lang="en-US"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US" sz="3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Presentation On the </a:t>
            </a:r>
            <a:r>
              <a:rPr lang="en-US" sz="3600" b="1" dirty="0">
                <a:solidFill>
                  <a:srgbClr val="000000"/>
                </a:solidFill>
                <a:latin typeface="Arial" panose="020B0604020202020204" pitchFamily="34" charset="0"/>
                <a:ea typeface="Times New Roman" panose="02020603050405020304" pitchFamily="18" charset="0"/>
                <a:cs typeface="Arial" panose="020B0604020202020204" pitchFamily="34" charset="0"/>
              </a:rPr>
              <a:t>S</a:t>
            </a:r>
            <a:r>
              <a:rPr lang="en-US" sz="3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upervision of the </a:t>
            </a:r>
            <a:r>
              <a:rPr lang="en-US" sz="3600" b="1" dirty="0">
                <a:solidFill>
                  <a:srgbClr val="000000"/>
                </a:solidFill>
                <a:latin typeface="Arial" panose="020B0604020202020204" pitchFamily="34" charset="0"/>
                <a:ea typeface="Times New Roman" panose="02020603050405020304" pitchFamily="18" charset="0"/>
                <a:cs typeface="Arial" panose="020B0604020202020204" pitchFamily="34" charset="0"/>
              </a:rPr>
              <a:t>E</a:t>
            </a:r>
            <a:r>
              <a:rPr lang="en-US" sz="3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xecution of the </a:t>
            </a:r>
            <a:r>
              <a:rPr lang="en-US" sz="3600" b="1" dirty="0">
                <a:solidFill>
                  <a:srgbClr val="000000"/>
                </a:solidFill>
                <a:latin typeface="Arial" panose="020B0604020202020204" pitchFamily="34" charset="0"/>
                <a:ea typeface="Times New Roman" panose="02020603050405020304" pitchFamily="18" charset="0"/>
                <a:cs typeface="Arial" panose="020B0604020202020204" pitchFamily="34" charset="0"/>
              </a:rPr>
              <a:t>J</a:t>
            </a:r>
            <a:r>
              <a:rPr lang="en-US" sz="3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udgement</a:t>
            </a:r>
            <a:br>
              <a:rPr lang="en-US" sz="3600" dirty="0">
                <a:effectLst/>
                <a:latin typeface="Arial" panose="020B0604020202020204" pitchFamily="34" charset="0"/>
                <a:ea typeface="Times New Roman" panose="02020603050405020304" pitchFamily="18" charset="0"/>
                <a:cs typeface="Arial" panose="020B0604020202020204" pitchFamily="34" charset="0"/>
              </a:rPr>
            </a:br>
            <a:r>
              <a:rPr lang="en-US" sz="3600" b="1" dirty="0">
                <a:solidFill>
                  <a:srgbClr val="000000"/>
                </a:solidFill>
                <a:latin typeface="Arial" panose="020B0604020202020204" pitchFamily="34" charset="0"/>
                <a:ea typeface="Times New Roman" panose="02020603050405020304" pitchFamily="18" charset="0"/>
                <a:cs typeface="Arial" panose="020B0604020202020204" pitchFamily="34" charset="0"/>
              </a:rPr>
              <a:t>I</a:t>
            </a:r>
            <a:r>
              <a:rPr lang="en-US" sz="3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 the </a:t>
            </a:r>
            <a:r>
              <a:rPr lang="en-US" sz="3600" b="1" dirty="0">
                <a:solidFill>
                  <a:srgbClr val="000000"/>
                </a:solidFill>
                <a:latin typeface="Arial" panose="020B0604020202020204" pitchFamily="34" charset="0"/>
                <a:ea typeface="Times New Roman" panose="02020603050405020304" pitchFamily="18" charset="0"/>
                <a:cs typeface="Arial" panose="020B0604020202020204" pitchFamily="34" charset="0"/>
              </a:rPr>
              <a:t>C</a:t>
            </a:r>
            <a:r>
              <a:rPr lang="en-US" sz="3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ase of </a:t>
            </a:r>
            <a:r>
              <a:rPr lang="en-US" sz="3600"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Selahattin</a:t>
            </a:r>
            <a:r>
              <a:rPr lang="en-US" sz="3600"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Demirtaş</a:t>
            </a:r>
            <a:r>
              <a:rPr lang="en-US" sz="3600"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v. </a:t>
            </a:r>
            <a:r>
              <a:rPr lang="en-US" sz="3600"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Türkiye</a:t>
            </a:r>
            <a:r>
              <a:rPr lang="en-US" sz="3600"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(no. 2) </a:t>
            </a:r>
            <a:r>
              <a:rPr lang="en-US" sz="3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[GC]</a:t>
            </a:r>
            <a:br>
              <a:rPr lang="en-US" sz="3600" dirty="0">
                <a:effectLst/>
                <a:latin typeface="Arial" panose="020B0604020202020204" pitchFamily="34" charset="0"/>
                <a:ea typeface="Times New Roman" panose="02020603050405020304" pitchFamily="18" charset="0"/>
                <a:cs typeface="Arial" panose="020B0604020202020204" pitchFamily="34" charset="0"/>
              </a:rPr>
            </a:br>
            <a:r>
              <a:rPr lang="en-US" sz="3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(App. No: 14305/17)</a:t>
            </a:r>
            <a:br>
              <a:rPr lang="en-US" sz="3600" dirty="0">
                <a:effectLst/>
                <a:latin typeface="Times New Roman" panose="02020603050405020304" pitchFamily="18" charset="0"/>
                <a:ea typeface="Times New Roman" panose="02020603050405020304" pitchFamily="18" charset="0"/>
              </a:rPr>
            </a:br>
            <a:endParaRPr lang="en-US" sz="3600" dirty="0"/>
          </a:p>
        </p:txBody>
      </p:sp>
      <p:sp>
        <p:nvSpPr>
          <p:cNvPr id="3" name="Alt Başlık 2">
            <a:extLst>
              <a:ext uri="{FF2B5EF4-FFF2-40B4-BE49-F238E27FC236}">
                <a16:creationId xmlns:a16="http://schemas.microsoft.com/office/drawing/2014/main" id="{CFAC783A-5737-9D42-1308-1DE43B8BF812}"/>
              </a:ext>
            </a:extLst>
          </p:cNvPr>
          <p:cNvSpPr>
            <a:spLocks noGrp="1"/>
          </p:cNvSpPr>
          <p:nvPr>
            <p:ph type="subTitle" idx="1"/>
          </p:nvPr>
        </p:nvSpPr>
        <p:spPr>
          <a:xfrm>
            <a:off x="2589213" y="4853579"/>
            <a:ext cx="8915399" cy="1126283"/>
          </a:xfrm>
        </p:spPr>
        <p:txBody>
          <a:bodyPr>
            <a:normAutofit lnSpcReduction="10000"/>
          </a:bodyPr>
          <a:lstStyle/>
          <a:p>
            <a:pPr algn="r"/>
            <a:r>
              <a:rPr lang="tr-TR" dirty="0">
                <a:solidFill>
                  <a:schemeClr val="tx1"/>
                </a:solidFill>
                <a:latin typeface="Arial" panose="020B0604020202020204" pitchFamily="34" charset="0"/>
                <a:cs typeface="Arial" panose="020B0604020202020204" pitchFamily="34" charset="0"/>
              </a:rPr>
              <a:t>Legal </a:t>
            </a:r>
            <a:r>
              <a:rPr lang="tr-TR" dirty="0" err="1">
                <a:solidFill>
                  <a:schemeClr val="tx1"/>
                </a:solidFill>
                <a:latin typeface="Arial" panose="020B0604020202020204" pitchFamily="34" charset="0"/>
                <a:cs typeface="Arial" panose="020B0604020202020204" pitchFamily="34" charset="0"/>
              </a:rPr>
              <a:t>Representative</a:t>
            </a:r>
            <a:r>
              <a:rPr lang="tr-TR" dirty="0">
                <a:solidFill>
                  <a:schemeClr val="tx1"/>
                </a:solidFill>
                <a:latin typeface="Arial" panose="020B0604020202020204" pitchFamily="34" charset="0"/>
                <a:cs typeface="Arial" panose="020B0604020202020204" pitchFamily="34" charset="0"/>
              </a:rPr>
              <a:t> of </a:t>
            </a:r>
            <a:r>
              <a:rPr lang="tr-TR" dirty="0" err="1">
                <a:solidFill>
                  <a:schemeClr val="tx1"/>
                </a:solidFill>
                <a:latin typeface="Arial" panose="020B0604020202020204" pitchFamily="34" charset="0"/>
                <a:cs typeface="Arial" panose="020B0604020202020204" pitchFamily="34" charset="0"/>
              </a:rPr>
              <a:t>the</a:t>
            </a:r>
            <a:r>
              <a:rPr lang="tr-TR" dirty="0">
                <a:solidFill>
                  <a:schemeClr val="tx1"/>
                </a:solidFill>
                <a:latin typeface="Arial" panose="020B0604020202020204" pitchFamily="34" charset="0"/>
                <a:cs typeface="Arial" panose="020B0604020202020204" pitchFamily="34" charset="0"/>
              </a:rPr>
              <a:t> </a:t>
            </a:r>
            <a:r>
              <a:rPr lang="tr-TR" dirty="0" err="1">
                <a:solidFill>
                  <a:schemeClr val="tx1"/>
                </a:solidFill>
                <a:latin typeface="Arial" panose="020B0604020202020204" pitchFamily="34" charset="0"/>
                <a:cs typeface="Arial" panose="020B0604020202020204" pitchFamily="34" charset="0"/>
              </a:rPr>
              <a:t>applicant</a:t>
            </a:r>
            <a:r>
              <a:rPr lang="tr-TR" dirty="0">
                <a:solidFill>
                  <a:schemeClr val="tx1"/>
                </a:solidFill>
                <a:latin typeface="Arial" panose="020B0604020202020204" pitchFamily="34" charset="0"/>
                <a:cs typeface="Arial" panose="020B0604020202020204" pitchFamily="34" charset="0"/>
              </a:rPr>
              <a:t> </a:t>
            </a:r>
            <a:r>
              <a:rPr lang="tr-TR" dirty="0" err="1">
                <a:solidFill>
                  <a:schemeClr val="tx1"/>
                </a:solidFill>
                <a:latin typeface="Arial" panose="020B0604020202020204" pitchFamily="34" charset="0"/>
                <a:cs typeface="Arial" panose="020B0604020202020204" pitchFamily="34" charset="0"/>
              </a:rPr>
              <a:t>Mr</a:t>
            </a:r>
            <a:r>
              <a:rPr lang="tr-TR" dirty="0">
                <a:solidFill>
                  <a:schemeClr val="tx1"/>
                </a:solidFill>
                <a:latin typeface="Arial" panose="020B0604020202020204" pitchFamily="34" charset="0"/>
                <a:cs typeface="Arial" panose="020B0604020202020204" pitchFamily="34" charset="0"/>
              </a:rPr>
              <a:t> Selahattin Demirtaş</a:t>
            </a:r>
          </a:p>
          <a:p>
            <a:pPr algn="r"/>
            <a:r>
              <a:rPr lang="tr-TR" dirty="0" err="1">
                <a:solidFill>
                  <a:schemeClr val="tx1"/>
                </a:solidFill>
                <a:latin typeface="Arial" panose="020B0604020202020204" pitchFamily="34" charset="0"/>
                <a:cs typeface="Arial" panose="020B0604020202020204" pitchFamily="34" charset="0"/>
              </a:rPr>
              <a:t>Att</a:t>
            </a:r>
            <a:r>
              <a:rPr lang="tr-TR" dirty="0">
                <a:solidFill>
                  <a:schemeClr val="tx1"/>
                </a:solidFill>
                <a:latin typeface="Arial" panose="020B0604020202020204" pitchFamily="34" charset="0"/>
                <a:cs typeface="Arial" panose="020B0604020202020204" pitchFamily="34" charset="0"/>
              </a:rPr>
              <a:t>. Benan Molu</a:t>
            </a:r>
          </a:p>
          <a:p>
            <a:pPr algn="r"/>
            <a:r>
              <a:rPr lang="tr-TR" dirty="0">
                <a:solidFill>
                  <a:schemeClr val="tx1"/>
                </a:solidFill>
                <a:latin typeface="Arial" panose="020B0604020202020204" pitchFamily="34" charset="0"/>
                <a:cs typeface="Arial" panose="020B0604020202020204" pitchFamily="34" charset="0"/>
              </a:rPr>
              <a:t>16 </a:t>
            </a:r>
            <a:r>
              <a:rPr lang="tr-TR" dirty="0" err="1">
                <a:solidFill>
                  <a:schemeClr val="tx1"/>
                </a:solidFill>
                <a:latin typeface="Arial" panose="020B0604020202020204" pitchFamily="34" charset="0"/>
                <a:cs typeface="Arial" panose="020B0604020202020204" pitchFamily="34" charset="0"/>
              </a:rPr>
              <a:t>September</a:t>
            </a:r>
            <a:r>
              <a:rPr lang="tr-TR" dirty="0">
                <a:solidFill>
                  <a:schemeClr val="tx1"/>
                </a:solidFill>
                <a:latin typeface="Arial" panose="020B0604020202020204" pitchFamily="34" charset="0"/>
                <a:cs typeface="Arial" panose="020B0604020202020204" pitchFamily="34" charset="0"/>
              </a:rPr>
              <a:t> 2022, Strasbourg</a:t>
            </a:r>
          </a:p>
        </p:txBody>
      </p:sp>
    </p:spTree>
    <p:extLst>
      <p:ext uri="{BB962C8B-B14F-4D97-AF65-F5344CB8AC3E}">
        <p14:creationId xmlns:p14="http://schemas.microsoft.com/office/powerpoint/2010/main" val="3202057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B5CA4437-2D9B-3DEA-BA7A-6F0CF62BC65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353550" y="4495800"/>
            <a:ext cx="2730175" cy="2390775"/>
          </a:xfrm>
        </p:spPr>
      </p:pic>
      <p:sp>
        <p:nvSpPr>
          <p:cNvPr id="6" name="Metin Yer Tutucusu 5">
            <a:extLst>
              <a:ext uri="{FF2B5EF4-FFF2-40B4-BE49-F238E27FC236}">
                <a16:creationId xmlns:a16="http://schemas.microsoft.com/office/drawing/2014/main" id="{D989AE23-B8B8-64AA-90E2-9C6C4CCA49C3}"/>
              </a:ext>
            </a:extLst>
          </p:cNvPr>
          <p:cNvSpPr>
            <a:spLocks noGrp="1"/>
          </p:cNvSpPr>
          <p:nvPr>
            <p:ph type="body" sz="half" idx="2"/>
          </p:nvPr>
        </p:nvSpPr>
        <p:spPr>
          <a:xfrm>
            <a:off x="2197325" y="366032"/>
            <a:ext cx="8031163" cy="6400800"/>
          </a:xfrm>
        </p:spPr>
        <p:txBody>
          <a:bodyPr>
            <a:normAutofit fontScale="32500" lnSpcReduction="20000"/>
          </a:bodyPr>
          <a:lstStyle/>
          <a:p>
            <a:pPr algn="just" rtl="0">
              <a:spcBef>
                <a:spcPts val="0"/>
              </a:spcBef>
              <a:spcAft>
                <a:spcPts val="0"/>
              </a:spcAft>
            </a:pPr>
            <a:r>
              <a:rPr lang="en-US" sz="5800" b="0" i="0" u="none" strike="noStrike" dirty="0" err="1">
                <a:solidFill>
                  <a:srgbClr val="000000"/>
                </a:solidFill>
                <a:effectLst/>
                <a:latin typeface="Arial" panose="020B0604020202020204" pitchFamily="34" charset="0"/>
                <a:cs typeface="Arial" panose="020B0604020202020204" pitchFamily="34" charset="0"/>
              </a:rPr>
              <a:t>Mr</a:t>
            </a:r>
            <a:r>
              <a:rPr lang="en-US" sz="5800" b="0" i="0" u="none" strike="noStrike" dirty="0">
                <a:solidFill>
                  <a:srgbClr val="000000"/>
                </a:solidFill>
                <a:effectLst/>
                <a:latin typeface="Arial" panose="020B0604020202020204" pitchFamily="34" charset="0"/>
                <a:cs typeface="Arial" panose="020B0604020202020204" pitchFamily="34" charset="0"/>
              </a:rPr>
              <a:t> </a:t>
            </a:r>
            <a:r>
              <a:rPr lang="en-US" sz="5800" b="0" i="0" u="none" strike="noStrike" dirty="0" err="1">
                <a:solidFill>
                  <a:srgbClr val="000000"/>
                </a:solidFill>
                <a:effectLst/>
                <a:latin typeface="Arial" panose="020B0604020202020204" pitchFamily="34" charset="0"/>
                <a:cs typeface="Arial" panose="020B0604020202020204" pitchFamily="34" charset="0"/>
              </a:rPr>
              <a:t>Selahattin</a:t>
            </a:r>
            <a:r>
              <a:rPr lang="en-US" sz="5800" b="0" i="0" u="none" strike="noStrike" dirty="0">
                <a:solidFill>
                  <a:srgbClr val="000000"/>
                </a:solidFill>
                <a:effectLst/>
                <a:latin typeface="Arial" panose="020B0604020202020204" pitchFamily="34" charset="0"/>
                <a:cs typeface="Arial" panose="020B0604020202020204" pitchFamily="34" charset="0"/>
              </a:rPr>
              <a:t> </a:t>
            </a:r>
            <a:r>
              <a:rPr lang="en-US" sz="5800" b="0" i="0" u="none" strike="noStrike" dirty="0" err="1">
                <a:solidFill>
                  <a:srgbClr val="000000"/>
                </a:solidFill>
                <a:effectLst/>
                <a:latin typeface="Arial" panose="020B0604020202020204" pitchFamily="34" charset="0"/>
                <a:cs typeface="Arial" panose="020B0604020202020204" pitchFamily="34" charset="0"/>
              </a:rPr>
              <a:t>Demirtaş</a:t>
            </a:r>
            <a:r>
              <a:rPr lang="en-US" sz="5800" b="0" i="0" u="none" strike="noStrike" dirty="0">
                <a:solidFill>
                  <a:srgbClr val="000000"/>
                </a:solidFill>
                <a:effectLst/>
                <a:latin typeface="Arial" panose="020B0604020202020204" pitchFamily="34" charset="0"/>
                <a:cs typeface="Arial" panose="020B0604020202020204" pitchFamily="34" charset="0"/>
              </a:rPr>
              <a:t>, who was at the time one of the co-chairs of and a member of parliament for the Peoples’ Democratic Party (HDP) was placed in pre-trial detention on 4 November 2016. It is all</a:t>
            </a:r>
            <a:r>
              <a:rPr lang="tr-TR" sz="5800" b="0" i="0" u="none" strike="noStrike" dirty="0">
                <a:solidFill>
                  <a:srgbClr val="000000"/>
                </a:solidFill>
                <a:effectLst/>
                <a:latin typeface="Arial" panose="020B0604020202020204" pitchFamily="34" charset="0"/>
                <a:cs typeface="Arial" panose="020B0604020202020204" pitchFamily="34" charset="0"/>
              </a:rPr>
              <a:t>e</a:t>
            </a:r>
            <a:r>
              <a:rPr lang="en-US" sz="5800" b="0" i="0" u="none" strike="noStrike" dirty="0" err="1">
                <a:solidFill>
                  <a:srgbClr val="000000"/>
                </a:solidFill>
                <a:effectLst/>
                <a:latin typeface="Arial" panose="020B0604020202020204" pitchFamily="34" charset="0"/>
                <a:cs typeface="Arial" panose="020B0604020202020204" pitchFamily="34" charset="0"/>
              </a:rPr>
              <a:t>ged</a:t>
            </a:r>
            <a:r>
              <a:rPr lang="en-US" sz="5800" b="0" i="0" u="none" strike="noStrike" dirty="0">
                <a:solidFill>
                  <a:srgbClr val="000000"/>
                </a:solidFill>
                <a:effectLst/>
                <a:latin typeface="Arial" panose="020B0604020202020204" pitchFamily="34" charset="0"/>
                <a:cs typeface="Arial" panose="020B0604020202020204" pitchFamily="34" charset="0"/>
              </a:rPr>
              <a:t> that he, through his speeches and statements had incited the acts of violence that had taken place between 6</a:t>
            </a:r>
            <a:r>
              <a:rPr lang="tr-TR" sz="5800" b="0" i="0" u="none" strike="noStrike" dirty="0">
                <a:solidFill>
                  <a:srgbClr val="000000"/>
                </a:solidFill>
                <a:effectLst/>
                <a:latin typeface="Arial" panose="020B0604020202020204" pitchFamily="34" charset="0"/>
                <a:cs typeface="Arial" panose="020B0604020202020204" pitchFamily="34" charset="0"/>
              </a:rPr>
              <a:t>-</a:t>
            </a:r>
            <a:r>
              <a:rPr lang="en-US" sz="5800" b="0" i="0" u="none" strike="noStrike" dirty="0">
                <a:solidFill>
                  <a:srgbClr val="000000"/>
                </a:solidFill>
                <a:effectLst/>
                <a:latin typeface="Arial" panose="020B0604020202020204" pitchFamily="34" charset="0"/>
                <a:cs typeface="Arial" panose="020B0604020202020204" pitchFamily="34" charset="0"/>
              </a:rPr>
              <a:t>8 October 2014.</a:t>
            </a:r>
            <a:endParaRPr lang="tr-TR" sz="5800" b="0" i="0" u="none" strike="noStrike" dirty="0">
              <a:solidFill>
                <a:srgbClr val="000000"/>
              </a:solidFill>
              <a:effectLst/>
              <a:latin typeface="Arial" panose="020B0604020202020204" pitchFamily="34" charset="0"/>
              <a:cs typeface="Arial" panose="020B0604020202020204" pitchFamily="34" charset="0"/>
            </a:endParaRPr>
          </a:p>
          <a:p>
            <a:pPr algn="just" rtl="0">
              <a:spcBef>
                <a:spcPts val="0"/>
              </a:spcBef>
              <a:spcAft>
                <a:spcPts val="0"/>
              </a:spcAft>
            </a:pPr>
            <a:endParaRPr lang="tr-TR" sz="5800" dirty="0">
              <a:solidFill>
                <a:srgbClr val="000000"/>
              </a:solidFill>
              <a:latin typeface="Arial" panose="020B0604020202020204" pitchFamily="34" charset="0"/>
              <a:cs typeface="Arial" panose="020B0604020202020204" pitchFamily="34" charset="0"/>
            </a:endParaRPr>
          </a:p>
          <a:p>
            <a:pPr algn="just" rtl="0">
              <a:spcBef>
                <a:spcPts val="0"/>
              </a:spcBef>
              <a:spcAft>
                <a:spcPts val="0"/>
              </a:spcAft>
            </a:pPr>
            <a:r>
              <a:rPr lang="tr-TR" sz="5800" dirty="0" err="1">
                <a:solidFill>
                  <a:schemeClr val="tx1"/>
                </a:solidFill>
                <a:latin typeface="Arial" panose="020B0604020202020204" pitchFamily="34" charset="0"/>
                <a:cs typeface="Arial" panose="020B0604020202020204" pitchFamily="34" charset="0"/>
              </a:rPr>
              <a:t>After</a:t>
            </a:r>
            <a:r>
              <a:rPr lang="tr-TR" sz="5800" dirty="0">
                <a:solidFill>
                  <a:schemeClr val="tx1"/>
                </a:solidFill>
                <a:latin typeface="Arial" panose="020B0604020202020204" pitchFamily="34" charset="0"/>
                <a:cs typeface="Arial" panose="020B0604020202020204" pitchFamily="34" charset="0"/>
              </a:rPr>
              <a:t> </a:t>
            </a:r>
            <a:r>
              <a:rPr lang="tr-TR" sz="5800" dirty="0" err="1">
                <a:solidFill>
                  <a:schemeClr val="tx1"/>
                </a:solidFill>
                <a:latin typeface="Arial" panose="020B0604020202020204" pitchFamily="34" charset="0"/>
                <a:cs typeface="Arial" panose="020B0604020202020204" pitchFamily="34" charset="0"/>
              </a:rPr>
              <a:t>the</a:t>
            </a:r>
            <a:r>
              <a:rPr lang="tr-TR" sz="5800" dirty="0">
                <a:solidFill>
                  <a:schemeClr val="tx1"/>
                </a:solidFill>
                <a:latin typeface="Arial" panose="020B0604020202020204" pitchFamily="34" charset="0"/>
                <a:cs typeface="Arial" panose="020B0604020202020204" pitchFamily="34" charset="0"/>
              </a:rPr>
              <a:t> </a:t>
            </a:r>
            <a:r>
              <a:rPr lang="tr-TR" sz="5800" dirty="0" err="1">
                <a:solidFill>
                  <a:schemeClr val="tx1"/>
                </a:solidFill>
                <a:latin typeface="Arial" panose="020B0604020202020204" pitchFamily="34" charset="0"/>
                <a:cs typeface="Arial" panose="020B0604020202020204" pitchFamily="34" charset="0"/>
              </a:rPr>
              <a:t>judgment</a:t>
            </a:r>
            <a:r>
              <a:rPr lang="tr-TR" sz="5800" dirty="0">
                <a:solidFill>
                  <a:schemeClr val="tx1"/>
                </a:solidFill>
                <a:latin typeface="Arial" panose="020B0604020202020204" pitchFamily="34" charset="0"/>
                <a:cs typeface="Arial" panose="020B0604020202020204" pitchFamily="34" charset="0"/>
              </a:rPr>
              <a:t> of </a:t>
            </a:r>
            <a:r>
              <a:rPr lang="tr-TR" sz="5800" dirty="0" err="1">
                <a:solidFill>
                  <a:schemeClr val="tx1"/>
                </a:solidFill>
                <a:latin typeface="Arial" panose="020B0604020202020204" pitchFamily="34" charset="0"/>
                <a:cs typeface="Arial" panose="020B0604020202020204" pitchFamily="34" charset="0"/>
              </a:rPr>
              <a:t>the</a:t>
            </a:r>
            <a:r>
              <a:rPr lang="tr-TR" sz="5800" dirty="0">
                <a:solidFill>
                  <a:schemeClr val="tx1"/>
                </a:solidFill>
                <a:latin typeface="Arial" panose="020B0604020202020204" pitchFamily="34" charset="0"/>
                <a:cs typeface="Arial" panose="020B0604020202020204" pitchFamily="34" charset="0"/>
              </a:rPr>
              <a:t> </a:t>
            </a:r>
            <a:r>
              <a:rPr lang="tr-TR" sz="5800" dirty="0" err="1">
                <a:solidFill>
                  <a:schemeClr val="tx1"/>
                </a:solidFill>
                <a:latin typeface="Arial" panose="020B0604020202020204" pitchFamily="34" charset="0"/>
                <a:cs typeface="Arial" panose="020B0604020202020204" pitchFamily="34" charset="0"/>
              </a:rPr>
              <a:t>European</a:t>
            </a:r>
            <a:r>
              <a:rPr lang="tr-TR" sz="5800" dirty="0">
                <a:solidFill>
                  <a:schemeClr val="tx1"/>
                </a:solidFill>
                <a:latin typeface="Arial" panose="020B0604020202020204" pitchFamily="34" charset="0"/>
                <a:cs typeface="Arial" panose="020B0604020202020204" pitchFamily="34" charset="0"/>
              </a:rPr>
              <a:t> Court Of Human </a:t>
            </a:r>
            <a:r>
              <a:rPr lang="tr-TR" sz="5800" dirty="0" err="1">
                <a:solidFill>
                  <a:schemeClr val="tx1"/>
                </a:solidFill>
                <a:latin typeface="Arial" panose="020B0604020202020204" pitchFamily="34" charset="0"/>
                <a:cs typeface="Arial" panose="020B0604020202020204" pitchFamily="34" charset="0"/>
              </a:rPr>
              <a:t>Rights</a:t>
            </a:r>
            <a:r>
              <a:rPr lang="tr-TR" sz="5800" dirty="0">
                <a:solidFill>
                  <a:schemeClr val="tx1"/>
                </a:solidFill>
                <a:latin typeface="Arial" panose="020B0604020202020204" pitchFamily="34" charset="0"/>
                <a:cs typeface="Arial" panose="020B0604020202020204" pitchFamily="34" charset="0"/>
              </a:rPr>
              <a:t> (</a:t>
            </a:r>
            <a:r>
              <a:rPr lang="tr-TR" sz="5800" dirty="0" err="1">
                <a:solidFill>
                  <a:schemeClr val="tx1"/>
                </a:solidFill>
                <a:latin typeface="Arial" panose="020B0604020202020204" pitchFamily="34" charset="0"/>
                <a:cs typeface="Arial" panose="020B0604020202020204" pitchFamily="34" charset="0"/>
              </a:rPr>
              <a:t>ECtHR</a:t>
            </a:r>
            <a:r>
              <a:rPr lang="tr-TR" sz="5800" dirty="0">
                <a:solidFill>
                  <a:schemeClr val="tx1"/>
                </a:solidFill>
                <a:latin typeface="Arial" panose="020B0604020202020204" pitchFamily="34" charset="0"/>
                <a:cs typeface="Arial" panose="020B0604020202020204" pitchFamily="34" charset="0"/>
              </a:rPr>
              <a:t>) </a:t>
            </a:r>
            <a:r>
              <a:rPr lang="tr-TR" sz="5800" dirty="0" err="1">
                <a:solidFill>
                  <a:schemeClr val="tx1"/>
                </a:solidFill>
                <a:latin typeface="Arial" panose="020B0604020202020204" pitchFamily="34" charset="0"/>
                <a:cs typeface="Arial" panose="020B0604020202020204" pitchFamily="34" charset="0"/>
              </a:rPr>
              <a:t>dated</a:t>
            </a:r>
            <a:r>
              <a:rPr lang="tr-TR" sz="5800" dirty="0">
                <a:solidFill>
                  <a:schemeClr val="tx1"/>
                </a:solidFill>
                <a:latin typeface="Arial" panose="020B0604020202020204" pitchFamily="34" charset="0"/>
                <a:cs typeface="Arial" panose="020B0604020202020204" pitchFamily="34" charset="0"/>
              </a:rPr>
              <a:t> 20 </a:t>
            </a:r>
            <a:r>
              <a:rPr lang="tr-TR" sz="5800" dirty="0" err="1">
                <a:solidFill>
                  <a:schemeClr val="tx1"/>
                </a:solidFill>
                <a:latin typeface="Arial" panose="020B0604020202020204" pitchFamily="34" charset="0"/>
                <a:cs typeface="Arial" panose="020B0604020202020204" pitchFamily="34" charset="0"/>
              </a:rPr>
              <a:t>November</a:t>
            </a:r>
            <a:r>
              <a:rPr lang="tr-TR" sz="5800" dirty="0">
                <a:solidFill>
                  <a:schemeClr val="tx1"/>
                </a:solidFill>
                <a:latin typeface="Arial" panose="020B0604020202020204" pitchFamily="34" charset="0"/>
                <a:cs typeface="Arial" panose="020B0604020202020204" pitchFamily="34" charset="0"/>
              </a:rPr>
              <a:t> 2018, </a:t>
            </a:r>
            <a:r>
              <a:rPr lang="tr-TR" sz="5800" dirty="0" err="1">
                <a:solidFill>
                  <a:schemeClr val="tx1"/>
                </a:solidFill>
                <a:latin typeface="Arial" panose="020B0604020202020204" pitchFamily="34" charset="0"/>
                <a:cs typeface="Arial" panose="020B0604020202020204" pitchFamily="34" charset="0"/>
              </a:rPr>
              <a:t>Mr</a:t>
            </a:r>
            <a:r>
              <a:rPr lang="tr-TR" sz="5800" dirty="0">
                <a:solidFill>
                  <a:schemeClr val="tx1"/>
                </a:solidFill>
                <a:latin typeface="Arial" panose="020B0604020202020204" pitchFamily="34" charset="0"/>
                <a:cs typeface="Arial" panose="020B0604020202020204" pitchFamily="34" charset="0"/>
              </a:rPr>
              <a:t> Demirtaş </a:t>
            </a:r>
            <a:r>
              <a:rPr lang="tr-TR" sz="5800" dirty="0" err="1">
                <a:solidFill>
                  <a:schemeClr val="tx1"/>
                </a:solidFill>
                <a:latin typeface="Arial" panose="020B0604020202020204" pitchFamily="34" charset="0"/>
                <a:cs typeface="Arial" panose="020B0604020202020204" pitchFamily="34" charset="0"/>
              </a:rPr>
              <a:t>was</a:t>
            </a:r>
            <a:r>
              <a:rPr lang="tr-TR" sz="5800" dirty="0">
                <a:solidFill>
                  <a:schemeClr val="tx1"/>
                </a:solidFill>
                <a:latin typeface="Arial" panose="020B0604020202020204" pitchFamily="34" charset="0"/>
                <a:cs typeface="Arial" panose="020B0604020202020204" pitchFamily="34" charset="0"/>
              </a:rPr>
              <a:t> not </a:t>
            </a:r>
            <a:r>
              <a:rPr lang="tr-TR" sz="5800" dirty="0" err="1">
                <a:solidFill>
                  <a:schemeClr val="tx1"/>
                </a:solidFill>
                <a:latin typeface="Arial" panose="020B0604020202020204" pitchFamily="34" charset="0"/>
                <a:cs typeface="Arial" panose="020B0604020202020204" pitchFamily="34" charset="0"/>
              </a:rPr>
              <a:t>released</a:t>
            </a:r>
            <a:r>
              <a:rPr lang="tr-TR" sz="5800" dirty="0">
                <a:solidFill>
                  <a:schemeClr val="tx1"/>
                </a:solidFill>
                <a:latin typeface="Arial" panose="020B0604020202020204" pitchFamily="34" charset="0"/>
                <a:cs typeface="Arial" panose="020B0604020202020204" pitchFamily="34" charset="0"/>
              </a:rPr>
              <a:t> </a:t>
            </a:r>
            <a:r>
              <a:rPr lang="tr-TR" sz="5800" dirty="0" err="1">
                <a:solidFill>
                  <a:schemeClr val="tx1"/>
                </a:solidFill>
                <a:latin typeface="Arial" panose="020B0604020202020204" pitchFamily="34" charset="0"/>
                <a:cs typeface="Arial" panose="020B0604020202020204" pitchFamily="34" charset="0"/>
              </a:rPr>
              <a:t>and</a:t>
            </a:r>
            <a:r>
              <a:rPr lang="tr-TR" sz="5800" dirty="0">
                <a:solidFill>
                  <a:schemeClr val="tx1"/>
                </a:solidFill>
                <a:latin typeface="Arial" panose="020B0604020202020204" pitchFamily="34" charset="0"/>
                <a:cs typeface="Arial" panose="020B0604020202020204" pitchFamily="34" charset="0"/>
              </a:rPr>
              <a:t> t</a:t>
            </a:r>
            <a:r>
              <a:rPr lang="en-US" sz="5800" b="0" i="0" u="none" strike="noStrike" dirty="0">
                <a:solidFill>
                  <a:schemeClr val="tx1"/>
                </a:solidFill>
                <a:effectLst/>
                <a:latin typeface="Arial" panose="020B0604020202020204" pitchFamily="34" charset="0"/>
                <a:cs typeface="Arial" panose="020B0604020202020204" pitchFamily="34" charset="0"/>
              </a:rPr>
              <a:t>he case referred to the Grand Chamber </a:t>
            </a:r>
            <a:r>
              <a:rPr lang="tr-TR" sz="5800" b="0" i="0" u="none" strike="noStrike" dirty="0">
                <a:solidFill>
                  <a:schemeClr val="tx1"/>
                </a:solidFill>
                <a:effectLst/>
                <a:latin typeface="Arial" panose="020B0604020202020204" pitchFamily="34" charset="0"/>
                <a:cs typeface="Arial" panose="020B0604020202020204" pitchFamily="34" charset="0"/>
              </a:rPr>
              <a:t>(GC) </a:t>
            </a:r>
            <a:r>
              <a:rPr lang="en-US" sz="5800" b="0" i="0" u="none" strike="noStrike" dirty="0">
                <a:solidFill>
                  <a:schemeClr val="tx1"/>
                </a:solidFill>
                <a:effectLst/>
                <a:latin typeface="Arial" panose="020B0604020202020204" pitchFamily="34" charset="0"/>
                <a:cs typeface="Arial" panose="020B0604020202020204" pitchFamily="34" charset="0"/>
              </a:rPr>
              <a:t>of the Court. </a:t>
            </a:r>
            <a:endParaRPr lang="tr-TR" sz="5800" b="0" i="0" u="none" strike="noStrike" dirty="0">
              <a:solidFill>
                <a:schemeClr val="tx1"/>
              </a:solidFill>
              <a:effectLst/>
              <a:latin typeface="Arial" panose="020B0604020202020204" pitchFamily="34" charset="0"/>
              <a:cs typeface="Arial" panose="020B0604020202020204" pitchFamily="34" charset="0"/>
            </a:endParaRPr>
          </a:p>
          <a:p>
            <a:pPr algn="just" rtl="0">
              <a:spcBef>
                <a:spcPts val="0"/>
              </a:spcBef>
              <a:spcAft>
                <a:spcPts val="0"/>
              </a:spcAft>
            </a:pPr>
            <a:br>
              <a:rPr lang="en-US" sz="5800" b="0" dirty="0">
                <a:effectLst/>
                <a:latin typeface="Arial" panose="020B0604020202020204" pitchFamily="34" charset="0"/>
                <a:cs typeface="Arial" panose="020B0604020202020204" pitchFamily="34" charset="0"/>
              </a:rPr>
            </a:br>
            <a:r>
              <a:rPr lang="tr-TR" sz="5800" dirty="0">
                <a:solidFill>
                  <a:srgbClr val="000000"/>
                </a:solidFill>
                <a:latin typeface="Arial" panose="020B0604020202020204" pitchFamily="34" charset="0"/>
                <a:cs typeface="Arial" panose="020B0604020202020204" pitchFamily="34" charset="0"/>
              </a:rPr>
              <a:t>O</a:t>
            </a:r>
            <a:r>
              <a:rPr lang="en-US" sz="5800" b="0" i="0" u="none" strike="noStrike" dirty="0">
                <a:solidFill>
                  <a:srgbClr val="000000"/>
                </a:solidFill>
                <a:effectLst/>
                <a:latin typeface="Arial" panose="020B0604020202020204" pitchFamily="34" charset="0"/>
                <a:cs typeface="Arial" panose="020B0604020202020204" pitchFamily="34" charset="0"/>
              </a:rPr>
              <a:t>n 2 September 2019, the Assize Court ordered the release of </a:t>
            </a:r>
            <a:r>
              <a:rPr lang="tr-TR" sz="5800" b="0" i="0" u="none" strike="noStrike" dirty="0" err="1">
                <a:solidFill>
                  <a:srgbClr val="000000"/>
                </a:solidFill>
                <a:effectLst/>
                <a:latin typeface="Arial" panose="020B0604020202020204" pitchFamily="34" charset="0"/>
                <a:cs typeface="Arial" panose="020B0604020202020204" pitchFamily="34" charset="0"/>
              </a:rPr>
              <a:t>the</a:t>
            </a:r>
            <a:r>
              <a:rPr lang="tr-TR" sz="5800" b="0" i="0" u="none" strike="noStrike" dirty="0">
                <a:solidFill>
                  <a:srgbClr val="000000"/>
                </a:solidFill>
                <a:effectLst/>
                <a:latin typeface="Arial" panose="020B0604020202020204" pitchFamily="34" charset="0"/>
                <a:cs typeface="Arial" panose="020B0604020202020204" pitchFamily="34" charset="0"/>
              </a:rPr>
              <a:t> </a:t>
            </a:r>
            <a:r>
              <a:rPr lang="tr-TR" sz="5800" b="0" i="0" u="none" strike="noStrike" dirty="0" err="1">
                <a:solidFill>
                  <a:srgbClr val="000000"/>
                </a:solidFill>
                <a:effectLst/>
                <a:latin typeface="Arial" panose="020B0604020202020204" pitchFamily="34" charset="0"/>
                <a:cs typeface="Arial" panose="020B0604020202020204" pitchFamily="34" charset="0"/>
              </a:rPr>
              <a:t>applicant</a:t>
            </a:r>
            <a:r>
              <a:rPr lang="tr-TR" sz="5800" b="0" i="0" u="none" strike="noStrike" dirty="0">
                <a:solidFill>
                  <a:srgbClr val="000000"/>
                </a:solidFill>
                <a:effectLst/>
                <a:latin typeface="Arial" panose="020B0604020202020204" pitchFamily="34" charset="0"/>
                <a:cs typeface="Arial" panose="020B0604020202020204" pitchFamily="34" charset="0"/>
              </a:rPr>
              <a:t> but he </a:t>
            </a:r>
            <a:r>
              <a:rPr lang="tr-TR" sz="5800" b="0" i="0" u="none" strike="noStrike" dirty="0" err="1">
                <a:solidFill>
                  <a:srgbClr val="000000"/>
                </a:solidFill>
                <a:effectLst/>
                <a:latin typeface="Arial" panose="020B0604020202020204" pitchFamily="34" charset="0"/>
                <a:cs typeface="Arial" panose="020B0604020202020204" pitchFamily="34" charset="0"/>
              </a:rPr>
              <a:t>was</a:t>
            </a:r>
            <a:r>
              <a:rPr lang="tr-TR" sz="5800" b="0" i="0" u="none" strike="noStrike" dirty="0">
                <a:solidFill>
                  <a:srgbClr val="000000"/>
                </a:solidFill>
                <a:effectLst/>
                <a:latin typeface="Arial" panose="020B0604020202020204" pitchFamily="34" charset="0"/>
                <a:cs typeface="Arial" panose="020B0604020202020204" pitchFamily="34" charset="0"/>
              </a:rPr>
              <a:t> not </a:t>
            </a:r>
            <a:r>
              <a:rPr lang="tr-TR" sz="5800" b="0" i="0" u="none" strike="noStrike" dirty="0" err="1">
                <a:solidFill>
                  <a:srgbClr val="000000"/>
                </a:solidFill>
                <a:effectLst/>
                <a:latin typeface="Arial" panose="020B0604020202020204" pitchFamily="34" charset="0"/>
                <a:cs typeface="Arial" panose="020B0604020202020204" pitchFamily="34" charset="0"/>
              </a:rPr>
              <a:t>released</a:t>
            </a:r>
            <a:r>
              <a:rPr lang="tr-TR" sz="5800" b="0" i="0" u="none" strike="noStrike" dirty="0">
                <a:solidFill>
                  <a:srgbClr val="000000"/>
                </a:solidFill>
                <a:effectLst/>
                <a:latin typeface="Arial" panose="020B0604020202020204" pitchFamily="34" charset="0"/>
                <a:cs typeface="Arial" panose="020B0604020202020204" pitchFamily="34" charset="0"/>
              </a:rPr>
              <a:t> </a:t>
            </a:r>
            <a:r>
              <a:rPr lang="tr-TR" sz="5800" b="0" i="0" u="none" strike="noStrike" dirty="0" err="1">
                <a:solidFill>
                  <a:srgbClr val="000000"/>
                </a:solidFill>
                <a:effectLst/>
                <a:latin typeface="Arial" panose="020B0604020202020204" pitchFamily="34" charset="0"/>
                <a:cs typeface="Arial" panose="020B0604020202020204" pitchFamily="34" charset="0"/>
              </a:rPr>
              <a:t>due</a:t>
            </a:r>
            <a:r>
              <a:rPr lang="tr-TR" sz="5800" b="0" i="0" u="none" strike="noStrike" dirty="0">
                <a:solidFill>
                  <a:srgbClr val="000000"/>
                </a:solidFill>
                <a:effectLst/>
                <a:latin typeface="Arial" panose="020B0604020202020204" pitchFamily="34" charset="0"/>
                <a:cs typeface="Arial" panose="020B0604020202020204" pitchFamily="34" charset="0"/>
              </a:rPr>
              <a:t> </a:t>
            </a:r>
            <a:r>
              <a:rPr lang="tr-TR" sz="5800" b="0" i="0" u="none" strike="noStrike" dirty="0" err="1">
                <a:solidFill>
                  <a:srgbClr val="000000"/>
                </a:solidFill>
                <a:effectLst/>
                <a:latin typeface="Arial" panose="020B0604020202020204" pitchFamily="34" charset="0"/>
                <a:cs typeface="Arial" panose="020B0604020202020204" pitchFamily="34" charset="0"/>
              </a:rPr>
              <a:t>to</a:t>
            </a:r>
            <a:r>
              <a:rPr lang="tr-TR" sz="5800" b="0" i="0" u="none" strike="noStrike" dirty="0">
                <a:solidFill>
                  <a:srgbClr val="000000"/>
                </a:solidFill>
                <a:effectLst/>
                <a:latin typeface="Arial" panose="020B0604020202020204" pitchFamily="34" charset="0"/>
                <a:cs typeface="Arial" panose="020B0604020202020204" pitchFamily="34" charset="0"/>
              </a:rPr>
              <a:t> </a:t>
            </a:r>
            <a:r>
              <a:rPr lang="tr-TR" sz="5800" b="0" i="0" u="none" strike="noStrike" dirty="0" err="1">
                <a:solidFill>
                  <a:srgbClr val="000000"/>
                </a:solidFill>
                <a:effectLst/>
                <a:latin typeface="Arial" panose="020B0604020202020204" pitchFamily="34" charset="0"/>
                <a:cs typeface="Arial" panose="020B0604020202020204" pitchFamily="34" charset="0"/>
              </a:rPr>
              <a:t>another</a:t>
            </a:r>
            <a:r>
              <a:rPr lang="tr-TR" sz="5800" b="0" i="0" u="none" strike="noStrike" dirty="0">
                <a:solidFill>
                  <a:srgbClr val="000000"/>
                </a:solidFill>
                <a:effectLst/>
                <a:latin typeface="Arial" panose="020B0604020202020204" pitchFamily="34" charset="0"/>
                <a:cs typeface="Arial" panose="020B0604020202020204" pitchFamily="34" charset="0"/>
              </a:rPr>
              <a:t> </a:t>
            </a:r>
            <a:r>
              <a:rPr lang="tr-TR" sz="5800" b="0" i="0" u="none" strike="noStrike" dirty="0" err="1">
                <a:solidFill>
                  <a:srgbClr val="000000"/>
                </a:solidFill>
                <a:effectLst/>
                <a:latin typeface="Arial" panose="020B0604020202020204" pitchFamily="34" charset="0"/>
                <a:cs typeface="Arial" panose="020B0604020202020204" pitchFamily="34" charset="0"/>
              </a:rPr>
              <a:t>imprisonment</a:t>
            </a:r>
            <a:r>
              <a:rPr lang="tr-TR" sz="5800" b="0" i="0" u="none" strike="noStrike" dirty="0">
                <a:solidFill>
                  <a:srgbClr val="000000"/>
                </a:solidFill>
                <a:effectLst/>
                <a:latin typeface="Arial" panose="020B0604020202020204" pitchFamily="34" charset="0"/>
                <a:cs typeface="Arial" panose="020B0604020202020204" pitchFamily="34" charset="0"/>
              </a:rPr>
              <a:t> </a:t>
            </a:r>
            <a:r>
              <a:rPr lang="tr-TR" sz="5800" b="0" i="0" u="none" strike="noStrike" dirty="0" err="1">
                <a:solidFill>
                  <a:srgbClr val="000000"/>
                </a:solidFill>
                <a:effectLst/>
                <a:latin typeface="Arial" panose="020B0604020202020204" pitchFamily="34" charset="0"/>
                <a:cs typeface="Arial" panose="020B0604020202020204" pitchFamily="34" charset="0"/>
              </a:rPr>
              <a:t>sentence</a:t>
            </a:r>
            <a:r>
              <a:rPr lang="tr-TR" sz="5800" b="0" i="0" u="none" strike="noStrike" dirty="0">
                <a:solidFill>
                  <a:srgbClr val="000000"/>
                </a:solidFill>
                <a:effectLst/>
                <a:latin typeface="Arial" panose="020B0604020202020204" pitchFamily="34" charset="0"/>
                <a:cs typeface="Arial" panose="020B0604020202020204" pitchFamily="34" charset="0"/>
              </a:rPr>
              <a:t>. On </a:t>
            </a:r>
            <a:r>
              <a:rPr lang="en-US" sz="5800" b="0" i="0" u="none" strike="noStrike" dirty="0">
                <a:solidFill>
                  <a:srgbClr val="000000"/>
                </a:solidFill>
                <a:effectLst/>
                <a:latin typeface="Arial" panose="020B0604020202020204" pitchFamily="34" charset="0"/>
                <a:cs typeface="Arial" panose="020B0604020202020204" pitchFamily="34" charset="0"/>
              </a:rPr>
              <a:t>20 September 2019, Mr. </a:t>
            </a:r>
            <a:r>
              <a:rPr lang="en-US" sz="5800" b="0" i="0" u="none" strike="noStrike" dirty="0" err="1">
                <a:solidFill>
                  <a:srgbClr val="000000"/>
                </a:solidFill>
                <a:effectLst/>
                <a:latin typeface="Arial" panose="020B0604020202020204" pitchFamily="34" charset="0"/>
                <a:cs typeface="Arial" panose="020B0604020202020204" pitchFamily="34" charset="0"/>
              </a:rPr>
              <a:t>Demirtaş</a:t>
            </a:r>
            <a:r>
              <a:rPr lang="en-US" sz="5800" b="0" i="0" u="none" strike="noStrike" dirty="0">
                <a:solidFill>
                  <a:srgbClr val="000000"/>
                </a:solidFill>
                <a:effectLst/>
                <a:latin typeface="Arial" panose="020B0604020202020204" pitchFamily="34" charset="0"/>
                <a:cs typeface="Arial" panose="020B0604020202020204" pitchFamily="34" charset="0"/>
              </a:rPr>
              <a:t> was placed in pre-trial detention again under a new investigation related to the events took place between 6-8 October</a:t>
            </a:r>
            <a:r>
              <a:rPr lang="tr-TR" sz="5800" b="0" i="0" u="none" strike="noStrike" dirty="0">
                <a:solidFill>
                  <a:srgbClr val="000000"/>
                </a:solidFill>
                <a:effectLst/>
                <a:latin typeface="Arial" panose="020B0604020202020204" pitchFamily="34" charset="0"/>
                <a:cs typeface="Arial" panose="020B0604020202020204" pitchFamily="34" charset="0"/>
              </a:rPr>
              <a:t>.</a:t>
            </a:r>
            <a:r>
              <a:rPr lang="en-US" sz="5800" b="0" i="0" u="none" strike="noStrike" dirty="0">
                <a:solidFill>
                  <a:srgbClr val="000000"/>
                </a:solidFill>
                <a:effectLst/>
                <a:latin typeface="Arial" panose="020B0604020202020204" pitchFamily="34" charset="0"/>
                <a:cs typeface="Arial" panose="020B0604020202020204" pitchFamily="34" charset="0"/>
              </a:rPr>
              <a:t> </a:t>
            </a:r>
            <a:br>
              <a:rPr lang="en-US" sz="5800" b="0" dirty="0">
                <a:effectLst/>
                <a:latin typeface="Arial" panose="020B0604020202020204" pitchFamily="34" charset="0"/>
                <a:cs typeface="Arial" panose="020B0604020202020204" pitchFamily="34" charset="0"/>
              </a:rPr>
            </a:br>
            <a:endParaRPr lang="tr-TR" sz="5800" b="0" dirty="0">
              <a:effectLst/>
              <a:latin typeface="Arial" panose="020B0604020202020204" pitchFamily="34" charset="0"/>
              <a:cs typeface="Arial" panose="020B0604020202020204" pitchFamily="34" charset="0"/>
            </a:endParaRPr>
          </a:p>
          <a:p>
            <a:pPr algn="just" rtl="0">
              <a:spcBef>
                <a:spcPts val="0"/>
              </a:spcBef>
              <a:spcAft>
                <a:spcPts val="0"/>
              </a:spcAft>
            </a:pPr>
            <a:r>
              <a:rPr lang="en-US" sz="5800" b="0" i="0" u="none" strike="noStrike" dirty="0">
                <a:solidFill>
                  <a:srgbClr val="000000"/>
                </a:solidFill>
                <a:effectLst/>
                <a:latin typeface="Arial" panose="020B0604020202020204" pitchFamily="34" charset="0"/>
                <a:cs typeface="Arial" panose="020B0604020202020204" pitchFamily="34" charset="0"/>
              </a:rPr>
              <a:t>In its judgment </a:t>
            </a:r>
            <a:r>
              <a:rPr lang="tr-TR" sz="5800" b="0" i="0" u="none" strike="noStrike" dirty="0">
                <a:solidFill>
                  <a:srgbClr val="000000"/>
                </a:solidFill>
                <a:effectLst/>
                <a:latin typeface="Arial" panose="020B0604020202020204" pitchFamily="34" charset="0"/>
                <a:cs typeface="Arial" panose="020B0604020202020204" pitchFamily="34" charset="0"/>
              </a:rPr>
              <a:t>of </a:t>
            </a:r>
            <a:r>
              <a:rPr lang="en-US" sz="5800" b="0" i="0" u="none" strike="noStrike" dirty="0">
                <a:solidFill>
                  <a:srgbClr val="000000"/>
                </a:solidFill>
                <a:effectLst/>
                <a:latin typeface="Arial" panose="020B0604020202020204" pitchFamily="34" charset="0"/>
                <a:cs typeface="Arial" panose="020B0604020202020204" pitchFamily="34" charset="0"/>
              </a:rPr>
              <a:t>22 December 2020, the G</a:t>
            </a:r>
            <a:r>
              <a:rPr lang="tr-TR" sz="5800" b="0" i="0" u="none" strike="noStrike" dirty="0">
                <a:solidFill>
                  <a:srgbClr val="000000"/>
                </a:solidFill>
                <a:effectLst/>
                <a:latin typeface="Arial" panose="020B0604020202020204" pitchFamily="34" charset="0"/>
                <a:cs typeface="Arial" panose="020B0604020202020204" pitchFamily="34" charset="0"/>
              </a:rPr>
              <a:t>C </a:t>
            </a:r>
            <a:r>
              <a:rPr lang="en-US" sz="5800" b="0" i="0" u="none" strike="noStrike" dirty="0">
                <a:solidFill>
                  <a:srgbClr val="000000"/>
                </a:solidFill>
                <a:effectLst/>
                <a:latin typeface="Arial" panose="020B0604020202020204" pitchFamily="34" charset="0"/>
                <a:cs typeface="Arial" panose="020B0604020202020204" pitchFamily="34" charset="0"/>
              </a:rPr>
              <a:t>of the ECtHR, noting that the second pre-trial detention decision of </a:t>
            </a:r>
            <a:r>
              <a:rPr lang="tr-TR" sz="5800" b="0" i="0" u="none" strike="noStrike" dirty="0">
                <a:solidFill>
                  <a:srgbClr val="000000"/>
                </a:solidFill>
                <a:effectLst/>
                <a:latin typeface="Arial" panose="020B0604020202020204" pitchFamily="34" charset="0"/>
                <a:cs typeface="Arial" panose="020B0604020202020204" pitchFamily="34" charset="0"/>
              </a:rPr>
              <a:t>20 </a:t>
            </a:r>
            <a:r>
              <a:rPr lang="tr-TR" sz="5800" b="0" i="0" u="none" strike="noStrike" dirty="0" err="1">
                <a:solidFill>
                  <a:srgbClr val="000000"/>
                </a:solidFill>
                <a:effectLst/>
                <a:latin typeface="Arial" panose="020B0604020202020204" pitchFamily="34" charset="0"/>
                <a:cs typeface="Arial" panose="020B0604020202020204" pitchFamily="34" charset="0"/>
              </a:rPr>
              <a:t>September</a:t>
            </a:r>
            <a:r>
              <a:rPr lang="tr-TR" sz="5800" b="0" i="0" u="none" strike="noStrike" dirty="0">
                <a:solidFill>
                  <a:srgbClr val="000000"/>
                </a:solidFill>
                <a:effectLst/>
                <a:latin typeface="Arial" panose="020B0604020202020204" pitchFamily="34" charset="0"/>
                <a:cs typeface="Arial" panose="020B0604020202020204" pitchFamily="34" charset="0"/>
              </a:rPr>
              <a:t> 2019</a:t>
            </a:r>
            <a:r>
              <a:rPr lang="en-US" sz="5800" b="0" i="0" u="none" strike="noStrike" dirty="0">
                <a:solidFill>
                  <a:srgbClr val="000000"/>
                </a:solidFill>
                <a:effectLst/>
                <a:latin typeface="Arial" panose="020B0604020202020204" pitchFamily="34" charset="0"/>
                <a:cs typeface="Arial" panose="020B0604020202020204" pitchFamily="34" charset="0"/>
              </a:rPr>
              <a:t> was a continuation of the first pre-trial detention decision of 4 November 2016, held that the applicant had been detained with political motives and that the latest decision returning him to pre-trial detention when he was about to be released also served this motive under Article 18 of the Convention. </a:t>
            </a:r>
            <a:r>
              <a:rPr lang="tr-TR" sz="5800" dirty="0">
                <a:solidFill>
                  <a:srgbClr val="000000"/>
                </a:solidFill>
                <a:latin typeface="Arial" panose="020B0604020202020204" pitchFamily="34" charset="0"/>
                <a:cs typeface="Arial" panose="020B0604020202020204" pitchFamily="34" charset="0"/>
              </a:rPr>
              <a:t>T</a:t>
            </a:r>
            <a:r>
              <a:rPr lang="en-US" sz="5800" b="0" i="0" u="none" strike="noStrike" dirty="0">
                <a:solidFill>
                  <a:srgbClr val="000000"/>
                </a:solidFill>
                <a:effectLst/>
                <a:latin typeface="Arial" panose="020B0604020202020204" pitchFamily="34" charset="0"/>
                <a:cs typeface="Arial" panose="020B0604020202020204" pitchFamily="34" charset="0"/>
              </a:rPr>
              <a:t>he Court</a:t>
            </a:r>
            <a:r>
              <a:rPr lang="tr-TR" sz="5800" b="0" i="0" u="none" strike="noStrike" dirty="0">
                <a:solidFill>
                  <a:srgbClr val="000000"/>
                </a:solidFill>
                <a:effectLst/>
                <a:latin typeface="Arial" panose="020B0604020202020204" pitchFamily="34" charset="0"/>
                <a:cs typeface="Arial" panose="020B0604020202020204" pitchFamily="34" charset="0"/>
              </a:rPr>
              <a:t> </a:t>
            </a:r>
            <a:r>
              <a:rPr lang="en-US" sz="5800" b="0" i="0" u="none" strike="noStrike" dirty="0">
                <a:solidFill>
                  <a:srgbClr val="000000"/>
                </a:solidFill>
                <a:effectLst/>
                <a:latin typeface="Arial" panose="020B0604020202020204" pitchFamily="34" charset="0"/>
                <a:cs typeface="Arial" panose="020B0604020202020204" pitchFamily="34" charset="0"/>
              </a:rPr>
              <a:t>indicated that Mr. </a:t>
            </a:r>
            <a:r>
              <a:rPr lang="en-US" sz="5800" b="0" i="0" u="none" strike="noStrike" dirty="0" err="1">
                <a:solidFill>
                  <a:srgbClr val="000000"/>
                </a:solidFill>
                <a:effectLst/>
                <a:latin typeface="Arial" panose="020B0604020202020204" pitchFamily="34" charset="0"/>
                <a:cs typeface="Arial" panose="020B0604020202020204" pitchFamily="34" charset="0"/>
              </a:rPr>
              <a:t>Demirtaş</a:t>
            </a:r>
            <a:r>
              <a:rPr lang="en-US" sz="5800" b="0" i="0" u="none" strike="noStrike" dirty="0">
                <a:solidFill>
                  <a:srgbClr val="000000"/>
                </a:solidFill>
                <a:effectLst/>
                <a:latin typeface="Arial" panose="020B0604020202020204" pitchFamily="34" charset="0"/>
                <a:cs typeface="Arial" panose="020B0604020202020204" pitchFamily="34" charset="0"/>
              </a:rPr>
              <a:t> must be released immediately.</a:t>
            </a:r>
            <a:endParaRPr lang="en-US" sz="5800" b="0" dirty="0">
              <a:effectLst/>
              <a:latin typeface="Arial" panose="020B0604020202020204" pitchFamily="34" charset="0"/>
              <a:cs typeface="Arial" panose="020B0604020202020204" pitchFamily="34" charset="0"/>
            </a:endParaRPr>
          </a:p>
          <a:p>
            <a:br>
              <a:rPr lang="en-US" dirty="0"/>
            </a:br>
            <a:endParaRPr lang="en-US" b="0" dirty="0">
              <a:effectLst/>
            </a:endParaRPr>
          </a:p>
          <a:p>
            <a:br>
              <a:rPr lang="en-US" dirty="0"/>
            </a:br>
            <a:endParaRPr lang="en-US" b="0" dirty="0">
              <a:effectLst/>
            </a:endParaRPr>
          </a:p>
          <a:p>
            <a:br>
              <a:rPr lang="en-US" b="0" dirty="0">
                <a:effectLst/>
              </a:rPr>
            </a:br>
            <a:endParaRPr lang="tr-TR" dirty="0"/>
          </a:p>
        </p:txBody>
      </p:sp>
    </p:spTree>
    <p:extLst>
      <p:ext uri="{BB962C8B-B14F-4D97-AF65-F5344CB8AC3E}">
        <p14:creationId xmlns:p14="http://schemas.microsoft.com/office/powerpoint/2010/main" val="294547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D2ECBF6-976C-186C-2752-1DD71FBF865B}"/>
              </a:ext>
            </a:extLst>
          </p:cNvPr>
          <p:cNvSpPr>
            <a:spLocks noGrp="1"/>
          </p:cNvSpPr>
          <p:nvPr>
            <p:ph type="title"/>
          </p:nvPr>
        </p:nvSpPr>
        <p:spPr>
          <a:xfrm>
            <a:off x="2495550" y="0"/>
            <a:ext cx="6200775" cy="895351"/>
          </a:xfrm>
        </p:spPr>
        <p:txBody>
          <a:bodyPr>
            <a:noAutofit/>
          </a:bodyPr>
          <a:lstStyle/>
          <a:p>
            <a:pPr algn="just"/>
            <a:r>
              <a:rPr lang="tr-TR" sz="2800" b="1" dirty="0" err="1">
                <a:solidFill>
                  <a:schemeClr val="tx1"/>
                </a:solidFill>
                <a:latin typeface="Arial" panose="020B0604020202020204" pitchFamily="34" charset="0"/>
                <a:cs typeface="Arial" panose="020B0604020202020204" pitchFamily="34" charset="0"/>
              </a:rPr>
              <a:t>The</a:t>
            </a:r>
            <a:r>
              <a:rPr lang="tr-TR" sz="2800" b="1" dirty="0">
                <a:solidFill>
                  <a:schemeClr val="tx1"/>
                </a:solidFill>
                <a:latin typeface="Arial" panose="020B0604020202020204" pitchFamily="34" charset="0"/>
                <a:cs typeface="Arial" panose="020B0604020202020204" pitchFamily="34" charset="0"/>
              </a:rPr>
              <a:t> </a:t>
            </a:r>
            <a:r>
              <a:rPr lang="tr-TR" sz="2800" b="1" dirty="0" err="1">
                <a:solidFill>
                  <a:schemeClr val="tx1"/>
                </a:solidFill>
                <a:latin typeface="Arial" panose="020B0604020202020204" pitchFamily="34" charset="0"/>
                <a:cs typeface="Arial" panose="020B0604020202020204" pitchFamily="34" charset="0"/>
              </a:rPr>
              <a:t>Government’s</a:t>
            </a:r>
            <a:r>
              <a:rPr lang="tr-TR" sz="2800" b="1" dirty="0">
                <a:solidFill>
                  <a:schemeClr val="tx1"/>
                </a:solidFill>
                <a:latin typeface="Arial" panose="020B0604020202020204" pitchFamily="34" charset="0"/>
                <a:cs typeface="Arial" panose="020B0604020202020204" pitchFamily="34" charset="0"/>
              </a:rPr>
              <a:t> </a:t>
            </a:r>
            <a:r>
              <a:rPr lang="tr-TR" sz="2800" b="1" dirty="0" err="1">
                <a:solidFill>
                  <a:schemeClr val="tx1"/>
                </a:solidFill>
                <a:latin typeface="Arial" panose="020B0604020202020204" pitchFamily="34" charset="0"/>
                <a:cs typeface="Arial" panose="020B0604020202020204" pitchFamily="34" charset="0"/>
              </a:rPr>
              <a:t>arguments</a:t>
            </a:r>
            <a:endParaRPr lang="tr-TR" sz="2800" b="1" dirty="0">
              <a:solidFill>
                <a:schemeClr val="tx1"/>
              </a:solidFill>
              <a:latin typeface="Arial" panose="020B0604020202020204" pitchFamily="34" charset="0"/>
              <a:cs typeface="Arial" panose="020B0604020202020204" pitchFamily="34" charset="0"/>
            </a:endParaRPr>
          </a:p>
        </p:txBody>
      </p:sp>
      <p:sp>
        <p:nvSpPr>
          <p:cNvPr id="4" name="Metin Yer Tutucusu 3">
            <a:extLst>
              <a:ext uri="{FF2B5EF4-FFF2-40B4-BE49-F238E27FC236}">
                <a16:creationId xmlns:a16="http://schemas.microsoft.com/office/drawing/2014/main" id="{DEA7CAA4-C711-3E83-776D-A8A57E33D793}"/>
              </a:ext>
            </a:extLst>
          </p:cNvPr>
          <p:cNvSpPr>
            <a:spLocks noGrp="1"/>
          </p:cNvSpPr>
          <p:nvPr>
            <p:ph type="body" sz="half" idx="2"/>
          </p:nvPr>
        </p:nvSpPr>
        <p:spPr>
          <a:xfrm>
            <a:off x="2589212" y="1314450"/>
            <a:ext cx="9088438" cy="4546599"/>
          </a:xfrm>
        </p:spPr>
        <p:txBody>
          <a:bodyPr>
            <a:normAutofit/>
          </a:bodyPr>
          <a:lstStyle/>
          <a:p>
            <a:pPr marL="285750" indent="-285750">
              <a:buFont typeface="Wingdings" panose="05000000000000000000" pitchFamily="2" charset="2"/>
              <a:buChar char="Ø"/>
            </a:pPr>
            <a:r>
              <a:rPr lang="tr-TR"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the applicant’s detention subject to the Court’s judgment has ended; </a:t>
            </a:r>
            <a:endParaRPr lang="tr-TR" sz="2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285750" indent="-285750">
              <a:buFont typeface="Wingdings" panose="05000000000000000000" pitchFamily="2" charset="2"/>
              <a:buChar char="Ø"/>
            </a:pPr>
            <a:r>
              <a:rPr lang="tr-TR"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the current detention falls outside the scope of the present application</a:t>
            </a:r>
            <a:r>
              <a:rPr lang="tr-TR"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p>
          <a:p>
            <a:pPr marL="285750" indent="-285750">
              <a:buFont typeface="Wingdings" panose="05000000000000000000" pitchFamily="2" charset="2"/>
              <a:buChar char="Ø"/>
            </a:pPr>
            <a:r>
              <a:rPr lang="tr-TR"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new charges, evidence and allegations</a:t>
            </a:r>
            <a:r>
              <a:rPr lang="tr-TR" sz="2800" dirty="0">
                <a:solidFill>
                  <a:schemeClr val="tx1"/>
                </a:solidFill>
                <a:latin typeface="Arial" panose="020B0604020202020204" pitchFamily="34" charset="0"/>
                <a:ea typeface="Calibri" panose="020F0502020204030204" pitchFamily="34" charset="0"/>
                <a:cs typeface="Arial" panose="020B0604020202020204" pitchFamily="34" charset="0"/>
              </a:rPr>
              <a:t> (i.e. </a:t>
            </a:r>
            <a:r>
              <a:rPr lang="tr-TR" sz="2800" dirty="0" err="1">
                <a:solidFill>
                  <a:schemeClr val="tx1"/>
                </a:solidFill>
                <a:latin typeface="Arial" panose="020B0604020202020204" pitchFamily="34" charset="0"/>
                <a:ea typeface="Calibri" panose="020F0502020204030204" pitchFamily="34" charset="0"/>
                <a:cs typeface="Arial" panose="020B0604020202020204" pitchFamily="34" charset="0"/>
              </a:rPr>
              <a:t>witness</a:t>
            </a:r>
            <a:r>
              <a:rPr lang="tr-TR" sz="28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tr-TR" sz="2800" dirty="0" err="1">
                <a:solidFill>
                  <a:schemeClr val="tx1"/>
                </a:solidFill>
                <a:latin typeface="Arial" panose="020B0604020202020204" pitchFamily="34" charset="0"/>
                <a:ea typeface="Calibri" panose="020F0502020204030204" pitchFamily="34" charset="0"/>
                <a:cs typeface="Arial" panose="020B0604020202020204" pitchFamily="34" charset="0"/>
              </a:rPr>
              <a:t>and</a:t>
            </a:r>
            <a:r>
              <a:rPr lang="tr-TR" sz="28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tr-TR" sz="2800" dirty="0" err="1">
                <a:solidFill>
                  <a:schemeClr val="tx1"/>
                </a:solidFill>
                <a:latin typeface="Arial" panose="020B0604020202020204" pitchFamily="34" charset="0"/>
                <a:ea typeface="Calibri" panose="020F0502020204030204" pitchFamily="34" charset="0"/>
                <a:cs typeface="Arial" panose="020B0604020202020204" pitchFamily="34" charset="0"/>
              </a:rPr>
              <a:t>anonymous</a:t>
            </a:r>
            <a:r>
              <a:rPr lang="tr-TR" sz="28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tr-TR" sz="2800" dirty="0" err="1">
                <a:solidFill>
                  <a:schemeClr val="tx1"/>
                </a:solidFill>
                <a:latin typeface="Arial" panose="020B0604020202020204" pitchFamily="34" charset="0"/>
                <a:ea typeface="Calibri" panose="020F0502020204030204" pitchFamily="34" charset="0"/>
                <a:cs typeface="Arial" panose="020B0604020202020204" pitchFamily="34" charset="0"/>
              </a:rPr>
              <a:t>witness</a:t>
            </a:r>
            <a:r>
              <a:rPr lang="tr-TR" sz="28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tr-TR" sz="2800" dirty="0" err="1">
                <a:solidFill>
                  <a:schemeClr val="tx1"/>
                </a:solidFill>
                <a:latin typeface="Arial" panose="020B0604020202020204" pitchFamily="34" charset="0"/>
                <a:ea typeface="Calibri" panose="020F0502020204030204" pitchFamily="34" charset="0"/>
                <a:cs typeface="Arial" panose="020B0604020202020204" pitchFamily="34" charset="0"/>
              </a:rPr>
              <a:t>statements</a:t>
            </a:r>
            <a:r>
              <a:rPr lang="tr-TR" sz="2800" dirty="0">
                <a:solidFill>
                  <a:schemeClr val="tx1"/>
                </a:solidFill>
                <a:latin typeface="Arial" panose="020B0604020202020204" pitchFamily="34" charset="0"/>
                <a:ea typeface="Calibri" panose="020F0502020204030204" pitchFamily="34" charset="0"/>
                <a:cs typeface="Arial" panose="020B0604020202020204" pitchFamily="34" charset="0"/>
              </a:rPr>
              <a:t>)</a:t>
            </a:r>
            <a:r>
              <a:rPr lang="tr-TR"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tr-TR"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were</a:t>
            </a:r>
            <a:r>
              <a:rPr lang="tr-TR"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in </a:t>
            </a:r>
            <a:r>
              <a:rPr lang="tr-TR"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substance</a:t>
            </a:r>
            <a:r>
              <a:rPr lang="tr-TR"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tr-TR"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different</a:t>
            </a:r>
            <a:r>
              <a:rPr lang="tr-TR"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tr-TR"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from</a:t>
            </a:r>
            <a:r>
              <a:rPr lang="tr-TR"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tr-TR"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those</a:t>
            </a:r>
            <a:r>
              <a:rPr lang="tr-TR"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tr-TR"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examined</a:t>
            </a:r>
            <a:r>
              <a:rPr lang="tr-TR"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tr-TR"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by</a:t>
            </a:r>
            <a:r>
              <a:rPr lang="tr-TR"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tr-TR"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the</a:t>
            </a:r>
            <a:r>
              <a:rPr lang="tr-TR"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Court in </a:t>
            </a:r>
            <a:r>
              <a:rPr lang="tr-TR"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its</a:t>
            </a:r>
            <a:r>
              <a:rPr lang="tr-TR"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tr-TR"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judgment</a:t>
            </a:r>
            <a:r>
              <a:rPr lang="tr-TR"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p>
          <a:p>
            <a:pPr marL="285750" indent="-285750">
              <a:buFont typeface="Wingdings" panose="05000000000000000000" pitchFamily="2" charset="2"/>
              <a:buChar char="Ø"/>
            </a:pPr>
            <a:r>
              <a:rPr lang="tr-TR"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the necessary individual measures have been taken. </a:t>
            </a:r>
            <a:endParaRPr lang="tr-TR" sz="2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727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a:extLst>
              <a:ext uri="{FF2B5EF4-FFF2-40B4-BE49-F238E27FC236}">
                <a16:creationId xmlns:a16="http://schemas.microsoft.com/office/drawing/2014/main" id="{EADE377C-2391-A381-920F-182D17EC7966}"/>
              </a:ext>
            </a:extLst>
          </p:cNvPr>
          <p:cNvSpPr>
            <a:spLocks noGrp="1"/>
          </p:cNvSpPr>
          <p:nvPr>
            <p:ph type="body" sz="half" idx="2"/>
          </p:nvPr>
        </p:nvSpPr>
        <p:spPr>
          <a:xfrm>
            <a:off x="2589212" y="638176"/>
            <a:ext cx="8993188" cy="6010274"/>
          </a:xfrm>
        </p:spPr>
        <p:txBody>
          <a:bodyPr>
            <a:normAutofit lnSpcReduction="10000"/>
          </a:bodyPr>
          <a:lstStyle/>
          <a:p>
            <a:pPr algn="just"/>
            <a:r>
              <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rPr>
              <a:t>The Government alleges that </a:t>
            </a:r>
            <a:r>
              <a:rPr lang="en-US" sz="1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Mr</a:t>
            </a:r>
            <a:r>
              <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Demirtaş’s</a:t>
            </a:r>
            <a:r>
              <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rPr>
              <a:t> continued detention, on the basis of a new charge, amounted to a new fact, raising a new problem, one that had not been examined by the Court. However:</a:t>
            </a:r>
          </a:p>
          <a:p>
            <a:pPr marL="285750" indent="-285750" algn="just">
              <a:buFont typeface="Wingdings" panose="05000000000000000000" pitchFamily="2" charset="2"/>
              <a:buChar char="Ø"/>
            </a:pPr>
            <a:r>
              <a:rPr lang="en-US" sz="1800" dirty="0">
                <a:solidFill>
                  <a:schemeClr val="tx1"/>
                </a:solidFill>
                <a:latin typeface="Arial" panose="020B0604020202020204" pitchFamily="34" charset="0"/>
                <a:ea typeface="Calibri" panose="020F0502020204030204" pitchFamily="34" charset="0"/>
                <a:cs typeface="Arial" panose="020B0604020202020204" pitchFamily="34" charset="0"/>
              </a:rPr>
              <a:t>T</a:t>
            </a:r>
            <a:r>
              <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rPr>
              <a:t>he charges against the applicant have not changed in substance</a:t>
            </a:r>
          </a:p>
          <a:p>
            <a:pPr marL="285750" indent="-285750" algn="just">
              <a:buFont typeface="Wingdings" panose="05000000000000000000" pitchFamily="2" charset="2"/>
              <a:buChar char="Ø"/>
            </a:pPr>
            <a:r>
              <a:rPr lang="en-US" sz="1800" dirty="0">
                <a:solidFill>
                  <a:schemeClr val="tx1"/>
                </a:solidFill>
                <a:latin typeface="Arial" panose="020B0604020202020204" pitchFamily="34" charset="0"/>
                <a:ea typeface="Calibri" panose="020F0502020204030204" pitchFamily="34" charset="0"/>
                <a:cs typeface="Arial" panose="020B0604020202020204" pitchFamily="34" charset="0"/>
              </a:rPr>
              <a:t>Witness/anonymous witness statements </a:t>
            </a:r>
            <a:r>
              <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rPr>
              <a:t>have not contained any substantially new facts capable of justifying a new suspicion and the substance of these statements had been based on facts that were similar or even identical to those that the Court had already examined in the </a:t>
            </a:r>
            <a:r>
              <a:rPr lang="en-US" sz="1800" i="1"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Demirtaş</a:t>
            </a:r>
            <a:r>
              <a:rPr lang="en-US" sz="1800" i="1" dirty="0">
                <a:solidFill>
                  <a:schemeClr val="tx1"/>
                </a:solidFill>
                <a:effectLst/>
                <a:latin typeface="Arial" panose="020B0604020202020204" pitchFamily="34" charset="0"/>
                <a:ea typeface="Calibri" panose="020F0502020204030204" pitchFamily="34" charset="0"/>
                <a:cs typeface="Arial" panose="020B0604020202020204" pitchFamily="34" charset="0"/>
              </a:rPr>
              <a:t> v. </a:t>
            </a:r>
            <a:r>
              <a:rPr lang="en-US" sz="1800" i="1"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Türkiye</a:t>
            </a:r>
            <a:r>
              <a:rPr lang="en-US" sz="1800" i="1" dirty="0">
                <a:solidFill>
                  <a:schemeClr val="tx1"/>
                </a:solidFill>
                <a:effectLst/>
                <a:latin typeface="Arial" panose="020B0604020202020204" pitchFamily="34" charset="0"/>
                <a:ea typeface="Calibri" panose="020F0502020204030204" pitchFamily="34" charset="0"/>
                <a:cs typeface="Arial" panose="020B0604020202020204" pitchFamily="34" charset="0"/>
              </a:rPr>
              <a:t> (no. 2)</a:t>
            </a:r>
            <a:r>
              <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rPr>
              <a:t> [GC] judgment. </a:t>
            </a:r>
          </a:p>
          <a:p>
            <a:pPr marL="285750" indent="-285750" algn="just">
              <a:buFont typeface="Wingdings" panose="05000000000000000000" pitchFamily="2" charset="2"/>
              <a:buChar char="Ø"/>
            </a:pPr>
            <a:r>
              <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rPr>
              <a:t>The witness statements: </a:t>
            </a:r>
            <a:endParaRPr lang="en-US" sz="18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742950" lvl="1" indent="-285750" algn="just">
              <a:buFont typeface="Arial" panose="020B0604020202020204" pitchFamily="34" charset="0"/>
              <a:buChar char="•"/>
            </a:pPr>
            <a:r>
              <a:rPr lang="en-US" sz="1600" dirty="0">
                <a:solidFill>
                  <a:schemeClr val="tx1"/>
                </a:solidFill>
                <a:latin typeface="Arial" panose="020B0604020202020204" pitchFamily="34" charset="0"/>
                <a:ea typeface="Calibri" panose="020F0502020204030204" pitchFamily="34" charset="0"/>
                <a:cs typeface="Arial" panose="020B0604020202020204" pitchFamily="34" charset="0"/>
              </a:rPr>
              <a:t>are </a:t>
            </a:r>
            <a:r>
              <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contradictory, inconsistent and false</a:t>
            </a:r>
            <a:r>
              <a:rPr lang="en-US" sz="1600" dirty="0">
                <a:solidFill>
                  <a:schemeClr val="tx1"/>
                </a:solidFill>
                <a:latin typeface="Arial" panose="020B0604020202020204" pitchFamily="34" charset="0"/>
                <a:ea typeface="Calibri" panose="020F0502020204030204" pitchFamily="34" charset="0"/>
                <a:cs typeface="Arial" panose="020B0604020202020204" pitchFamily="34" charset="0"/>
              </a:rPr>
              <a:t>,</a:t>
            </a:r>
          </a:p>
          <a:p>
            <a:pPr marL="742950" lvl="1" indent="-285750" algn="just">
              <a:buFont typeface="Arial" panose="020B0604020202020204" pitchFamily="34" charset="0"/>
              <a:buChar char="•"/>
            </a:pPr>
            <a:r>
              <a:rPr lang="en-US"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their content and accusations essentially concern the events of 6-8 October and that </a:t>
            </a:r>
            <a:r>
              <a:rPr lang="en-US" sz="1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Demirtaş</a:t>
            </a:r>
            <a:r>
              <a:rPr lang="en-US"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is a member of/executive for a terrorist organization</a:t>
            </a:r>
            <a:endParaRPr lang="tr-TR"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742950" lvl="1" indent="-285750" algn="just">
              <a:buFont typeface="Arial" panose="020B0604020202020204" pitchFamily="34" charset="0"/>
              <a:buChar char="•"/>
            </a:pPr>
            <a:r>
              <a:rPr lang="en-US" sz="1600" dirty="0">
                <a:solidFill>
                  <a:schemeClr val="tx1"/>
                </a:solidFill>
                <a:latin typeface="Arial" panose="020B0604020202020204" pitchFamily="34" charset="0"/>
                <a:ea typeface="Times New Roman" panose="02020603050405020304" pitchFamily="18" charset="0"/>
                <a:cs typeface="Arial" panose="020B0604020202020204" pitchFamily="34" charset="0"/>
              </a:rPr>
              <a:t>a</a:t>
            </a:r>
            <a:r>
              <a:rPr lang="en-US"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re added to the case file approximately 2.5, 3.5, 17, 29, 32 and 33 months after the pre-trial detention decision and are </a:t>
            </a:r>
            <a:r>
              <a:rPr lang="en-US" sz="1600" dirty="0">
                <a:solidFill>
                  <a:schemeClr val="tx1"/>
                </a:solidFill>
                <a:latin typeface="Arial" panose="020B0604020202020204" pitchFamily="34" charset="0"/>
                <a:ea typeface="Times New Roman" panose="02020603050405020304" pitchFamily="18" charset="0"/>
                <a:cs typeface="Arial" panose="020B0604020202020204" pitchFamily="34" charset="0"/>
              </a:rPr>
              <a:t>used as tools to keep the applicant in prison.</a:t>
            </a:r>
          </a:p>
          <a:p>
            <a:pPr marL="285750" indent="-285750" algn="just">
              <a:buFont typeface="Wingdings" panose="05000000000000000000" pitchFamily="2" charset="2"/>
              <a:buChar char="Ø"/>
            </a:pPr>
            <a:r>
              <a:rPr lang="en-US" sz="18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Mr</a:t>
            </a:r>
            <a:r>
              <a:rPr lang="en-US"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Demirtaş</a:t>
            </a:r>
            <a:r>
              <a:rPr lang="en-US"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has not been released and has been held in pre-trial detention almost six years</a:t>
            </a:r>
            <a:endPar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285750" indent="-285750" algn="just">
              <a:buFont typeface="Wingdings" panose="05000000000000000000" pitchFamily="2" charset="2"/>
              <a:buChar char="Ø"/>
            </a:pPr>
            <a:r>
              <a:rPr lang="en-US" sz="1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Türkiye</a:t>
            </a:r>
            <a:r>
              <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1800" dirty="0">
                <a:solidFill>
                  <a:schemeClr val="tx1"/>
                </a:solidFill>
                <a:latin typeface="Arial" panose="020B0604020202020204" pitchFamily="34" charset="0"/>
                <a:ea typeface="Calibri" panose="020F0502020204030204" pitchFamily="34" charset="0"/>
                <a:cs typeface="Arial" panose="020B0604020202020204" pitchFamily="34" charset="0"/>
              </a:rPr>
              <a:t>have </a:t>
            </a:r>
            <a:r>
              <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rPr>
              <a:t>not acted in ‘good faith’, in a manner compatible with the ‘conclusions and spirit’ of the </a:t>
            </a:r>
            <a:r>
              <a:rPr lang="en-US" sz="1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Demirtaş</a:t>
            </a:r>
            <a:r>
              <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rPr>
              <a:t> judgment (see also </a:t>
            </a:r>
            <a:r>
              <a:rPr lang="en-US" sz="1800" i="1" dirty="0">
                <a:solidFill>
                  <a:schemeClr val="tx1"/>
                </a:solidFill>
                <a:effectLst/>
                <a:latin typeface="Arial" panose="020B0604020202020204" pitchFamily="34" charset="0"/>
                <a:ea typeface="Calibri" panose="020F0502020204030204" pitchFamily="34" charset="0"/>
                <a:cs typeface="Arial" panose="020B0604020202020204" pitchFamily="34" charset="0"/>
              </a:rPr>
              <a:t>Osman Kavala v. </a:t>
            </a:r>
            <a:r>
              <a:rPr lang="en-US" sz="1800" i="1"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Türkiye</a:t>
            </a:r>
            <a:r>
              <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rPr>
              <a:t> [GC], (46/4), </a:t>
            </a:r>
            <a:r>
              <a:rPr lang="en-US"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para. 173)</a:t>
            </a:r>
            <a:endParaRPr lang="en-US" sz="18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33028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A2C253F-E286-EC94-6FE5-E519AB724548}"/>
              </a:ext>
            </a:extLst>
          </p:cNvPr>
          <p:cNvSpPr>
            <a:spLocks noGrp="1"/>
          </p:cNvSpPr>
          <p:nvPr>
            <p:ph type="title"/>
          </p:nvPr>
        </p:nvSpPr>
        <p:spPr>
          <a:xfrm>
            <a:off x="2592925" y="624110"/>
            <a:ext cx="9499548" cy="1023715"/>
          </a:xfrm>
        </p:spPr>
        <p:txBody>
          <a:bodyPr>
            <a:normAutofit fontScale="90000"/>
          </a:bodyPr>
          <a:lstStyle/>
          <a:p>
            <a:r>
              <a:rPr lang="en-US" sz="3200" b="1" dirty="0">
                <a:solidFill>
                  <a:schemeClr val="tx1"/>
                </a:solidFill>
              </a:rPr>
              <a:t>Ongoing judicial harassment against the applicant:</a:t>
            </a:r>
          </a:p>
        </p:txBody>
      </p:sp>
      <p:sp>
        <p:nvSpPr>
          <p:cNvPr id="3" name="İçerik Yer Tutucusu 2">
            <a:extLst>
              <a:ext uri="{FF2B5EF4-FFF2-40B4-BE49-F238E27FC236}">
                <a16:creationId xmlns:a16="http://schemas.microsoft.com/office/drawing/2014/main" id="{F8287D33-27E8-6401-0039-787AFA5F8628}"/>
              </a:ext>
            </a:extLst>
          </p:cNvPr>
          <p:cNvSpPr>
            <a:spLocks noGrp="1"/>
          </p:cNvSpPr>
          <p:nvPr>
            <p:ph idx="1"/>
          </p:nvPr>
        </p:nvSpPr>
        <p:spPr>
          <a:xfrm>
            <a:off x="2589212" y="1647825"/>
            <a:ext cx="8915400" cy="5133975"/>
          </a:xfrm>
        </p:spPr>
        <p:txBody>
          <a:bodyPr>
            <a:normAutofit fontScale="85000" lnSpcReduction="20000"/>
          </a:bodyPr>
          <a:lstStyle/>
          <a:p>
            <a:pPr algn="just" rtl="0">
              <a:spcBef>
                <a:spcPts val="600"/>
              </a:spcBef>
              <a:spcAft>
                <a:spcPts val="600"/>
              </a:spcAft>
            </a:pPr>
            <a:r>
              <a:rPr lang="en-US" sz="3000" dirty="0">
                <a:solidFill>
                  <a:schemeClr val="tx1"/>
                </a:solidFill>
                <a:latin typeface="Arial" panose="020B0604020202020204" pitchFamily="34" charset="0"/>
                <a:cs typeface="Arial" panose="020B0604020202020204" pitchFamily="34" charset="0"/>
              </a:rPr>
              <a:t>4 years and 8 months prison sentence </a:t>
            </a:r>
            <a:r>
              <a:rPr lang="tr-TR" sz="3000" dirty="0">
                <a:solidFill>
                  <a:schemeClr val="tx1"/>
                </a:solidFill>
                <a:latin typeface="Arial" panose="020B0604020202020204" pitchFamily="34" charset="0"/>
                <a:cs typeface="Arial" panose="020B0604020202020204" pitchFamily="34" charset="0"/>
              </a:rPr>
              <a:t>in </a:t>
            </a:r>
            <a:r>
              <a:rPr lang="en-US" sz="3000" dirty="0">
                <a:solidFill>
                  <a:schemeClr val="tx1"/>
                </a:solidFill>
                <a:effectLst/>
                <a:latin typeface="Arial" panose="020B0604020202020204" pitchFamily="34" charset="0"/>
                <a:ea typeface="Calibri" panose="020F0502020204030204" pitchFamily="34" charset="0"/>
                <a:cs typeface="Arial" panose="020B0604020202020204" pitchFamily="34" charset="0"/>
              </a:rPr>
              <a:t>second set of proceedings </a:t>
            </a:r>
            <a:r>
              <a:rPr lang="en-US" sz="3200" b="0" dirty="0">
                <a:solidFill>
                  <a:srgbClr val="000000"/>
                </a:solidFill>
                <a:effectLst/>
                <a:latin typeface="Arial" panose="020B0604020202020204" pitchFamily="34" charset="0"/>
              </a:rPr>
              <a:t>used as a tool to prevent the applicant’s release and to prevent his participation in any election</a:t>
            </a:r>
            <a:endParaRPr lang="tr-TR" sz="30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algn="just" rtl="0">
              <a:spcBef>
                <a:spcPts val="600"/>
              </a:spcBef>
              <a:spcAft>
                <a:spcPts val="600"/>
              </a:spcAft>
            </a:pPr>
            <a:r>
              <a:rPr lang="en-US" sz="3000" b="0" u="none" strike="noStrike" dirty="0">
                <a:solidFill>
                  <a:schemeClr val="tx1"/>
                </a:solidFill>
                <a:effectLst/>
                <a:latin typeface="Arial" panose="020B0604020202020204" pitchFamily="34" charset="0"/>
                <a:cs typeface="Arial" panose="020B0604020202020204" pitchFamily="34" charset="0"/>
              </a:rPr>
              <a:t>47 cases filed against the applicant, </a:t>
            </a:r>
            <a:r>
              <a:rPr lang="tr-TR" sz="3000" b="0" u="none" strike="noStrike" dirty="0">
                <a:solidFill>
                  <a:schemeClr val="tx1"/>
                </a:solidFill>
                <a:effectLst/>
                <a:latin typeface="Arial" panose="020B0604020202020204" pitchFamily="34" charset="0"/>
                <a:cs typeface="Arial" panose="020B0604020202020204" pitchFamily="34" charset="0"/>
              </a:rPr>
              <a:t>1</a:t>
            </a:r>
            <a:r>
              <a:rPr lang="en-US" sz="3000" b="0" u="none" strike="noStrike" dirty="0">
                <a:solidFill>
                  <a:schemeClr val="tx1"/>
                </a:solidFill>
                <a:effectLst/>
                <a:latin typeface="Arial" panose="020B0604020202020204" pitchFamily="34" charset="0"/>
                <a:cs typeface="Arial" panose="020B0604020202020204" pitchFamily="34" charset="0"/>
              </a:rPr>
              <a:t>0 cases remain pending under different courts – demanding </a:t>
            </a:r>
            <a:r>
              <a:rPr lang="tr-TR" sz="3000" dirty="0" err="1">
                <a:solidFill>
                  <a:schemeClr val="tx1"/>
                </a:solidFill>
                <a:latin typeface="Arial" panose="020B0604020202020204" pitchFamily="34" charset="0"/>
                <a:cs typeface="Arial" panose="020B0604020202020204" pitchFamily="34" charset="0"/>
              </a:rPr>
              <a:t>more</a:t>
            </a:r>
            <a:r>
              <a:rPr lang="tr-TR" sz="3000" dirty="0">
                <a:solidFill>
                  <a:schemeClr val="tx1"/>
                </a:solidFill>
                <a:latin typeface="Arial" panose="020B0604020202020204" pitchFamily="34" charset="0"/>
                <a:cs typeface="Arial" panose="020B0604020202020204" pitchFamily="34" charset="0"/>
              </a:rPr>
              <a:t> </a:t>
            </a:r>
            <a:r>
              <a:rPr lang="tr-TR" sz="3000" dirty="0" err="1">
                <a:solidFill>
                  <a:schemeClr val="tx1"/>
                </a:solidFill>
                <a:latin typeface="Arial" panose="020B0604020202020204" pitchFamily="34" charset="0"/>
                <a:cs typeface="Arial" panose="020B0604020202020204" pitchFamily="34" charset="0"/>
              </a:rPr>
              <a:t>than</a:t>
            </a:r>
            <a:r>
              <a:rPr lang="tr-TR" sz="3000" dirty="0">
                <a:solidFill>
                  <a:schemeClr val="tx1"/>
                </a:solidFill>
                <a:latin typeface="Arial" panose="020B0604020202020204" pitchFamily="34" charset="0"/>
                <a:cs typeface="Arial" panose="020B0604020202020204" pitchFamily="34" charset="0"/>
              </a:rPr>
              <a:t> 150 </a:t>
            </a:r>
            <a:r>
              <a:rPr lang="en-US" sz="3000" b="0" u="none" strike="noStrike" dirty="0">
                <a:solidFill>
                  <a:schemeClr val="tx1"/>
                </a:solidFill>
                <a:effectLst/>
                <a:latin typeface="Arial" panose="020B0604020202020204" pitchFamily="34" charset="0"/>
                <a:cs typeface="Arial" panose="020B0604020202020204" pitchFamily="34" charset="0"/>
              </a:rPr>
              <a:t>years of imprisonment in total</a:t>
            </a:r>
          </a:p>
          <a:p>
            <a:pPr algn="just" rtl="0">
              <a:spcBef>
                <a:spcPts val="600"/>
              </a:spcBef>
              <a:spcAft>
                <a:spcPts val="600"/>
              </a:spcAft>
            </a:pPr>
            <a:r>
              <a:rPr lang="en-US" sz="3000" dirty="0">
                <a:solidFill>
                  <a:schemeClr val="tx1"/>
                </a:solidFill>
                <a:latin typeface="Arial" panose="020B0604020202020204" pitchFamily="34" charset="0"/>
                <a:cs typeface="Arial" panose="020B0604020202020204" pitchFamily="34" charset="0"/>
              </a:rPr>
              <a:t>New indictment prepared </a:t>
            </a:r>
            <a:r>
              <a:rPr lang="en-US" sz="3000" b="0" u="none" strike="noStrike" dirty="0">
                <a:solidFill>
                  <a:schemeClr val="tx1"/>
                </a:solidFill>
                <a:effectLst/>
                <a:latin typeface="Arial" panose="020B0604020202020204" pitchFamily="34" charset="0"/>
                <a:cs typeface="Arial" panose="020B0604020202020204" pitchFamily="34" charset="0"/>
              </a:rPr>
              <a:t>for the dissolution of the HDP and the political ban on politicians including the applicant </a:t>
            </a:r>
            <a:endParaRPr lang="tr-TR" sz="3000" b="0" u="none" strike="noStrike" dirty="0">
              <a:solidFill>
                <a:schemeClr val="tx1"/>
              </a:solidFill>
              <a:effectLst/>
              <a:latin typeface="Arial" panose="020B0604020202020204" pitchFamily="34" charset="0"/>
              <a:cs typeface="Arial" panose="020B0604020202020204" pitchFamily="34" charset="0"/>
            </a:endParaRPr>
          </a:p>
          <a:p>
            <a:pPr algn="just" rtl="0">
              <a:spcBef>
                <a:spcPts val="600"/>
              </a:spcBef>
              <a:spcAft>
                <a:spcPts val="600"/>
              </a:spcAft>
            </a:pPr>
            <a:r>
              <a:rPr lang="en-US" sz="3000" dirty="0">
                <a:solidFill>
                  <a:schemeClr val="tx1"/>
                </a:solidFill>
                <a:latin typeface="Arial" panose="020B0604020202020204" pitchFamily="34" charset="0"/>
                <a:ea typeface="Calibri" panose="020F0502020204030204" pitchFamily="34" charset="0"/>
                <a:cs typeface="Arial" panose="020B0604020202020204" pitchFamily="34" charset="0"/>
              </a:rPr>
              <a:t>S</a:t>
            </a:r>
            <a:r>
              <a:rPr lang="en-US" sz="3000" dirty="0">
                <a:solidFill>
                  <a:schemeClr val="tx1"/>
                </a:solidFill>
                <a:effectLst/>
                <a:latin typeface="Arial" panose="020B0604020202020204" pitchFamily="34" charset="0"/>
                <a:ea typeface="Calibri" panose="020F0502020204030204" pitchFamily="34" charset="0"/>
                <a:cs typeface="Arial" panose="020B0604020202020204" pitchFamily="34" charset="0"/>
              </a:rPr>
              <a:t>tigmatized as "terrorist" and "murderer" with the statements of high-level public officials</a:t>
            </a:r>
            <a:endParaRPr lang="en-US" sz="3000" b="0" dirty="0">
              <a:solidFill>
                <a:schemeClr val="tx1"/>
              </a:solidFill>
              <a:effectLst/>
              <a:latin typeface="Arial" panose="020B0604020202020204" pitchFamily="34" charset="0"/>
              <a:cs typeface="Arial" panose="020B0604020202020204" pitchFamily="34" charset="0"/>
            </a:endParaRPr>
          </a:p>
          <a:p>
            <a:pPr algn="just"/>
            <a:r>
              <a:rPr lang="en-US" sz="3000" dirty="0">
                <a:solidFill>
                  <a:schemeClr val="tx1"/>
                </a:solidFill>
                <a:latin typeface="Arial" panose="020B0604020202020204" pitchFamily="34" charset="0"/>
                <a:ea typeface="Calibri" panose="020F0502020204030204" pitchFamily="34" charset="0"/>
                <a:cs typeface="Arial" panose="020B0604020202020204" pitchFamily="34" charset="0"/>
              </a:rPr>
              <a:t>T</a:t>
            </a:r>
            <a:r>
              <a:rPr lang="en-US" sz="3000" dirty="0">
                <a:solidFill>
                  <a:schemeClr val="tx1"/>
                </a:solidFill>
                <a:effectLst/>
                <a:latin typeface="Arial" panose="020B0604020202020204" pitchFamily="34" charset="0"/>
                <a:ea typeface="Calibri" panose="020F0502020204030204" pitchFamily="34" charset="0"/>
                <a:cs typeface="Arial" panose="020B0604020202020204" pitchFamily="34" charset="0"/>
              </a:rPr>
              <a:t>he Constitutional Court has not delivered any judgment for the application related to the second pre-trial detention of the applicant since 7 November 2019</a:t>
            </a:r>
          </a:p>
          <a:p>
            <a:pPr marL="0" indent="0" algn="just">
              <a:buNone/>
            </a:pPr>
            <a:endParaRPr lang="en-US" dirty="0"/>
          </a:p>
        </p:txBody>
      </p:sp>
    </p:spTree>
    <p:extLst>
      <p:ext uri="{BB962C8B-B14F-4D97-AF65-F5344CB8AC3E}">
        <p14:creationId xmlns:p14="http://schemas.microsoft.com/office/powerpoint/2010/main" val="4114391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EA2C9E5-5964-18F9-F927-706C09F44B71}"/>
              </a:ext>
            </a:extLst>
          </p:cNvPr>
          <p:cNvSpPr>
            <a:spLocks noGrp="1"/>
          </p:cNvSpPr>
          <p:nvPr>
            <p:ph type="title"/>
          </p:nvPr>
        </p:nvSpPr>
        <p:spPr>
          <a:xfrm>
            <a:off x="2592925" y="624110"/>
            <a:ext cx="8911687" cy="480790"/>
          </a:xfrm>
        </p:spPr>
        <p:txBody>
          <a:bodyPr>
            <a:noAutofit/>
          </a:bodyPr>
          <a:lstStyle/>
          <a:p>
            <a:r>
              <a:rPr lang="en-US" sz="3200" b="1" dirty="0">
                <a:solidFill>
                  <a:srgbClr val="000000"/>
                </a:solidFill>
                <a:latin typeface="Arial" panose="020B0604020202020204" pitchFamily="34" charset="0"/>
                <a:ea typeface="Calibri" panose="020F0502020204030204" pitchFamily="34" charset="0"/>
                <a:cs typeface="Arial" panose="020B0604020202020204" pitchFamily="34" charset="0"/>
              </a:rPr>
              <a:t>We kindly urge the Committee of Ministers to:</a:t>
            </a:r>
            <a:br>
              <a:rPr lang="en-US" sz="3200" dirty="0">
                <a:effectLst/>
                <a:latin typeface="Arial Black" panose="020B0A04020102020204" pitchFamily="34" charset="0"/>
                <a:ea typeface="Calibri" panose="020F0502020204030204" pitchFamily="34" charset="0"/>
                <a:cs typeface="Times New Roman" panose="02020603050405020304" pitchFamily="18" charset="0"/>
              </a:rPr>
            </a:br>
            <a:endParaRPr lang="en-US" sz="3200" dirty="0">
              <a:latin typeface="Arial Black" panose="020B0A04020102020204" pitchFamily="34" charset="0"/>
            </a:endParaRPr>
          </a:p>
        </p:txBody>
      </p:sp>
      <p:sp>
        <p:nvSpPr>
          <p:cNvPr id="3" name="İçerik Yer Tutucusu 2">
            <a:extLst>
              <a:ext uri="{FF2B5EF4-FFF2-40B4-BE49-F238E27FC236}">
                <a16:creationId xmlns:a16="http://schemas.microsoft.com/office/drawing/2014/main" id="{4BCBBEFA-98FF-D1A6-9004-E2B8A4A2975A}"/>
              </a:ext>
            </a:extLst>
          </p:cNvPr>
          <p:cNvSpPr>
            <a:spLocks noGrp="1"/>
          </p:cNvSpPr>
          <p:nvPr>
            <p:ph idx="1"/>
          </p:nvPr>
        </p:nvSpPr>
        <p:spPr>
          <a:xfrm>
            <a:off x="2589212" y="1676400"/>
            <a:ext cx="8915400" cy="4234822"/>
          </a:xfrm>
        </p:spPr>
        <p:txBody>
          <a:bodyPr>
            <a:normAutofit fontScale="25000" lnSpcReduction="20000"/>
          </a:bodyPr>
          <a:lstStyle/>
          <a:p>
            <a:pPr marL="342900" lvl="0" indent="-342900" algn="just">
              <a:lnSpc>
                <a:spcPct val="115000"/>
              </a:lnSpc>
              <a:spcBef>
                <a:spcPts val="1400"/>
              </a:spcBef>
              <a:spcAft>
                <a:spcPts val="600"/>
              </a:spcAft>
              <a:buFont typeface="+mj-lt"/>
              <a:buAutoNum type="romanLcPeriod"/>
            </a:pPr>
            <a:r>
              <a:rPr lang="en-US" sz="7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continue the supervision of the implementation of the judgment </a:t>
            </a:r>
            <a:r>
              <a:rPr lang="en-US" sz="72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Selahattin</a:t>
            </a:r>
            <a:r>
              <a:rPr lang="en-US" sz="7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72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Demirtaş</a:t>
            </a:r>
            <a:r>
              <a:rPr lang="en-US" sz="72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v. </a:t>
            </a:r>
            <a:r>
              <a:rPr lang="en-US" sz="72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Türkiye</a:t>
            </a:r>
            <a:r>
              <a:rPr lang="en-US" sz="72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(no. 2) </a:t>
            </a:r>
            <a:r>
              <a:rPr lang="en-US" sz="7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[GC], as individual measures to ensure the applicant’s release and acquittal and other measures that will provide </a:t>
            </a:r>
            <a:r>
              <a:rPr lang="en-US" sz="72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restitio</a:t>
            </a:r>
            <a:r>
              <a:rPr lang="en-US" sz="72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in integrum </a:t>
            </a:r>
            <a:r>
              <a:rPr lang="en-US" sz="7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have not been fulfilled;</a:t>
            </a:r>
            <a:endParaRPr lang="en-US" sz="72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15000"/>
              </a:lnSpc>
              <a:spcBef>
                <a:spcPts val="1400"/>
              </a:spcBef>
              <a:spcAft>
                <a:spcPts val="600"/>
              </a:spcAft>
              <a:buFont typeface="+mj-lt"/>
              <a:buAutoNum type="romanLcPeriod"/>
            </a:pPr>
            <a:r>
              <a:rPr lang="en-US" sz="7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request the Government of </a:t>
            </a:r>
            <a:r>
              <a:rPr lang="en-US" sz="7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Türkiye</a:t>
            </a:r>
            <a:r>
              <a:rPr lang="en-US" sz="7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to release </a:t>
            </a:r>
            <a:r>
              <a:rPr lang="en-US" sz="7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Mr</a:t>
            </a:r>
            <a:r>
              <a:rPr lang="en-US" sz="7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7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Demirtaş</a:t>
            </a:r>
            <a:r>
              <a:rPr lang="en-US" sz="7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immediately;</a:t>
            </a:r>
            <a:endParaRPr lang="en-US" sz="72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15000"/>
              </a:lnSpc>
              <a:spcBef>
                <a:spcPts val="1400"/>
              </a:spcBef>
              <a:spcAft>
                <a:spcPts val="600"/>
              </a:spcAft>
              <a:buFont typeface="+mj-lt"/>
              <a:buAutoNum type="romanLcPeriod"/>
            </a:pPr>
            <a:r>
              <a:rPr lang="en-US" sz="7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request the Government of </a:t>
            </a:r>
            <a:r>
              <a:rPr lang="en-US" sz="7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Türkiye</a:t>
            </a:r>
            <a:r>
              <a:rPr lang="en-US" sz="7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to take measures compatible with the Grand Chamber judgment and to drop all the charges brought against the applicant together with the removal of all other negative consequences of the constitutional amendment;</a:t>
            </a:r>
            <a:endParaRPr lang="en-US" sz="72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15000"/>
              </a:lnSpc>
              <a:spcBef>
                <a:spcPts val="1400"/>
              </a:spcBef>
              <a:spcAft>
                <a:spcPts val="600"/>
              </a:spcAft>
              <a:buFont typeface="+mj-lt"/>
              <a:buAutoNum type="romanLcPeriod"/>
            </a:pPr>
            <a:r>
              <a:rPr lang="en-US" sz="7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urge the Constitutional Court of </a:t>
            </a:r>
            <a:r>
              <a:rPr lang="en-US" sz="7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Türkiye</a:t>
            </a:r>
            <a:r>
              <a:rPr lang="en-US" sz="7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to conclude, without delay and in line with the Grand Chamber judgment, the individual applications which are listed between paragraphs 23 and 25 of our Rule 9.1 submission dated 17 May 2021;</a:t>
            </a:r>
            <a:endParaRPr lang="en-US" sz="7200"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688969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9A8B3B7-B8B4-83F3-649D-B476CABD4494}"/>
              </a:ext>
            </a:extLst>
          </p:cNvPr>
          <p:cNvSpPr>
            <a:spLocks noGrp="1"/>
          </p:cNvSpPr>
          <p:nvPr>
            <p:ph type="title"/>
          </p:nvPr>
        </p:nvSpPr>
        <p:spPr>
          <a:xfrm>
            <a:off x="2592925" y="624110"/>
            <a:ext cx="8911687" cy="737965"/>
          </a:xfrm>
        </p:spPr>
        <p:txBody>
          <a:bodyPr>
            <a:normAutofit/>
          </a:bodyPr>
          <a:lstStyle/>
          <a:p>
            <a:r>
              <a:rPr lang="en-US" b="1" dirty="0">
                <a:solidFill>
                  <a:srgbClr val="000000"/>
                </a:solidFill>
                <a:latin typeface="Arial" panose="020B0604020202020204" pitchFamily="34" charset="0"/>
                <a:ea typeface="Times New Roman" panose="02020603050405020304" pitchFamily="18" charset="0"/>
                <a:cs typeface="Arial" panose="020B0604020202020204" pitchFamily="34" charset="0"/>
              </a:rPr>
              <a:t>W</a:t>
            </a:r>
            <a:r>
              <a:rPr lang="en-US"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 invite the Committee of Ministers to:</a:t>
            </a:r>
            <a:endParaRPr lang="en-US" b="1" dirty="0">
              <a:latin typeface="Arial" panose="020B0604020202020204" pitchFamily="34" charset="0"/>
              <a:cs typeface="Arial" panose="020B0604020202020204" pitchFamily="34" charset="0"/>
            </a:endParaRPr>
          </a:p>
        </p:txBody>
      </p:sp>
      <p:sp>
        <p:nvSpPr>
          <p:cNvPr id="3" name="İçerik Yer Tutucusu 2">
            <a:extLst>
              <a:ext uri="{FF2B5EF4-FFF2-40B4-BE49-F238E27FC236}">
                <a16:creationId xmlns:a16="http://schemas.microsoft.com/office/drawing/2014/main" id="{9FD0E17D-1C1E-4664-BB99-0B02DD318036}"/>
              </a:ext>
            </a:extLst>
          </p:cNvPr>
          <p:cNvSpPr>
            <a:spLocks noGrp="1"/>
          </p:cNvSpPr>
          <p:nvPr>
            <p:ph idx="1"/>
          </p:nvPr>
        </p:nvSpPr>
        <p:spPr>
          <a:xfrm>
            <a:off x="2585499" y="1714500"/>
            <a:ext cx="8915400" cy="5143500"/>
          </a:xfrm>
        </p:spPr>
        <p:txBody>
          <a:bodyPr/>
          <a:lstStyle/>
          <a:p>
            <a:pPr algn="just" fontAlgn="base">
              <a:lnSpc>
                <a:spcPct val="115000"/>
              </a:lnSpc>
              <a:spcBef>
                <a:spcPts val="1400"/>
              </a:spcBef>
              <a:buFont typeface="+mj-lt"/>
              <a:buAutoNum type="romanLcPeriod"/>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underline that the continuing detention of Mr.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Demirtaş</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constitutes a violation of Article 46 of the Convention on the binding nature of final judgments of the ECtHR which may trigger Article 46/4 of the Convention</a:t>
            </a:r>
            <a:r>
              <a:rPr lang="tr-T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fontAlgn="base">
              <a:lnSpc>
                <a:spcPct val="115000"/>
              </a:lnSpc>
              <a:spcBef>
                <a:spcPts val="1400"/>
              </a:spcBef>
              <a:buFont typeface="+mj-lt"/>
              <a:buAutoNum type="romanLcPeriod"/>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examine the applicant’s situation at each regular and human rights meeting of the Committee until such time that he is released;</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fontAlgn="base">
              <a:lnSpc>
                <a:spcPct val="115000"/>
              </a:lnSpc>
              <a:spcBef>
                <a:spcPts val="1400"/>
              </a:spcBef>
              <a:buFont typeface="+mj-lt"/>
              <a:buAutoNum type="romanLcPeriod"/>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invite the Secretary General of the Council of Europe, member states and international human rights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organisations</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to raise the case and the ongoing judicial harassment faced by the applicant in diplomatic talks between members of the Council of Europe and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Türkiye</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fontAlgn="base">
              <a:lnSpc>
                <a:spcPct val="115000"/>
              </a:lnSpc>
              <a:spcBef>
                <a:spcPts val="1400"/>
              </a:spcBef>
              <a:buFont typeface="+mj-lt"/>
              <a:buAutoNum type="romanLcPeriod"/>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write a letter to the Minister of Foreign Affairs of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Türkiye</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to urge the Government to fully execute the Grand Chamber judgment</a:t>
            </a:r>
            <a:r>
              <a:rPr lang="tr-T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540477102"/>
      </p:ext>
    </p:extLst>
  </p:cSld>
  <p:clrMapOvr>
    <a:masterClrMapping/>
  </p:clrMapOvr>
</p:sld>
</file>

<file path=ppt/theme/theme1.xml><?xml version="1.0" encoding="utf-8"?>
<a:theme xmlns:a="http://schemas.openxmlformats.org/drawingml/2006/main" name="Duman">
  <a:themeElements>
    <a:clrScheme name="Mavi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79A11E3E3A4354FA938446845BBF733" ma:contentTypeVersion="16" ma:contentTypeDescription="Create a new document." ma:contentTypeScope="" ma:versionID="67d678ec8d77336ffe2ef41367210a51">
  <xsd:schema xmlns:xsd="http://www.w3.org/2001/XMLSchema" xmlns:xs="http://www.w3.org/2001/XMLSchema" xmlns:p="http://schemas.microsoft.com/office/2006/metadata/properties" xmlns:ns2="60c11fa4-ff9b-492c-bc5b-65b6c8eeded4" xmlns:ns3="d8159c9e-9fad-49a3-a5ae-2b6725e7a0d2" targetNamespace="http://schemas.microsoft.com/office/2006/metadata/properties" ma:root="true" ma:fieldsID="0b6699f8d0245b7f5099cfa8044f2314" ns2:_="" ns3:_="">
    <xsd:import namespace="60c11fa4-ff9b-492c-bc5b-65b6c8eeded4"/>
    <xsd:import namespace="d8159c9e-9fad-49a3-a5ae-2b6725e7a0d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c11fa4-ff9b-492c-bc5b-65b6c8eede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6157c6d-8be7-4238-927e-8145b24040a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8159c9e-9fad-49a3-a5ae-2b6725e7a0d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d873f42-f0f5-4be7-96d1-d46760763c3c}" ma:internalName="TaxCatchAll" ma:showField="CatchAllData" ma:web="d8159c9e-9fad-49a3-a5ae-2b6725e7a0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A104E00-5500-4D43-8B4D-8568590C70C9}"/>
</file>

<file path=customXml/itemProps2.xml><?xml version="1.0" encoding="utf-8"?>
<ds:datastoreItem xmlns:ds="http://schemas.openxmlformats.org/officeDocument/2006/customXml" ds:itemID="{817E27C5-0A0D-4B55-8472-3E8674C9E3B5}"/>
</file>

<file path=docProps/app.xml><?xml version="1.0" encoding="utf-8"?>
<Properties xmlns="http://schemas.openxmlformats.org/officeDocument/2006/extended-properties" xmlns:vt="http://schemas.openxmlformats.org/officeDocument/2006/docPropsVTypes">
  <Template>Wisp</Template>
  <TotalTime>1237</TotalTime>
  <Words>1019</Words>
  <Application>Microsoft Office PowerPoint</Application>
  <PresentationFormat>Geniş ekran</PresentationFormat>
  <Paragraphs>44</Paragraphs>
  <Slides>7</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7</vt:i4>
      </vt:variant>
    </vt:vector>
  </HeadingPairs>
  <TitlesOfParts>
    <vt:vector size="15" baseType="lpstr">
      <vt:lpstr>Arial</vt:lpstr>
      <vt:lpstr>Arial Black</vt:lpstr>
      <vt:lpstr>Calibri</vt:lpstr>
      <vt:lpstr>Century Gothic</vt:lpstr>
      <vt:lpstr>Times New Roman</vt:lpstr>
      <vt:lpstr>Wingdings</vt:lpstr>
      <vt:lpstr>Wingdings 3</vt:lpstr>
      <vt:lpstr>Duman</vt:lpstr>
      <vt:lpstr>   Presentation On the Supervision of the Execution of the Judgement In the Case of Selahattin Demirtaş v. Türkiye (no. 2) [GC] (App. No: 14305/17) </vt:lpstr>
      <vt:lpstr>PowerPoint Sunusu</vt:lpstr>
      <vt:lpstr>The Government’s arguments</vt:lpstr>
      <vt:lpstr>PowerPoint Sunusu</vt:lpstr>
      <vt:lpstr>Ongoing judicial harassment against the applicant:</vt:lpstr>
      <vt:lpstr>We kindly urge the Committee of Ministers to: </vt:lpstr>
      <vt:lpstr>We invite the Committee of Ministers to: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SUNUM VS TO THE COMMİTTEE3</dc:title>
  <dc:creator>Benan Molu</dc:creator>
  <cp:lastModifiedBy>Benan Molu</cp:lastModifiedBy>
  <cp:revision>4</cp:revision>
  <dcterms:created xsi:type="dcterms:W3CDTF">2022-09-11T11:37:33Z</dcterms:created>
  <dcterms:modified xsi:type="dcterms:W3CDTF">2022-09-15T17:09:28Z</dcterms:modified>
</cp:coreProperties>
</file>