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4"/>
  </p:sldMasterIdLst>
  <p:notesMasterIdLst>
    <p:notesMasterId r:id="rId25"/>
  </p:notesMasterIdLst>
  <p:sldIdLst>
    <p:sldId id="360" r:id="rId5"/>
    <p:sldId id="264" r:id="rId6"/>
    <p:sldId id="361" r:id="rId7"/>
    <p:sldId id="378" r:id="rId8"/>
    <p:sldId id="363" r:id="rId9"/>
    <p:sldId id="379" r:id="rId10"/>
    <p:sldId id="362" r:id="rId11"/>
    <p:sldId id="377" r:id="rId12"/>
    <p:sldId id="365" r:id="rId13"/>
    <p:sldId id="367" r:id="rId14"/>
    <p:sldId id="368" r:id="rId15"/>
    <p:sldId id="369" r:id="rId16"/>
    <p:sldId id="370" r:id="rId17"/>
    <p:sldId id="371" r:id="rId18"/>
    <p:sldId id="364" r:id="rId19"/>
    <p:sldId id="373" r:id="rId20"/>
    <p:sldId id="374" r:id="rId21"/>
    <p:sldId id="375" r:id="rId22"/>
    <p:sldId id="380" r:id="rId23"/>
    <p:sldId id="376" r:id="rId24"/>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078D45-B32A-46BC-ACA3-482DE8BE6177}" v="4" dt="2022-06-08T10:52:08.7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7207" autoAdjust="0"/>
  </p:normalViewPr>
  <p:slideViewPr>
    <p:cSldViewPr snapToGrid="0">
      <p:cViewPr varScale="1">
        <p:scale>
          <a:sx n="38" d="100"/>
          <a:sy n="38" d="100"/>
        </p:scale>
        <p:origin x="1085"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oana iliescu" userId="S::iliescu@einnetwork.onmicrosoft.com::a55d7460-8fec-4782-9102-cec5788a5583" providerId="AD" clId="Web-{4C834429-F747-AE2C-A9EB-3C912D22FBBA}"/>
    <pc:docChg chg="modSld">
      <pc:chgData name="Ioana iliescu" userId="S::iliescu@einnetwork.onmicrosoft.com::a55d7460-8fec-4782-9102-cec5788a5583" providerId="AD" clId="Web-{4C834429-F747-AE2C-A9EB-3C912D22FBBA}" dt="2022-05-31T10:42:06.738" v="4" actId="1076"/>
      <pc:docMkLst>
        <pc:docMk/>
      </pc:docMkLst>
      <pc:sldChg chg="modSp">
        <pc:chgData name="Ioana iliescu" userId="S::iliescu@einnetwork.onmicrosoft.com::a55d7460-8fec-4782-9102-cec5788a5583" providerId="AD" clId="Web-{4C834429-F747-AE2C-A9EB-3C912D22FBBA}" dt="2022-05-31T10:41:48.753" v="2" actId="14100"/>
        <pc:sldMkLst>
          <pc:docMk/>
          <pc:sldMk cId="284161072" sldId="361"/>
        </pc:sldMkLst>
        <pc:spChg chg="mod">
          <ac:chgData name="Ioana iliescu" userId="S::iliescu@einnetwork.onmicrosoft.com::a55d7460-8fec-4782-9102-cec5788a5583" providerId="AD" clId="Web-{4C834429-F747-AE2C-A9EB-3C912D22FBBA}" dt="2022-05-31T10:41:48.753" v="2" actId="14100"/>
          <ac:spMkLst>
            <pc:docMk/>
            <pc:sldMk cId="284161072" sldId="361"/>
            <ac:spMk id="3" creationId="{03C0F13F-C08E-4993-9644-950337F1AA88}"/>
          </ac:spMkLst>
        </pc:spChg>
      </pc:sldChg>
      <pc:sldChg chg="modSp">
        <pc:chgData name="Ioana iliescu" userId="S::iliescu@einnetwork.onmicrosoft.com::a55d7460-8fec-4782-9102-cec5788a5583" providerId="AD" clId="Web-{4C834429-F747-AE2C-A9EB-3C912D22FBBA}" dt="2022-05-31T10:42:06.738" v="4" actId="1076"/>
        <pc:sldMkLst>
          <pc:docMk/>
          <pc:sldMk cId="2924044136" sldId="362"/>
        </pc:sldMkLst>
        <pc:spChg chg="mod">
          <ac:chgData name="Ioana iliescu" userId="S::iliescu@einnetwork.onmicrosoft.com::a55d7460-8fec-4782-9102-cec5788a5583" providerId="AD" clId="Web-{4C834429-F747-AE2C-A9EB-3C912D22FBBA}" dt="2022-05-31T10:42:06.738" v="4" actId="1076"/>
          <ac:spMkLst>
            <pc:docMk/>
            <pc:sldMk cId="2924044136" sldId="362"/>
            <ac:spMk id="3" creationId="{03C0F13F-C08E-4993-9644-950337F1AA88}"/>
          </ac:spMkLst>
        </pc:spChg>
      </pc:sldChg>
    </pc:docChg>
  </pc:docChgLst>
  <pc:docChgLst>
    <pc:chgData name="Ioana iliescu" userId="S::iliescu@einnetwork.onmicrosoft.com::a55d7460-8fec-4782-9102-cec5788a5583" providerId="AD" clId="Web-{F5E579FD-13B3-135C-B243-7BDF134279BF}"/>
    <pc:docChg chg="modSld">
      <pc:chgData name="Ioana iliescu" userId="S::iliescu@einnetwork.onmicrosoft.com::a55d7460-8fec-4782-9102-cec5788a5583" providerId="AD" clId="Web-{F5E579FD-13B3-135C-B243-7BDF134279BF}" dt="2022-05-31T10:36:39.447" v="21" actId="20577"/>
      <pc:docMkLst>
        <pc:docMk/>
      </pc:docMkLst>
      <pc:sldChg chg="modSp">
        <pc:chgData name="Ioana iliescu" userId="S::iliescu@einnetwork.onmicrosoft.com::a55d7460-8fec-4782-9102-cec5788a5583" providerId="AD" clId="Web-{F5E579FD-13B3-135C-B243-7BDF134279BF}" dt="2022-05-31T10:33:28.942" v="7" actId="20577"/>
        <pc:sldMkLst>
          <pc:docMk/>
          <pc:sldMk cId="284161072" sldId="361"/>
        </pc:sldMkLst>
        <pc:spChg chg="mod">
          <ac:chgData name="Ioana iliescu" userId="S::iliescu@einnetwork.onmicrosoft.com::a55d7460-8fec-4782-9102-cec5788a5583" providerId="AD" clId="Web-{F5E579FD-13B3-135C-B243-7BDF134279BF}" dt="2022-05-31T10:33:28.942" v="7" actId="20577"/>
          <ac:spMkLst>
            <pc:docMk/>
            <pc:sldMk cId="284161072" sldId="361"/>
            <ac:spMk id="3" creationId="{03C0F13F-C08E-4993-9644-950337F1AA88}"/>
          </ac:spMkLst>
        </pc:spChg>
      </pc:sldChg>
      <pc:sldChg chg="modSp">
        <pc:chgData name="Ioana iliescu" userId="S::iliescu@einnetwork.onmicrosoft.com::a55d7460-8fec-4782-9102-cec5788a5583" providerId="AD" clId="Web-{F5E579FD-13B3-135C-B243-7BDF134279BF}" dt="2022-05-31T10:36:39.447" v="21" actId="20577"/>
        <pc:sldMkLst>
          <pc:docMk/>
          <pc:sldMk cId="2320430419" sldId="380"/>
        </pc:sldMkLst>
        <pc:spChg chg="mod">
          <ac:chgData name="Ioana iliescu" userId="S::iliescu@einnetwork.onmicrosoft.com::a55d7460-8fec-4782-9102-cec5788a5583" providerId="AD" clId="Web-{F5E579FD-13B3-135C-B243-7BDF134279BF}" dt="2022-05-31T10:36:39.447" v="21" actId="20577"/>
          <ac:spMkLst>
            <pc:docMk/>
            <pc:sldMk cId="2320430419" sldId="380"/>
            <ac:spMk id="3" creationId="{5D2EB191-7F6F-2330-43D7-931DFFF5A73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658AFD9-A103-4739-8190-A9D915728726}"/>
              </a:ext>
            </a:extLst>
          </p:cNvPr>
          <p:cNvSpPr txBox="1">
            <a:spLocks noGrp="1"/>
          </p:cNvSpPr>
          <p:nvPr>
            <p:ph type="hdr" sz="quarter"/>
          </p:nvPr>
        </p:nvSpPr>
        <p:spPr>
          <a:xfrm>
            <a:off x="1" y="1"/>
            <a:ext cx="2945656" cy="498136"/>
          </a:xfrm>
          <a:prstGeom prst="rect">
            <a:avLst/>
          </a:prstGeom>
          <a:noFill/>
          <a:ln>
            <a:noFill/>
          </a:ln>
        </p:spPr>
        <p:txBody>
          <a:bodyPr vert="horz" wrap="square" lIns="93177" tIns="46588" rIns="93177" bIns="46588" anchor="t" anchorCtr="0" compatLnSpc="1">
            <a:noAutofit/>
          </a:bodyPr>
          <a:lstStyle>
            <a:lvl1pPr marL="0" marR="0" lvl="0" indent="0" algn="l" defTabSz="931773"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dirty="0"/>
          </a:p>
        </p:txBody>
      </p:sp>
      <p:sp>
        <p:nvSpPr>
          <p:cNvPr id="3" name="Date Placeholder 2">
            <a:extLst>
              <a:ext uri="{FF2B5EF4-FFF2-40B4-BE49-F238E27FC236}">
                <a16:creationId xmlns:a16="http://schemas.microsoft.com/office/drawing/2014/main" id="{26441253-44EB-4968-A029-15FBBDBA1A02}"/>
              </a:ext>
            </a:extLst>
          </p:cNvPr>
          <p:cNvSpPr txBox="1">
            <a:spLocks noGrp="1"/>
          </p:cNvSpPr>
          <p:nvPr>
            <p:ph type="dt" idx="1"/>
          </p:nvPr>
        </p:nvSpPr>
        <p:spPr>
          <a:xfrm>
            <a:off x="3850443" y="1"/>
            <a:ext cx="2945656" cy="498136"/>
          </a:xfrm>
          <a:prstGeom prst="rect">
            <a:avLst/>
          </a:prstGeom>
          <a:noFill/>
          <a:ln>
            <a:noFill/>
          </a:ln>
        </p:spPr>
        <p:txBody>
          <a:bodyPr vert="horz" wrap="square" lIns="93177" tIns="46588" rIns="93177" bIns="46588" anchor="t" anchorCtr="0" compatLnSpc="1">
            <a:noAutofit/>
          </a:bodyPr>
          <a:lstStyle>
            <a:lvl1pPr marL="0" marR="0" lvl="0" indent="0" algn="r" defTabSz="931773"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5A90F693-A93B-493E-8FA7-0CA4BC18A123}" type="datetime1">
              <a:rPr lang="en-GB"/>
              <a:pPr lvl="0"/>
              <a:t>08/06/2022</a:t>
            </a:fld>
            <a:endParaRPr lang="en-GB" dirty="0"/>
          </a:p>
        </p:txBody>
      </p:sp>
      <p:sp>
        <p:nvSpPr>
          <p:cNvPr id="4" name="Slide Image Placeholder 3">
            <a:extLst>
              <a:ext uri="{FF2B5EF4-FFF2-40B4-BE49-F238E27FC236}">
                <a16:creationId xmlns:a16="http://schemas.microsoft.com/office/drawing/2014/main" id="{689A5C5F-1F37-4220-BD78-2AB6595BED54}"/>
              </a:ext>
            </a:extLst>
          </p:cNvPr>
          <p:cNvSpPr>
            <a:spLocks noGrp="1" noRot="1" noChangeAspect="1"/>
          </p:cNvSpPr>
          <p:nvPr>
            <p:ph type="sldImg" idx="2"/>
          </p:nvPr>
        </p:nvSpPr>
        <p:spPr>
          <a:xfrm>
            <a:off x="422275" y="1241425"/>
            <a:ext cx="5953125" cy="3349625"/>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CF6DEA36-23CB-45D4-BC93-502D5E053395}"/>
              </a:ext>
            </a:extLst>
          </p:cNvPr>
          <p:cNvSpPr txBox="1">
            <a:spLocks noGrp="1"/>
          </p:cNvSpPr>
          <p:nvPr>
            <p:ph type="body" sz="quarter" idx="3"/>
          </p:nvPr>
        </p:nvSpPr>
        <p:spPr>
          <a:xfrm>
            <a:off x="679770" y="4777960"/>
            <a:ext cx="5438136" cy="3909243"/>
          </a:xfrm>
          <a:prstGeom prst="rect">
            <a:avLst/>
          </a:prstGeom>
          <a:noFill/>
          <a:ln>
            <a:noFill/>
          </a:ln>
        </p:spPr>
        <p:txBody>
          <a:bodyPr vert="horz" wrap="square" lIns="93177" tIns="46588" rIns="93177" bIns="46588" anchor="t" anchorCtr="0" compatLnSpc="1">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1977967F-2DAD-4463-98EA-6DFC0187BA55}"/>
              </a:ext>
            </a:extLst>
          </p:cNvPr>
          <p:cNvSpPr txBox="1">
            <a:spLocks noGrp="1"/>
          </p:cNvSpPr>
          <p:nvPr>
            <p:ph type="ftr" sz="quarter" idx="4"/>
          </p:nvPr>
        </p:nvSpPr>
        <p:spPr>
          <a:xfrm>
            <a:off x="1" y="9430082"/>
            <a:ext cx="2945656" cy="498136"/>
          </a:xfrm>
          <a:prstGeom prst="rect">
            <a:avLst/>
          </a:prstGeom>
          <a:noFill/>
          <a:ln>
            <a:noFill/>
          </a:ln>
        </p:spPr>
        <p:txBody>
          <a:bodyPr vert="horz" wrap="square" lIns="93177" tIns="46588" rIns="93177" bIns="46588" anchor="b" anchorCtr="0" compatLnSpc="1">
            <a:noAutofit/>
          </a:bodyPr>
          <a:lstStyle>
            <a:lvl1pPr marL="0" marR="0" lvl="0" indent="0" algn="l" defTabSz="931773"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dirty="0"/>
          </a:p>
        </p:txBody>
      </p:sp>
      <p:sp>
        <p:nvSpPr>
          <p:cNvPr id="7" name="Slide Number Placeholder 6">
            <a:extLst>
              <a:ext uri="{FF2B5EF4-FFF2-40B4-BE49-F238E27FC236}">
                <a16:creationId xmlns:a16="http://schemas.microsoft.com/office/drawing/2014/main" id="{96C258FA-BEAB-4361-B0F3-FAB4C614BA7F}"/>
              </a:ext>
            </a:extLst>
          </p:cNvPr>
          <p:cNvSpPr txBox="1">
            <a:spLocks noGrp="1"/>
          </p:cNvSpPr>
          <p:nvPr>
            <p:ph type="sldNum" sz="quarter" idx="5"/>
          </p:nvPr>
        </p:nvSpPr>
        <p:spPr>
          <a:xfrm>
            <a:off x="3850443" y="9430082"/>
            <a:ext cx="2945656" cy="498136"/>
          </a:xfrm>
          <a:prstGeom prst="rect">
            <a:avLst/>
          </a:prstGeom>
          <a:noFill/>
          <a:ln>
            <a:noFill/>
          </a:ln>
        </p:spPr>
        <p:txBody>
          <a:bodyPr vert="horz" wrap="square" lIns="93177" tIns="46588" rIns="93177" bIns="46588" anchor="b" anchorCtr="0" compatLnSpc="1">
            <a:noAutofit/>
          </a:bodyPr>
          <a:lstStyle>
            <a:lvl1pPr marL="0" marR="0" lvl="0" indent="0" algn="r" defTabSz="931773"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4AD5D66E-D83E-4F1E-BE0E-DEABA133259E}" type="slidenum">
              <a:t>‹N°›</a:t>
            </a:fld>
            <a:endParaRPr lang="en-GB" dirty="0"/>
          </a:p>
        </p:txBody>
      </p:sp>
    </p:spTree>
    <p:extLst>
      <p:ext uri="{BB962C8B-B14F-4D97-AF65-F5344CB8AC3E}">
        <p14:creationId xmlns:p14="http://schemas.microsoft.com/office/powerpoint/2010/main" val="2484128455"/>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302CFF-BAD8-4912-8230-C8333A7B1160}"/>
              </a:ext>
            </a:extLst>
          </p:cNvPr>
          <p:cNvSpPr>
            <a:spLocks noGrp="1" noRot="1" noChangeAspect="1"/>
          </p:cNvSpPr>
          <p:nvPr>
            <p:ph type="sldImg"/>
          </p:nvPr>
        </p:nvSpPr>
        <p:spPr>
          <a:xfrm>
            <a:off x="422275" y="1241425"/>
            <a:ext cx="5953125" cy="3349625"/>
          </a:xfrm>
        </p:spPr>
      </p:sp>
      <p:sp>
        <p:nvSpPr>
          <p:cNvPr id="3" name="Notes Placeholder 2">
            <a:extLst>
              <a:ext uri="{FF2B5EF4-FFF2-40B4-BE49-F238E27FC236}">
                <a16:creationId xmlns:a16="http://schemas.microsoft.com/office/drawing/2014/main" id="{37C2255F-DC85-43C5-8228-673CA395176E}"/>
              </a:ext>
            </a:extLst>
          </p:cNvPr>
          <p:cNvSpPr txBox="1">
            <a:spLocks noGrp="1"/>
          </p:cNvSpPr>
          <p:nvPr>
            <p:ph type="body" sz="quarter" idx="1"/>
          </p:nvPr>
        </p:nvSpPr>
        <p:spPr/>
        <p:txBody>
          <a:bodyPr/>
          <a:lstStyle/>
          <a:p>
            <a:pPr lvl="0"/>
            <a:endParaRPr lang="en-GB" dirty="0"/>
          </a:p>
        </p:txBody>
      </p:sp>
      <p:sp>
        <p:nvSpPr>
          <p:cNvPr id="4" name="Slide Number Placeholder 3">
            <a:extLst>
              <a:ext uri="{FF2B5EF4-FFF2-40B4-BE49-F238E27FC236}">
                <a16:creationId xmlns:a16="http://schemas.microsoft.com/office/drawing/2014/main" id="{3F8805C5-2D96-4DA0-870B-66CD9AE50A70}"/>
              </a:ext>
            </a:extLst>
          </p:cNvPr>
          <p:cNvSpPr txBox="1"/>
          <p:nvPr/>
        </p:nvSpPr>
        <p:spPr>
          <a:xfrm>
            <a:off x="3850443" y="9430082"/>
            <a:ext cx="2945656" cy="498136"/>
          </a:xfrm>
          <a:prstGeom prst="rect">
            <a:avLst/>
          </a:prstGeom>
          <a:noFill/>
          <a:ln cap="flat">
            <a:noFill/>
          </a:ln>
        </p:spPr>
        <p:txBody>
          <a:bodyPr vert="horz" wrap="square" lIns="93177" tIns="46588" rIns="93177" bIns="46588" anchor="b" anchorCtr="0" compatLnSpc="1">
            <a:noAutofit/>
          </a:bodyPr>
          <a:lstStyle/>
          <a:p>
            <a:pPr marL="0" marR="0" lvl="0" indent="0" algn="r" defTabSz="93177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882FE63-92FE-414A-BF2C-6E5755C2282F}" type="slidenum">
              <a:t>1</a:t>
            </a:fld>
            <a:endParaRPr lang="en-GB" sz="1200" b="0" i="0" u="none" strike="noStrike" kern="0" cap="none" spc="0" baseline="0">
              <a:solidFill>
                <a:srgbClr val="000000"/>
              </a:solidFill>
              <a:uFillTx/>
              <a:latin typeface="Calibri"/>
            </a:endParaRPr>
          </a:p>
        </p:txBody>
      </p:sp>
    </p:spTree>
    <p:extLst>
      <p:ext uri="{BB962C8B-B14F-4D97-AF65-F5344CB8AC3E}">
        <p14:creationId xmlns:p14="http://schemas.microsoft.com/office/powerpoint/2010/main" val="25966420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5DF94C-516D-4C1A-90A6-155F615AACE9}"/>
              </a:ext>
            </a:extLst>
          </p:cNvPr>
          <p:cNvSpPr>
            <a:spLocks noGrp="1" noRot="1" noChangeAspect="1"/>
          </p:cNvSpPr>
          <p:nvPr>
            <p:ph type="sldImg"/>
          </p:nvPr>
        </p:nvSpPr>
        <p:spPr>
          <a:xfrm>
            <a:off x="422275" y="1241425"/>
            <a:ext cx="5953125" cy="3349625"/>
          </a:xfrm>
        </p:spPr>
      </p:sp>
      <p:sp>
        <p:nvSpPr>
          <p:cNvPr id="3" name="Notes Placeholder 2">
            <a:extLst>
              <a:ext uri="{FF2B5EF4-FFF2-40B4-BE49-F238E27FC236}">
                <a16:creationId xmlns:a16="http://schemas.microsoft.com/office/drawing/2014/main" id="{808CC641-97C8-44A9-8C90-672F95E5A0E2}"/>
              </a:ext>
            </a:extLst>
          </p:cNvPr>
          <p:cNvSpPr txBox="1">
            <a:spLocks noGrp="1"/>
          </p:cNvSpPr>
          <p:nvPr>
            <p:ph type="body" sz="quarter" idx="1"/>
          </p:nvPr>
        </p:nvSpPr>
        <p:spPr/>
        <p:txBody>
          <a:bodyPr/>
          <a:lstStyle/>
          <a:p>
            <a:pPr lvl="0"/>
            <a:r>
              <a:rPr lang="en-US" sz="1800" dirty="0">
                <a:effectLst/>
                <a:latin typeface="Times New Roman" panose="02020603050405020304" pitchFamily="18" charset="0"/>
                <a:ea typeface="Calibri" panose="020F0502020204030204" pitchFamily="34" charset="0"/>
              </a:rPr>
              <a:t>account was opened in </a:t>
            </a:r>
            <a:r>
              <a:rPr lang="en-US" sz="1800" dirty="0" err="1">
                <a:effectLst/>
                <a:latin typeface="Times New Roman" panose="02020603050405020304" pitchFamily="18" charset="0"/>
                <a:ea typeface="Calibri" panose="020F0502020204030204" pitchFamily="34" charset="0"/>
              </a:rPr>
              <a:t>Interkommerzbank</a:t>
            </a:r>
            <a:r>
              <a:rPr lang="en-US" sz="1800" dirty="0">
                <a:effectLst/>
                <a:latin typeface="Times New Roman" panose="02020603050405020304" pitchFamily="18" charset="0"/>
                <a:ea typeface="Calibri" panose="020F0502020204030204" pitchFamily="34" charset="0"/>
              </a:rPr>
              <a:t> in Russia and sent an inquiry to the bank to request further information about owner of the bank card. The bank responded that they can only provide information to official investigation</a:t>
            </a:r>
            <a:endParaRPr lang="en-GB" dirty="0"/>
          </a:p>
        </p:txBody>
      </p:sp>
      <p:sp>
        <p:nvSpPr>
          <p:cNvPr id="4" name="Slide Number Placeholder 3">
            <a:extLst>
              <a:ext uri="{FF2B5EF4-FFF2-40B4-BE49-F238E27FC236}">
                <a16:creationId xmlns:a16="http://schemas.microsoft.com/office/drawing/2014/main" id="{9AE463A4-C9FD-4B0F-86A7-1D4008FB2F15}"/>
              </a:ext>
            </a:extLst>
          </p:cNvPr>
          <p:cNvSpPr txBox="1"/>
          <p:nvPr/>
        </p:nvSpPr>
        <p:spPr>
          <a:xfrm>
            <a:off x="3850443" y="9430082"/>
            <a:ext cx="2945656" cy="498136"/>
          </a:xfrm>
          <a:prstGeom prst="rect">
            <a:avLst/>
          </a:prstGeom>
          <a:noFill/>
          <a:ln cap="flat">
            <a:noFill/>
          </a:ln>
        </p:spPr>
        <p:txBody>
          <a:bodyPr vert="horz" wrap="square" lIns="93177" tIns="46588" rIns="93177" bIns="46588" anchor="b" anchorCtr="0" compatLnSpc="1">
            <a:noAutofit/>
          </a:bodyPr>
          <a:lstStyle/>
          <a:p>
            <a:pPr marL="0" marR="0" lvl="0" indent="0" algn="r" defTabSz="93177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BB9BA50-9300-48C7-9858-40ECAC28B1C7}" type="slidenum">
              <a:t>13</a:t>
            </a:fld>
            <a:endParaRPr lang="en-GB"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3495450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5DF94C-516D-4C1A-90A6-155F615AACE9}"/>
              </a:ext>
            </a:extLst>
          </p:cNvPr>
          <p:cNvSpPr>
            <a:spLocks noGrp="1" noRot="1" noChangeAspect="1"/>
          </p:cNvSpPr>
          <p:nvPr>
            <p:ph type="sldImg"/>
          </p:nvPr>
        </p:nvSpPr>
        <p:spPr>
          <a:xfrm>
            <a:off x="422275" y="1241425"/>
            <a:ext cx="5953125" cy="3349625"/>
          </a:xfrm>
        </p:spPr>
      </p:sp>
      <p:sp>
        <p:nvSpPr>
          <p:cNvPr id="3" name="Notes Placeholder 2">
            <a:extLst>
              <a:ext uri="{FF2B5EF4-FFF2-40B4-BE49-F238E27FC236}">
                <a16:creationId xmlns:a16="http://schemas.microsoft.com/office/drawing/2014/main" id="{808CC641-97C8-44A9-8C90-672F95E5A0E2}"/>
              </a:ext>
            </a:extLst>
          </p:cNvPr>
          <p:cNvSpPr txBox="1">
            <a:spLocks noGrp="1"/>
          </p:cNvSpPr>
          <p:nvPr>
            <p:ph type="body" sz="quarter" idx="1"/>
          </p:nvPr>
        </p:nvSpPr>
        <p:spPr/>
        <p:txBody>
          <a:bodyPr/>
          <a:lstStyle/>
          <a:p>
            <a:pPr lvl="0"/>
            <a:r>
              <a:rPr lang="en-US" sz="1800" dirty="0">
                <a:effectLst/>
                <a:latin typeface="Times New Roman" panose="02020603050405020304" pitchFamily="18" charset="0"/>
                <a:ea typeface="Calibri" panose="020F0502020204030204" pitchFamily="34" charset="0"/>
              </a:rPr>
              <a:t>account was opened in </a:t>
            </a:r>
            <a:r>
              <a:rPr lang="en-US" sz="1800" dirty="0" err="1">
                <a:effectLst/>
                <a:latin typeface="Times New Roman" panose="02020603050405020304" pitchFamily="18" charset="0"/>
                <a:ea typeface="Calibri" panose="020F0502020204030204" pitchFamily="34" charset="0"/>
              </a:rPr>
              <a:t>Interkommerzbank</a:t>
            </a:r>
            <a:r>
              <a:rPr lang="en-US" sz="1800" dirty="0">
                <a:effectLst/>
                <a:latin typeface="Times New Roman" panose="02020603050405020304" pitchFamily="18" charset="0"/>
                <a:ea typeface="Calibri" panose="020F0502020204030204" pitchFamily="34" charset="0"/>
              </a:rPr>
              <a:t> in Russia and sent an inquiry to the bank to request further information about owner of the bank card. The bank responded that they can only provide information to official investigation</a:t>
            </a:r>
            <a:endParaRPr lang="en-GB" dirty="0"/>
          </a:p>
        </p:txBody>
      </p:sp>
      <p:sp>
        <p:nvSpPr>
          <p:cNvPr id="4" name="Slide Number Placeholder 3">
            <a:extLst>
              <a:ext uri="{FF2B5EF4-FFF2-40B4-BE49-F238E27FC236}">
                <a16:creationId xmlns:a16="http://schemas.microsoft.com/office/drawing/2014/main" id="{9AE463A4-C9FD-4B0F-86A7-1D4008FB2F15}"/>
              </a:ext>
            </a:extLst>
          </p:cNvPr>
          <p:cNvSpPr txBox="1"/>
          <p:nvPr/>
        </p:nvSpPr>
        <p:spPr>
          <a:xfrm>
            <a:off x="3850443" y="9430082"/>
            <a:ext cx="2945656" cy="498136"/>
          </a:xfrm>
          <a:prstGeom prst="rect">
            <a:avLst/>
          </a:prstGeom>
          <a:noFill/>
          <a:ln cap="flat">
            <a:noFill/>
          </a:ln>
        </p:spPr>
        <p:txBody>
          <a:bodyPr vert="horz" wrap="square" lIns="93177" tIns="46588" rIns="93177" bIns="46588" anchor="b" anchorCtr="0" compatLnSpc="1">
            <a:noAutofit/>
          </a:bodyPr>
          <a:lstStyle/>
          <a:p>
            <a:pPr marL="0" marR="0" lvl="0" indent="0" algn="r" defTabSz="93177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BB9BA50-9300-48C7-9858-40ECAC28B1C7}" type="slidenum">
              <a:t>14</a:t>
            </a:fld>
            <a:endParaRPr lang="en-GB"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3047435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5DF94C-516D-4C1A-90A6-155F615AACE9}"/>
              </a:ext>
            </a:extLst>
          </p:cNvPr>
          <p:cNvSpPr>
            <a:spLocks noGrp="1" noRot="1" noChangeAspect="1"/>
          </p:cNvSpPr>
          <p:nvPr>
            <p:ph type="sldImg"/>
          </p:nvPr>
        </p:nvSpPr>
        <p:spPr>
          <a:xfrm>
            <a:off x="422275" y="1241425"/>
            <a:ext cx="5953125" cy="3349625"/>
          </a:xfrm>
        </p:spPr>
      </p:sp>
      <p:sp>
        <p:nvSpPr>
          <p:cNvPr id="3" name="Notes Placeholder 2">
            <a:extLst>
              <a:ext uri="{FF2B5EF4-FFF2-40B4-BE49-F238E27FC236}">
                <a16:creationId xmlns:a16="http://schemas.microsoft.com/office/drawing/2014/main" id="{808CC641-97C8-44A9-8C90-672F95E5A0E2}"/>
              </a:ext>
            </a:extLst>
          </p:cNvPr>
          <p:cNvSpPr txBox="1">
            <a:spLocks noGrp="1"/>
          </p:cNvSpPr>
          <p:nvPr>
            <p:ph type="body" sz="quarter" idx="1"/>
          </p:nvPr>
        </p:nvSpPr>
        <p:spPr/>
        <p:txBody>
          <a:bodyPr/>
          <a:lstStyle/>
          <a:p>
            <a:pPr lvl="0"/>
            <a:endParaRPr lang="en-GB" dirty="0"/>
          </a:p>
        </p:txBody>
      </p:sp>
      <p:sp>
        <p:nvSpPr>
          <p:cNvPr id="4" name="Slide Number Placeholder 3">
            <a:extLst>
              <a:ext uri="{FF2B5EF4-FFF2-40B4-BE49-F238E27FC236}">
                <a16:creationId xmlns:a16="http://schemas.microsoft.com/office/drawing/2014/main" id="{9AE463A4-C9FD-4B0F-86A7-1D4008FB2F15}"/>
              </a:ext>
            </a:extLst>
          </p:cNvPr>
          <p:cNvSpPr txBox="1"/>
          <p:nvPr/>
        </p:nvSpPr>
        <p:spPr>
          <a:xfrm>
            <a:off x="3850443" y="9430082"/>
            <a:ext cx="2945656" cy="498136"/>
          </a:xfrm>
          <a:prstGeom prst="rect">
            <a:avLst/>
          </a:prstGeom>
          <a:noFill/>
          <a:ln cap="flat">
            <a:noFill/>
          </a:ln>
        </p:spPr>
        <p:txBody>
          <a:bodyPr vert="horz" wrap="square" lIns="93177" tIns="46588" rIns="93177" bIns="46588" anchor="b" anchorCtr="0" compatLnSpc="1">
            <a:noAutofit/>
          </a:bodyPr>
          <a:lstStyle/>
          <a:p>
            <a:pPr marL="0" marR="0" lvl="0" indent="0" algn="r" defTabSz="93177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BB9BA50-9300-48C7-9858-40ECAC28B1C7}" type="slidenum">
              <a:t>15</a:t>
            </a:fld>
            <a:endParaRPr lang="en-GB"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487488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5DF94C-516D-4C1A-90A6-155F615AACE9}"/>
              </a:ext>
            </a:extLst>
          </p:cNvPr>
          <p:cNvSpPr>
            <a:spLocks noGrp="1" noRot="1" noChangeAspect="1"/>
          </p:cNvSpPr>
          <p:nvPr>
            <p:ph type="sldImg"/>
          </p:nvPr>
        </p:nvSpPr>
        <p:spPr>
          <a:xfrm>
            <a:off x="422275" y="1241425"/>
            <a:ext cx="5953125" cy="3349625"/>
          </a:xfrm>
        </p:spPr>
      </p:sp>
      <p:sp>
        <p:nvSpPr>
          <p:cNvPr id="3" name="Notes Placeholder 2">
            <a:extLst>
              <a:ext uri="{FF2B5EF4-FFF2-40B4-BE49-F238E27FC236}">
                <a16:creationId xmlns:a16="http://schemas.microsoft.com/office/drawing/2014/main" id="{808CC641-97C8-44A9-8C90-672F95E5A0E2}"/>
              </a:ext>
            </a:extLst>
          </p:cNvPr>
          <p:cNvSpPr txBox="1">
            <a:spLocks noGrp="1"/>
          </p:cNvSpPr>
          <p:nvPr>
            <p:ph type="body" sz="quarter" idx="1"/>
          </p:nvPr>
        </p:nvSpPr>
        <p:spPr/>
        <p:txBody>
          <a:bodyPr/>
          <a:lstStyle/>
          <a:p>
            <a:pPr lvl="0"/>
            <a:endParaRPr lang="en-GB" dirty="0"/>
          </a:p>
        </p:txBody>
      </p:sp>
      <p:sp>
        <p:nvSpPr>
          <p:cNvPr id="4" name="Slide Number Placeholder 3">
            <a:extLst>
              <a:ext uri="{FF2B5EF4-FFF2-40B4-BE49-F238E27FC236}">
                <a16:creationId xmlns:a16="http://schemas.microsoft.com/office/drawing/2014/main" id="{9AE463A4-C9FD-4B0F-86A7-1D4008FB2F15}"/>
              </a:ext>
            </a:extLst>
          </p:cNvPr>
          <p:cNvSpPr txBox="1"/>
          <p:nvPr/>
        </p:nvSpPr>
        <p:spPr>
          <a:xfrm>
            <a:off x="3850443" y="9430082"/>
            <a:ext cx="2945656" cy="498136"/>
          </a:xfrm>
          <a:prstGeom prst="rect">
            <a:avLst/>
          </a:prstGeom>
          <a:noFill/>
          <a:ln cap="flat">
            <a:noFill/>
          </a:ln>
        </p:spPr>
        <p:txBody>
          <a:bodyPr vert="horz" wrap="square" lIns="93177" tIns="46588" rIns="93177" bIns="46588" anchor="b" anchorCtr="0" compatLnSpc="1">
            <a:noAutofit/>
          </a:bodyPr>
          <a:lstStyle/>
          <a:p>
            <a:pPr marL="0" marR="0" lvl="0" indent="0" algn="r" defTabSz="93177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BB9BA50-9300-48C7-9858-40ECAC28B1C7}" type="slidenum">
              <a:t>16</a:t>
            </a:fld>
            <a:endParaRPr lang="en-GB" sz="1200" b="0" i="0" u="none" strike="noStrike" kern="1200" cap="none" spc="0" baseline="0" dirty="0">
              <a:solidFill>
                <a:srgbClr val="000000"/>
              </a:solidFill>
              <a:uFillTx/>
              <a:latin typeface="Calibri"/>
            </a:endParaRPr>
          </a:p>
        </p:txBody>
      </p:sp>
    </p:spTree>
    <p:extLst>
      <p:ext uri="{BB962C8B-B14F-4D97-AF65-F5344CB8AC3E}">
        <p14:creationId xmlns:p14="http://schemas.microsoft.com/office/powerpoint/2010/main" val="2174028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5DF94C-516D-4C1A-90A6-155F615AACE9}"/>
              </a:ext>
            </a:extLst>
          </p:cNvPr>
          <p:cNvSpPr>
            <a:spLocks noGrp="1" noRot="1" noChangeAspect="1"/>
          </p:cNvSpPr>
          <p:nvPr>
            <p:ph type="sldImg"/>
          </p:nvPr>
        </p:nvSpPr>
        <p:spPr>
          <a:xfrm>
            <a:off x="422275" y="1241425"/>
            <a:ext cx="5953125" cy="3349625"/>
          </a:xfrm>
        </p:spPr>
      </p:sp>
      <p:sp>
        <p:nvSpPr>
          <p:cNvPr id="3" name="Notes Placeholder 2">
            <a:extLst>
              <a:ext uri="{FF2B5EF4-FFF2-40B4-BE49-F238E27FC236}">
                <a16:creationId xmlns:a16="http://schemas.microsoft.com/office/drawing/2014/main" id="{808CC641-97C8-44A9-8C90-672F95E5A0E2}"/>
              </a:ext>
            </a:extLst>
          </p:cNvPr>
          <p:cNvSpPr txBox="1">
            <a:spLocks noGrp="1"/>
          </p:cNvSpPr>
          <p:nvPr>
            <p:ph type="body" sz="quarter" idx="1"/>
          </p:nvPr>
        </p:nvSpPr>
        <p:spPr/>
        <p:txBody>
          <a:bodyPr/>
          <a:lstStyle/>
          <a:p>
            <a:pPr lvl="0"/>
            <a:endParaRPr lang="en-GB" dirty="0"/>
          </a:p>
        </p:txBody>
      </p:sp>
      <p:sp>
        <p:nvSpPr>
          <p:cNvPr id="4" name="Slide Number Placeholder 3">
            <a:extLst>
              <a:ext uri="{FF2B5EF4-FFF2-40B4-BE49-F238E27FC236}">
                <a16:creationId xmlns:a16="http://schemas.microsoft.com/office/drawing/2014/main" id="{9AE463A4-C9FD-4B0F-86A7-1D4008FB2F15}"/>
              </a:ext>
            </a:extLst>
          </p:cNvPr>
          <p:cNvSpPr txBox="1"/>
          <p:nvPr/>
        </p:nvSpPr>
        <p:spPr>
          <a:xfrm>
            <a:off x="3850443" y="9430082"/>
            <a:ext cx="2945656" cy="498136"/>
          </a:xfrm>
          <a:prstGeom prst="rect">
            <a:avLst/>
          </a:prstGeom>
          <a:noFill/>
          <a:ln cap="flat">
            <a:noFill/>
          </a:ln>
        </p:spPr>
        <p:txBody>
          <a:bodyPr vert="horz" wrap="square" lIns="93177" tIns="46588" rIns="93177" bIns="46588" anchor="b" anchorCtr="0" compatLnSpc="1">
            <a:noAutofit/>
          </a:bodyPr>
          <a:lstStyle/>
          <a:p>
            <a:pPr marL="0" marR="0" lvl="0" indent="0" algn="r" defTabSz="93177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BB9BA50-9300-48C7-9858-40ECAC28B1C7}" type="slidenum">
              <a:t>17</a:t>
            </a:fld>
            <a:endParaRPr lang="en-GB" sz="1200" b="0" i="0" u="none" strike="noStrike" kern="1200" cap="none" spc="0" baseline="0" dirty="0">
              <a:solidFill>
                <a:srgbClr val="000000"/>
              </a:solidFill>
              <a:uFillTx/>
              <a:latin typeface="Calibri"/>
            </a:endParaRPr>
          </a:p>
        </p:txBody>
      </p:sp>
    </p:spTree>
    <p:extLst>
      <p:ext uri="{BB962C8B-B14F-4D97-AF65-F5344CB8AC3E}">
        <p14:creationId xmlns:p14="http://schemas.microsoft.com/office/powerpoint/2010/main" val="516197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5DF94C-516D-4C1A-90A6-155F615AACE9}"/>
              </a:ext>
            </a:extLst>
          </p:cNvPr>
          <p:cNvSpPr>
            <a:spLocks noGrp="1" noRot="1" noChangeAspect="1"/>
          </p:cNvSpPr>
          <p:nvPr>
            <p:ph type="sldImg"/>
          </p:nvPr>
        </p:nvSpPr>
        <p:spPr>
          <a:xfrm>
            <a:off x="422275" y="1241425"/>
            <a:ext cx="5953125" cy="3349625"/>
          </a:xfrm>
        </p:spPr>
      </p:sp>
      <p:sp>
        <p:nvSpPr>
          <p:cNvPr id="3" name="Notes Placeholder 2">
            <a:extLst>
              <a:ext uri="{FF2B5EF4-FFF2-40B4-BE49-F238E27FC236}">
                <a16:creationId xmlns:a16="http://schemas.microsoft.com/office/drawing/2014/main" id="{808CC641-97C8-44A9-8C90-672F95E5A0E2}"/>
              </a:ext>
            </a:extLst>
          </p:cNvPr>
          <p:cNvSpPr txBox="1">
            <a:spLocks noGrp="1"/>
          </p:cNvSpPr>
          <p:nvPr>
            <p:ph type="body" sz="quarter" idx="1"/>
          </p:nvPr>
        </p:nvSpPr>
        <p:spPr/>
        <p:txBody>
          <a:bodyPr/>
          <a:lstStyle/>
          <a:p>
            <a:pPr lvl="0"/>
            <a:endParaRPr lang="en-GB" dirty="0"/>
          </a:p>
        </p:txBody>
      </p:sp>
      <p:sp>
        <p:nvSpPr>
          <p:cNvPr id="4" name="Slide Number Placeholder 3">
            <a:extLst>
              <a:ext uri="{FF2B5EF4-FFF2-40B4-BE49-F238E27FC236}">
                <a16:creationId xmlns:a16="http://schemas.microsoft.com/office/drawing/2014/main" id="{9AE463A4-C9FD-4B0F-86A7-1D4008FB2F15}"/>
              </a:ext>
            </a:extLst>
          </p:cNvPr>
          <p:cNvSpPr txBox="1"/>
          <p:nvPr/>
        </p:nvSpPr>
        <p:spPr>
          <a:xfrm>
            <a:off x="3850443" y="9430082"/>
            <a:ext cx="2945656" cy="498136"/>
          </a:xfrm>
          <a:prstGeom prst="rect">
            <a:avLst/>
          </a:prstGeom>
          <a:noFill/>
          <a:ln cap="flat">
            <a:noFill/>
          </a:ln>
        </p:spPr>
        <p:txBody>
          <a:bodyPr vert="horz" wrap="square" lIns="93177" tIns="46588" rIns="93177" bIns="46588" anchor="b" anchorCtr="0" compatLnSpc="1">
            <a:noAutofit/>
          </a:bodyPr>
          <a:lstStyle/>
          <a:p>
            <a:pPr marL="0" marR="0" lvl="0" indent="0" algn="r" defTabSz="93177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BB9BA50-9300-48C7-9858-40ECAC28B1C7}" type="slidenum">
              <a:t>18</a:t>
            </a:fld>
            <a:endParaRPr lang="en-GB" sz="1200" b="0" i="0" u="none" strike="noStrike" kern="1200" cap="none" spc="0" baseline="0" dirty="0">
              <a:solidFill>
                <a:srgbClr val="000000"/>
              </a:solidFill>
              <a:uFillTx/>
              <a:latin typeface="Calibri"/>
            </a:endParaRPr>
          </a:p>
        </p:txBody>
      </p:sp>
    </p:spTree>
    <p:extLst>
      <p:ext uri="{BB962C8B-B14F-4D97-AF65-F5344CB8AC3E}">
        <p14:creationId xmlns:p14="http://schemas.microsoft.com/office/powerpoint/2010/main" val="8404984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A" dirty="0"/>
          </a:p>
        </p:txBody>
      </p:sp>
      <p:sp>
        <p:nvSpPr>
          <p:cNvPr id="4" name="Slide Number Placeholder 3"/>
          <p:cNvSpPr>
            <a:spLocks noGrp="1"/>
          </p:cNvSpPr>
          <p:nvPr>
            <p:ph type="sldNum" sz="quarter" idx="5"/>
          </p:nvPr>
        </p:nvSpPr>
        <p:spPr/>
        <p:txBody>
          <a:bodyPr/>
          <a:lstStyle/>
          <a:p>
            <a:pPr lvl="0"/>
            <a:fld id="{4AD5D66E-D83E-4F1E-BE0E-DEABA133259E}" type="slidenum">
              <a:rPr lang="en-BA" smtClean="0"/>
              <a:t>19</a:t>
            </a:fld>
            <a:endParaRPr lang="en-BA" dirty="0"/>
          </a:p>
        </p:txBody>
      </p:sp>
    </p:spTree>
    <p:extLst>
      <p:ext uri="{BB962C8B-B14F-4D97-AF65-F5344CB8AC3E}">
        <p14:creationId xmlns:p14="http://schemas.microsoft.com/office/powerpoint/2010/main" val="937798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5DF94C-516D-4C1A-90A6-155F615AACE9}"/>
              </a:ext>
            </a:extLst>
          </p:cNvPr>
          <p:cNvSpPr>
            <a:spLocks noGrp="1" noRot="1" noChangeAspect="1"/>
          </p:cNvSpPr>
          <p:nvPr>
            <p:ph type="sldImg"/>
          </p:nvPr>
        </p:nvSpPr>
        <p:spPr>
          <a:xfrm>
            <a:off x="422275" y="1241425"/>
            <a:ext cx="5953125" cy="3349625"/>
          </a:xfrm>
        </p:spPr>
      </p:sp>
      <p:sp>
        <p:nvSpPr>
          <p:cNvPr id="3" name="Notes Placeholder 2">
            <a:extLst>
              <a:ext uri="{FF2B5EF4-FFF2-40B4-BE49-F238E27FC236}">
                <a16:creationId xmlns:a16="http://schemas.microsoft.com/office/drawing/2014/main" id="{808CC641-97C8-44A9-8C90-672F95E5A0E2}"/>
              </a:ext>
            </a:extLst>
          </p:cNvPr>
          <p:cNvSpPr txBox="1">
            <a:spLocks noGrp="1"/>
          </p:cNvSpPr>
          <p:nvPr>
            <p:ph type="body" sz="quarter" idx="1"/>
          </p:nvPr>
        </p:nvSpPr>
        <p:spPr/>
        <p:txBody>
          <a:bodyPr/>
          <a:lstStyle/>
          <a:p>
            <a:pPr lvl="0"/>
            <a:endParaRPr lang="en-GB" dirty="0"/>
          </a:p>
        </p:txBody>
      </p:sp>
      <p:sp>
        <p:nvSpPr>
          <p:cNvPr id="4" name="Slide Number Placeholder 3">
            <a:extLst>
              <a:ext uri="{FF2B5EF4-FFF2-40B4-BE49-F238E27FC236}">
                <a16:creationId xmlns:a16="http://schemas.microsoft.com/office/drawing/2014/main" id="{9AE463A4-C9FD-4B0F-86A7-1D4008FB2F15}"/>
              </a:ext>
            </a:extLst>
          </p:cNvPr>
          <p:cNvSpPr txBox="1"/>
          <p:nvPr/>
        </p:nvSpPr>
        <p:spPr>
          <a:xfrm>
            <a:off x="3850443" y="9430082"/>
            <a:ext cx="2945656" cy="498136"/>
          </a:xfrm>
          <a:prstGeom prst="rect">
            <a:avLst/>
          </a:prstGeom>
          <a:noFill/>
          <a:ln cap="flat">
            <a:noFill/>
          </a:ln>
        </p:spPr>
        <p:txBody>
          <a:bodyPr vert="horz" wrap="square" lIns="93177" tIns="46588" rIns="93177" bIns="46588" anchor="b" anchorCtr="0" compatLnSpc="1">
            <a:noAutofit/>
          </a:bodyPr>
          <a:lstStyle/>
          <a:p>
            <a:pPr marL="0" marR="0" lvl="0" indent="0" algn="r" defTabSz="93177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BB9BA50-9300-48C7-9858-40ECAC28B1C7}" type="slidenum">
              <a:t>20</a:t>
            </a:fld>
            <a:endParaRPr lang="en-GB" sz="1200" b="0" i="0" u="none" strike="noStrike" kern="1200" cap="none" spc="0" baseline="0" dirty="0">
              <a:solidFill>
                <a:srgbClr val="000000"/>
              </a:solidFill>
              <a:uFillTx/>
              <a:latin typeface="Calibri"/>
            </a:endParaRPr>
          </a:p>
        </p:txBody>
      </p:sp>
    </p:spTree>
    <p:extLst>
      <p:ext uri="{BB962C8B-B14F-4D97-AF65-F5344CB8AC3E}">
        <p14:creationId xmlns:p14="http://schemas.microsoft.com/office/powerpoint/2010/main" val="166757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5DF94C-516D-4C1A-90A6-155F615AACE9}"/>
              </a:ext>
            </a:extLst>
          </p:cNvPr>
          <p:cNvSpPr>
            <a:spLocks noGrp="1" noRot="1" noChangeAspect="1"/>
          </p:cNvSpPr>
          <p:nvPr>
            <p:ph type="sldImg"/>
          </p:nvPr>
        </p:nvSpPr>
        <p:spPr>
          <a:xfrm>
            <a:off x="422275" y="1241425"/>
            <a:ext cx="5953125" cy="3349625"/>
          </a:xfrm>
        </p:spPr>
      </p:sp>
      <p:sp>
        <p:nvSpPr>
          <p:cNvPr id="3" name="Notes Placeholder 2">
            <a:extLst>
              <a:ext uri="{FF2B5EF4-FFF2-40B4-BE49-F238E27FC236}">
                <a16:creationId xmlns:a16="http://schemas.microsoft.com/office/drawing/2014/main" id="{808CC641-97C8-44A9-8C90-672F95E5A0E2}"/>
              </a:ext>
            </a:extLst>
          </p:cNvPr>
          <p:cNvSpPr txBox="1">
            <a:spLocks noGrp="1"/>
          </p:cNvSpPr>
          <p:nvPr>
            <p:ph type="body" sz="quarter" idx="1"/>
          </p:nvPr>
        </p:nvSpPr>
        <p:spPr/>
        <p:txBody>
          <a:bodyPr/>
          <a:lstStyle/>
          <a:p>
            <a:pPr lvl="0"/>
            <a:endParaRPr lang="en-GB" dirty="0"/>
          </a:p>
        </p:txBody>
      </p:sp>
      <p:sp>
        <p:nvSpPr>
          <p:cNvPr id="4" name="Slide Number Placeholder 3">
            <a:extLst>
              <a:ext uri="{FF2B5EF4-FFF2-40B4-BE49-F238E27FC236}">
                <a16:creationId xmlns:a16="http://schemas.microsoft.com/office/drawing/2014/main" id="{9AE463A4-C9FD-4B0F-86A7-1D4008FB2F15}"/>
              </a:ext>
            </a:extLst>
          </p:cNvPr>
          <p:cNvSpPr txBox="1"/>
          <p:nvPr/>
        </p:nvSpPr>
        <p:spPr>
          <a:xfrm>
            <a:off x="3850443" y="9430082"/>
            <a:ext cx="2945656" cy="498136"/>
          </a:xfrm>
          <a:prstGeom prst="rect">
            <a:avLst/>
          </a:prstGeom>
          <a:noFill/>
          <a:ln cap="flat">
            <a:noFill/>
          </a:ln>
        </p:spPr>
        <p:txBody>
          <a:bodyPr vert="horz" wrap="square" lIns="93177" tIns="46588" rIns="93177" bIns="46588" anchor="b" anchorCtr="0" compatLnSpc="1">
            <a:noAutofit/>
          </a:bodyPr>
          <a:lstStyle/>
          <a:p>
            <a:pPr marL="0" marR="0" lvl="0" indent="0" algn="r" defTabSz="93177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BB9BA50-9300-48C7-9858-40ECAC28B1C7}" type="slidenum">
              <a:t>2</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5DF94C-516D-4C1A-90A6-155F615AACE9}"/>
              </a:ext>
            </a:extLst>
          </p:cNvPr>
          <p:cNvSpPr>
            <a:spLocks noGrp="1" noRot="1" noChangeAspect="1"/>
          </p:cNvSpPr>
          <p:nvPr>
            <p:ph type="sldImg"/>
          </p:nvPr>
        </p:nvSpPr>
        <p:spPr>
          <a:xfrm>
            <a:off x="422275" y="1241425"/>
            <a:ext cx="5953125" cy="3349625"/>
          </a:xfrm>
        </p:spPr>
      </p:sp>
      <p:sp>
        <p:nvSpPr>
          <p:cNvPr id="3" name="Notes Placeholder 2">
            <a:extLst>
              <a:ext uri="{FF2B5EF4-FFF2-40B4-BE49-F238E27FC236}">
                <a16:creationId xmlns:a16="http://schemas.microsoft.com/office/drawing/2014/main" id="{808CC641-97C8-44A9-8C90-672F95E5A0E2}"/>
              </a:ext>
            </a:extLst>
          </p:cNvPr>
          <p:cNvSpPr txBox="1">
            <a:spLocks noGrp="1"/>
          </p:cNvSpPr>
          <p:nvPr>
            <p:ph type="body" sz="quarter" idx="1"/>
          </p:nvPr>
        </p:nvSpPr>
        <p:spPr/>
        <p:txBody>
          <a:bodyPr/>
          <a:lstStyle/>
          <a:p>
            <a:pPr lvl="0"/>
            <a:endParaRPr lang="en-GB" dirty="0"/>
          </a:p>
        </p:txBody>
      </p:sp>
      <p:sp>
        <p:nvSpPr>
          <p:cNvPr id="4" name="Slide Number Placeholder 3">
            <a:extLst>
              <a:ext uri="{FF2B5EF4-FFF2-40B4-BE49-F238E27FC236}">
                <a16:creationId xmlns:a16="http://schemas.microsoft.com/office/drawing/2014/main" id="{9AE463A4-C9FD-4B0F-86A7-1D4008FB2F15}"/>
              </a:ext>
            </a:extLst>
          </p:cNvPr>
          <p:cNvSpPr txBox="1"/>
          <p:nvPr/>
        </p:nvSpPr>
        <p:spPr>
          <a:xfrm>
            <a:off x="3850443" y="9430082"/>
            <a:ext cx="2945656" cy="498136"/>
          </a:xfrm>
          <a:prstGeom prst="rect">
            <a:avLst/>
          </a:prstGeom>
          <a:noFill/>
          <a:ln cap="flat">
            <a:noFill/>
          </a:ln>
        </p:spPr>
        <p:txBody>
          <a:bodyPr vert="horz" wrap="square" lIns="93177" tIns="46588" rIns="93177" bIns="46588" anchor="b" anchorCtr="0" compatLnSpc="1">
            <a:noAutofit/>
          </a:bodyPr>
          <a:lstStyle/>
          <a:p>
            <a:pPr marL="0" marR="0" lvl="0" indent="0" algn="r" defTabSz="93177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BB9BA50-9300-48C7-9858-40ECAC28B1C7}" type="slidenum">
              <a:t>3</a:t>
            </a:fld>
            <a:endParaRPr lang="en-GB"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173302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5DF94C-516D-4C1A-90A6-155F615AACE9}"/>
              </a:ext>
            </a:extLst>
          </p:cNvPr>
          <p:cNvSpPr>
            <a:spLocks noGrp="1" noRot="1" noChangeAspect="1"/>
          </p:cNvSpPr>
          <p:nvPr>
            <p:ph type="sldImg"/>
          </p:nvPr>
        </p:nvSpPr>
        <p:spPr>
          <a:xfrm>
            <a:off x="422275" y="1241425"/>
            <a:ext cx="5953125" cy="3349625"/>
          </a:xfrm>
        </p:spPr>
      </p:sp>
      <p:sp>
        <p:nvSpPr>
          <p:cNvPr id="3" name="Notes Placeholder 2">
            <a:extLst>
              <a:ext uri="{FF2B5EF4-FFF2-40B4-BE49-F238E27FC236}">
                <a16:creationId xmlns:a16="http://schemas.microsoft.com/office/drawing/2014/main" id="{808CC641-97C8-44A9-8C90-672F95E5A0E2}"/>
              </a:ext>
            </a:extLst>
          </p:cNvPr>
          <p:cNvSpPr txBox="1">
            <a:spLocks noGrp="1"/>
          </p:cNvSpPr>
          <p:nvPr>
            <p:ph type="body" sz="quarter" idx="1"/>
          </p:nvPr>
        </p:nvSpPr>
        <p:spPr/>
        <p:txBody>
          <a:bodyPr/>
          <a:lstStyle/>
          <a:p>
            <a:pPr lvl="0"/>
            <a:endParaRPr lang="en-GB" dirty="0"/>
          </a:p>
        </p:txBody>
      </p:sp>
      <p:sp>
        <p:nvSpPr>
          <p:cNvPr id="4" name="Slide Number Placeholder 3">
            <a:extLst>
              <a:ext uri="{FF2B5EF4-FFF2-40B4-BE49-F238E27FC236}">
                <a16:creationId xmlns:a16="http://schemas.microsoft.com/office/drawing/2014/main" id="{9AE463A4-C9FD-4B0F-86A7-1D4008FB2F15}"/>
              </a:ext>
            </a:extLst>
          </p:cNvPr>
          <p:cNvSpPr txBox="1"/>
          <p:nvPr/>
        </p:nvSpPr>
        <p:spPr>
          <a:xfrm>
            <a:off x="3850443" y="9430082"/>
            <a:ext cx="2945656" cy="498136"/>
          </a:xfrm>
          <a:prstGeom prst="rect">
            <a:avLst/>
          </a:prstGeom>
          <a:noFill/>
          <a:ln cap="flat">
            <a:noFill/>
          </a:ln>
        </p:spPr>
        <p:txBody>
          <a:bodyPr vert="horz" wrap="square" lIns="93177" tIns="46588" rIns="93177" bIns="46588" anchor="b" anchorCtr="0" compatLnSpc="1">
            <a:noAutofit/>
          </a:bodyPr>
          <a:lstStyle/>
          <a:p>
            <a:pPr marL="0" marR="0" lvl="0" indent="0" algn="r" defTabSz="93177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BB9BA50-9300-48C7-9858-40ECAC28B1C7}" type="slidenum">
              <a:t>5</a:t>
            </a:fld>
            <a:endParaRPr lang="en-GB"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750098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5DF94C-516D-4C1A-90A6-155F615AACE9}"/>
              </a:ext>
            </a:extLst>
          </p:cNvPr>
          <p:cNvSpPr>
            <a:spLocks noGrp="1" noRot="1" noChangeAspect="1"/>
          </p:cNvSpPr>
          <p:nvPr>
            <p:ph type="sldImg"/>
          </p:nvPr>
        </p:nvSpPr>
        <p:spPr>
          <a:xfrm>
            <a:off x="422275" y="1241425"/>
            <a:ext cx="5953125" cy="3349625"/>
          </a:xfrm>
        </p:spPr>
      </p:sp>
      <p:sp>
        <p:nvSpPr>
          <p:cNvPr id="3" name="Notes Placeholder 2">
            <a:extLst>
              <a:ext uri="{FF2B5EF4-FFF2-40B4-BE49-F238E27FC236}">
                <a16:creationId xmlns:a16="http://schemas.microsoft.com/office/drawing/2014/main" id="{808CC641-97C8-44A9-8C90-672F95E5A0E2}"/>
              </a:ext>
            </a:extLst>
          </p:cNvPr>
          <p:cNvSpPr txBox="1">
            <a:spLocks noGrp="1"/>
          </p:cNvSpPr>
          <p:nvPr>
            <p:ph type="body" sz="quarter" idx="1"/>
          </p:nvPr>
        </p:nvSpPr>
        <p:spPr/>
        <p:txBody>
          <a:bodyPr/>
          <a:lstStyle/>
          <a:p>
            <a:pPr lvl="0"/>
            <a:endParaRPr lang="en-GB" dirty="0"/>
          </a:p>
        </p:txBody>
      </p:sp>
      <p:sp>
        <p:nvSpPr>
          <p:cNvPr id="4" name="Slide Number Placeholder 3">
            <a:extLst>
              <a:ext uri="{FF2B5EF4-FFF2-40B4-BE49-F238E27FC236}">
                <a16:creationId xmlns:a16="http://schemas.microsoft.com/office/drawing/2014/main" id="{9AE463A4-C9FD-4B0F-86A7-1D4008FB2F15}"/>
              </a:ext>
            </a:extLst>
          </p:cNvPr>
          <p:cNvSpPr txBox="1"/>
          <p:nvPr/>
        </p:nvSpPr>
        <p:spPr>
          <a:xfrm>
            <a:off x="3850443" y="9430082"/>
            <a:ext cx="2945656" cy="498136"/>
          </a:xfrm>
          <a:prstGeom prst="rect">
            <a:avLst/>
          </a:prstGeom>
          <a:noFill/>
          <a:ln cap="flat">
            <a:noFill/>
          </a:ln>
        </p:spPr>
        <p:txBody>
          <a:bodyPr vert="horz" wrap="square" lIns="93177" tIns="46588" rIns="93177" bIns="46588" anchor="b" anchorCtr="0" compatLnSpc="1">
            <a:noAutofit/>
          </a:bodyPr>
          <a:lstStyle/>
          <a:p>
            <a:pPr marL="0" marR="0" lvl="0" indent="0" algn="r" defTabSz="93177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BB9BA50-9300-48C7-9858-40ECAC28B1C7}" type="slidenum">
              <a:t>7</a:t>
            </a:fld>
            <a:endParaRPr lang="en-GB"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726923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5DF94C-516D-4C1A-90A6-155F615AACE9}"/>
              </a:ext>
            </a:extLst>
          </p:cNvPr>
          <p:cNvSpPr>
            <a:spLocks noGrp="1" noRot="1" noChangeAspect="1"/>
          </p:cNvSpPr>
          <p:nvPr>
            <p:ph type="sldImg"/>
          </p:nvPr>
        </p:nvSpPr>
        <p:spPr>
          <a:xfrm>
            <a:off x="422275" y="1241425"/>
            <a:ext cx="5953125" cy="3349625"/>
          </a:xfrm>
        </p:spPr>
      </p:sp>
      <p:sp>
        <p:nvSpPr>
          <p:cNvPr id="3" name="Notes Placeholder 2">
            <a:extLst>
              <a:ext uri="{FF2B5EF4-FFF2-40B4-BE49-F238E27FC236}">
                <a16:creationId xmlns:a16="http://schemas.microsoft.com/office/drawing/2014/main" id="{808CC641-97C8-44A9-8C90-672F95E5A0E2}"/>
              </a:ext>
            </a:extLst>
          </p:cNvPr>
          <p:cNvSpPr txBox="1">
            <a:spLocks noGrp="1"/>
          </p:cNvSpPr>
          <p:nvPr>
            <p:ph type="body" sz="quarter" idx="1"/>
          </p:nvPr>
        </p:nvSpPr>
        <p:spPr/>
        <p:txBody>
          <a:bodyPr/>
          <a:lstStyle/>
          <a:p>
            <a:pPr lvl="0"/>
            <a:endParaRPr lang="en-GB" dirty="0"/>
          </a:p>
        </p:txBody>
      </p:sp>
      <p:sp>
        <p:nvSpPr>
          <p:cNvPr id="4" name="Slide Number Placeholder 3">
            <a:extLst>
              <a:ext uri="{FF2B5EF4-FFF2-40B4-BE49-F238E27FC236}">
                <a16:creationId xmlns:a16="http://schemas.microsoft.com/office/drawing/2014/main" id="{9AE463A4-C9FD-4B0F-86A7-1D4008FB2F15}"/>
              </a:ext>
            </a:extLst>
          </p:cNvPr>
          <p:cNvSpPr txBox="1"/>
          <p:nvPr/>
        </p:nvSpPr>
        <p:spPr>
          <a:xfrm>
            <a:off x="3850443" y="9430082"/>
            <a:ext cx="2945656" cy="498136"/>
          </a:xfrm>
          <a:prstGeom prst="rect">
            <a:avLst/>
          </a:prstGeom>
          <a:noFill/>
          <a:ln cap="flat">
            <a:noFill/>
          </a:ln>
        </p:spPr>
        <p:txBody>
          <a:bodyPr vert="horz" wrap="square" lIns="93177" tIns="46588" rIns="93177" bIns="46588" anchor="b" anchorCtr="0" compatLnSpc="1">
            <a:noAutofit/>
          </a:bodyPr>
          <a:lstStyle/>
          <a:p>
            <a:pPr marL="0" marR="0" lvl="0" indent="0" algn="r" defTabSz="93177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BB9BA50-9300-48C7-9858-40ECAC28B1C7}" type="slidenum">
              <a:t>9</a:t>
            </a:fld>
            <a:endParaRPr lang="en-GB"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3070044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5DF94C-516D-4C1A-90A6-155F615AACE9}"/>
              </a:ext>
            </a:extLst>
          </p:cNvPr>
          <p:cNvSpPr>
            <a:spLocks noGrp="1" noRot="1" noChangeAspect="1"/>
          </p:cNvSpPr>
          <p:nvPr>
            <p:ph type="sldImg"/>
          </p:nvPr>
        </p:nvSpPr>
        <p:spPr>
          <a:xfrm>
            <a:off x="422275" y="1241425"/>
            <a:ext cx="5953125" cy="3349625"/>
          </a:xfrm>
        </p:spPr>
      </p:sp>
      <p:sp>
        <p:nvSpPr>
          <p:cNvPr id="3" name="Notes Placeholder 2">
            <a:extLst>
              <a:ext uri="{FF2B5EF4-FFF2-40B4-BE49-F238E27FC236}">
                <a16:creationId xmlns:a16="http://schemas.microsoft.com/office/drawing/2014/main" id="{808CC641-97C8-44A9-8C90-672F95E5A0E2}"/>
              </a:ext>
            </a:extLst>
          </p:cNvPr>
          <p:cNvSpPr txBox="1">
            <a:spLocks noGrp="1"/>
          </p:cNvSpPr>
          <p:nvPr>
            <p:ph type="body" sz="quarter" idx="1"/>
          </p:nvPr>
        </p:nvSpPr>
        <p:spPr/>
        <p:txBody>
          <a:bodyPr/>
          <a:lstStyle/>
          <a:p>
            <a:pPr lvl="0"/>
            <a:endParaRPr lang="en-GB" dirty="0"/>
          </a:p>
        </p:txBody>
      </p:sp>
      <p:sp>
        <p:nvSpPr>
          <p:cNvPr id="4" name="Slide Number Placeholder 3">
            <a:extLst>
              <a:ext uri="{FF2B5EF4-FFF2-40B4-BE49-F238E27FC236}">
                <a16:creationId xmlns:a16="http://schemas.microsoft.com/office/drawing/2014/main" id="{9AE463A4-C9FD-4B0F-86A7-1D4008FB2F15}"/>
              </a:ext>
            </a:extLst>
          </p:cNvPr>
          <p:cNvSpPr txBox="1"/>
          <p:nvPr/>
        </p:nvSpPr>
        <p:spPr>
          <a:xfrm>
            <a:off x="3850443" y="9430082"/>
            <a:ext cx="2945656" cy="498136"/>
          </a:xfrm>
          <a:prstGeom prst="rect">
            <a:avLst/>
          </a:prstGeom>
          <a:noFill/>
          <a:ln cap="flat">
            <a:noFill/>
          </a:ln>
        </p:spPr>
        <p:txBody>
          <a:bodyPr vert="horz" wrap="square" lIns="93177" tIns="46588" rIns="93177" bIns="46588" anchor="b" anchorCtr="0" compatLnSpc="1">
            <a:noAutofit/>
          </a:bodyPr>
          <a:lstStyle/>
          <a:p>
            <a:pPr marL="0" marR="0" lvl="0" indent="0" algn="r" defTabSz="93177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BB9BA50-9300-48C7-9858-40ECAC28B1C7}" type="slidenum">
              <a:t>10</a:t>
            </a:fld>
            <a:endParaRPr lang="en-GB"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862683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5DF94C-516D-4C1A-90A6-155F615AACE9}"/>
              </a:ext>
            </a:extLst>
          </p:cNvPr>
          <p:cNvSpPr>
            <a:spLocks noGrp="1" noRot="1" noChangeAspect="1"/>
          </p:cNvSpPr>
          <p:nvPr>
            <p:ph type="sldImg"/>
          </p:nvPr>
        </p:nvSpPr>
        <p:spPr>
          <a:xfrm>
            <a:off x="422275" y="1241425"/>
            <a:ext cx="5953125" cy="3349625"/>
          </a:xfrm>
        </p:spPr>
      </p:sp>
      <p:sp>
        <p:nvSpPr>
          <p:cNvPr id="3" name="Notes Placeholder 2">
            <a:extLst>
              <a:ext uri="{FF2B5EF4-FFF2-40B4-BE49-F238E27FC236}">
                <a16:creationId xmlns:a16="http://schemas.microsoft.com/office/drawing/2014/main" id="{808CC641-97C8-44A9-8C90-672F95E5A0E2}"/>
              </a:ext>
            </a:extLst>
          </p:cNvPr>
          <p:cNvSpPr txBox="1">
            <a:spLocks noGrp="1"/>
          </p:cNvSpPr>
          <p:nvPr>
            <p:ph type="body" sz="quarter" idx="1"/>
          </p:nvPr>
        </p:nvSpPr>
        <p:spPr/>
        <p:txBody>
          <a:bodyPr/>
          <a:lstStyle/>
          <a:p>
            <a:pPr lvl="0"/>
            <a:r>
              <a:rPr lang="en-US" sz="1800" dirty="0">
                <a:effectLst/>
                <a:latin typeface="Times New Roman" panose="02020603050405020304" pitchFamily="18" charset="0"/>
                <a:ea typeface="Calibri" panose="020F0502020204030204" pitchFamily="34" charset="0"/>
              </a:rPr>
              <a:t>account was opened in </a:t>
            </a:r>
            <a:r>
              <a:rPr lang="en-US" sz="1800" dirty="0" err="1">
                <a:effectLst/>
                <a:latin typeface="Times New Roman" panose="02020603050405020304" pitchFamily="18" charset="0"/>
                <a:ea typeface="Calibri" panose="020F0502020204030204" pitchFamily="34" charset="0"/>
              </a:rPr>
              <a:t>Interkommerzbank</a:t>
            </a:r>
            <a:r>
              <a:rPr lang="en-US" sz="1800" dirty="0">
                <a:effectLst/>
                <a:latin typeface="Times New Roman" panose="02020603050405020304" pitchFamily="18" charset="0"/>
                <a:ea typeface="Calibri" panose="020F0502020204030204" pitchFamily="34" charset="0"/>
              </a:rPr>
              <a:t> in Russia and sent an inquiry to the bank to request further information about owner of the bank card. The bank responded that they can only provide information to official investigation</a:t>
            </a:r>
            <a:endParaRPr lang="en-GB" dirty="0"/>
          </a:p>
        </p:txBody>
      </p:sp>
      <p:sp>
        <p:nvSpPr>
          <p:cNvPr id="4" name="Slide Number Placeholder 3">
            <a:extLst>
              <a:ext uri="{FF2B5EF4-FFF2-40B4-BE49-F238E27FC236}">
                <a16:creationId xmlns:a16="http://schemas.microsoft.com/office/drawing/2014/main" id="{9AE463A4-C9FD-4B0F-86A7-1D4008FB2F15}"/>
              </a:ext>
            </a:extLst>
          </p:cNvPr>
          <p:cNvSpPr txBox="1"/>
          <p:nvPr/>
        </p:nvSpPr>
        <p:spPr>
          <a:xfrm>
            <a:off x="3850443" y="9430082"/>
            <a:ext cx="2945656" cy="498136"/>
          </a:xfrm>
          <a:prstGeom prst="rect">
            <a:avLst/>
          </a:prstGeom>
          <a:noFill/>
          <a:ln cap="flat">
            <a:noFill/>
          </a:ln>
        </p:spPr>
        <p:txBody>
          <a:bodyPr vert="horz" wrap="square" lIns="93177" tIns="46588" rIns="93177" bIns="46588" anchor="b" anchorCtr="0" compatLnSpc="1">
            <a:noAutofit/>
          </a:bodyPr>
          <a:lstStyle/>
          <a:p>
            <a:pPr marL="0" marR="0" lvl="0" indent="0" algn="r" defTabSz="93177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BB9BA50-9300-48C7-9858-40ECAC28B1C7}" type="slidenum">
              <a:t>11</a:t>
            </a:fld>
            <a:endParaRPr lang="en-GB"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1884590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5DF94C-516D-4C1A-90A6-155F615AACE9}"/>
              </a:ext>
            </a:extLst>
          </p:cNvPr>
          <p:cNvSpPr>
            <a:spLocks noGrp="1" noRot="1" noChangeAspect="1"/>
          </p:cNvSpPr>
          <p:nvPr>
            <p:ph type="sldImg"/>
          </p:nvPr>
        </p:nvSpPr>
        <p:spPr>
          <a:xfrm>
            <a:off x="422275" y="1241425"/>
            <a:ext cx="5953125" cy="3349625"/>
          </a:xfrm>
        </p:spPr>
      </p:sp>
      <p:sp>
        <p:nvSpPr>
          <p:cNvPr id="3" name="Notes Placeholder 2">
            <a:extLst>
              <a:ext uri="{FF2B5EF4-FFF2-40B4-BE49-F238E27FC236}">
                <a16:creationId xmlns:a16="http://schemas.microsoft.com/office/drawing/2014/main" id="{808CC641-97C8-44A9-8C90-672F95E5A0E2}"/>
              </a:ext>
            </a:extLst>
          </p:cNvPr>
          <p:cNvSpPr txBox="1">
            <a:spLocks noGrp="1"/>
          </p:cNvSpPr>
          <p:nvPr>
            <p:ph type="body" sz="quarter" idx="1"/>
          </p:nvPr>
        </p:nvSpPr>
        <p:spPr/>
        <p:txBody>
          <a:bodyPr/>
          <a:lstStyle/>
          <a:p>
            <a:pPr lvl="0"/>
            <a:r>
              <a:rPr lang="en-US" sz="1800" dirty="0">
                <a:effectLst/>
                <a:latin typeface="Times New Roman" panose="02020603050405020304" pitchFamily="18" charset="0"/>
                <a:ea typeface="Calibri" panose="020F0502020204030204" pitchFamily="34" charset="0"/>
              </a:rPr>
              <a:t>account was opened in </a:t>
            </a:r>
            <a:r>
              <a:rPr lang="en-US" sz="1800" dirty="0" err="1">
                <a:effectLst/>
                <a:latin typeface="Times New Roman" panose="02020603050405020304" pitchFamily="18" charset="0"/>
                <a:ea typeface="Calibri" panose="020F0502020204030204" pitchFamily="34" charset="0"/>
              </a:rPr>
              <a:t>Interkommerzbank</a:t>
            </a:r>
            <a:r>
              <a:rPr lang="en-US" sz="1800" dirty="0">
                <a:effectLst/>
                <a:latin typeface="Times New Roman" panose="02020603050405020304" pitchFamily="18" charset="0"/>
                <a:ea typeface="Calibri" panose="020F0502020204030204" pitchFamily="34" charset="0"/>
              </a:rPr>
              <a:t> in Russia and sent an inquiry to the bank to request further information about owner of the bank card. The bank responded that they can only provide information to official investigation</a:t>
            </a:r>
            <a:endParaRPr lang="en-GB" dirty="0"/>
          </a:p>
        </p:txBody>
      </p:sp>
      <p:sp>
        <p:nvSpPr>
          <p:cNvPr id="4" name="Slide Number Placeholder 3">
            <a:extLst>
              <a:ext uri="{FF2B5EF4-FFF2-40B4-BE49-F238E27FC236}">
                <a16:creationId xmlns:a16="http://schemas.microsoft.com/office/drawing/2014/main" id="{9AE463A4-C9FD-4B0F-86A7-1D4008FB2F15}"/>
              </a:ext>
            </a:extLst>
          </p:cNvPr>
          <p:cNvSpPr txBox="1"/>
          <p:nvPr/>
        </p:nvSpPr>
        <p:spPr>
          <a:xfrm>
            <a:off x="3850443" y="9430082"/>
            <a:ext cx="2945656" cy="498136"/>
          </a:xfrm>
          <a:prstGeom prst="rect">
            <a:avLst/>
          </a:prstGeom>
          <a:noFill/>
          <a:ln cap="flat">
            <a:noFill/>
          </a:ln>
        </p:spPr>
        <p:txBody>
          <a:bodyPr vert="horz" wrap="square" lIns="93177" tIns="46588" rIns="93177" bIns="46588" anchor="b" anchorCtr="0" compatLnSpc="1">
            <a:noAutofit/>
          </a:bodyPr>
          <a:lstStyle/>
          <a:p>
            <a:pPr marL="0" marR="0" lvl="0" indent="0" algn="r" defTabSz="93177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BB9BA50-9300-48C7-9858-40ECAC28B1C7}" type="slidenum">
              <a:t>12</a:t>
            </a:fld>
            <a:endParaRPr lang="en-GB"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1549429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lvl="0"/>
            <a:fld id="{5DE485CC-22A8-40FB-8640-C2244A0FE8DA}" type="datetime1">
              <a:rPr lang="en-GB" smtClean="0"/>
              <a:pPr lvl="0"/>
              <a:t>08/06/2022</a:t>
            </a:fld>
            <a:endParaRPr lang="en-GB" dirty="0"/>
          </a:p>
        </p:txBody>
      </p:sp>
      <p:sp>
        <p:nvSpPr>
          <p:cNvPr id="5" name="Footer Placeholder 4"/>
          <p:cNvSpPr>
            <a:spLocks noGrp="1"/>
          </p:cNvSpPr>
          <p:nvPr>
            <p:ph type="ftr" sz="quarter" idx="11"/>
          </p:nvPr>
        </p:nvSpPr>
        <p:spPr/>
        <p:txBody>
          <a:bodyPr/>
          <a:lstStyle/>
          <a:p>
            <a:pPr lvl="0"/>
            <a:endParaRPr lang="en-GB" dirty="0"/>
          </a:p>
        </p:txBody>
      </p:sp>
      <p:sp>
        <p:nvSpPr>
          <p:cNvPr id="6" name="Slide Number Placeholder 5"/>
          <p:cNvSpPr>
            <a:spLocks noGrp="1"/>
          </p:cNvSpPr>
          <p:nvPr>
            <p:ph type="sldNum" sz="quarter" idx="12"/>
          </p:nvPr>
        </p:nvSpPr>
        <p:spPr/>
        <p:txBody>
          <a:bodyPr/>
          <a:lstStyle/>
          <a:p>
            <a:pPr lvl="0"/>
            <a:fld id="{25EFED49-31C5-4165-BAA2-9B6A94B17A91}" type="slidenum">
              <a:rPr lang="en-US" smtClean="0"/>
              <a:t>‹N°›</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5071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fld id="{BAF15BAF-972F-4FC5-A954-176B76B5DDAF}" type="datetime1">
              <a:rPr lang="en-GB" smtClean="0"/>
              <a:pPr lvl="0"/>
              <a:t>08/06/2022</a:t>
            </a:fld>
            <a:endParaRPr lang="en-GB" dirty="0"/>
          </a:p>
        </p:txBody>
      </p:sp>
      <p:sp>
        <p:nvSpPr>
          <p:cNvPr id="5" name="Footer Placeholder 4"/>
          <p:cNvSpPr>
            <a:spLocks noGrp="1"/>
          </p:cNvSpPr>
          <p:nvPr>
            <p:ph type="ftr" sz="quarter" idx="11"/>
          </p:nvPr>
        </p:nvSpPr>
        <p:spPr/>
        <p:txBody>
          <a:bodyPr/>
          <a:lstStyle/>
          <a:p>
            <a:pPr lvl="0"/>
            <a:endParaRPr lang="en-GB" dirty="0"/>
          </a:p>
        </p:txBody>
      </p:sp>
      <p:sp>
        <p:nvSpPr>
          <p:cNvPr id="6" name="Slide Number Placeholder 5"/>
          <p:cNvSpPr>
            <a:spLocks noGrp="1"/>
          </p:cNvSpPr>
          <p:nvPr>
            <p:ph type="sldNum" sz="quarter" idx="12"/>
          </p:nvPr>
        </p:nvSpPr>
        <p:spPr/>
        <p:txBody>
          <a:bodyPr/>
          <a:lstStyle/>
          <a:p>
            <a:pPr lvl="0"/>
            <a:fld id="{4B813F55-264F-4687-AAEF-A827C2CA24E1}" type="slidenum">
              <a:rPr lang="en-US" smtClean="0"/>
              <a:t>‹N°›</a:t>
            </a:fld>
            <a:endParaRPr lang="en-US" dirty="0"/>
          </a:p>
        </p:txBody>
      </p:sp>
    </p:spTree>
    <p:extLst>
      <p:ext uri="{BB962C8B-B14F-4D97-AF65-F5344CB8AC3E}">
        <p14:creationId xmlns:p14="http://schemas.microsoft.com/office/powerpoint/2010/main" val="1004102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fld id="{88273AC5-86DF-43D6-B5F9-E9F890CF97E3}" type="datetime1">
              <a:rPr lang="en-GB" smtClean="0"/>
              <a:pPr lvl="0"/>
              <a:t>08/06/2022</a:t>
            </a:fld>
            <a:endParaRPr lang="en-GB" dirty="0"/>
          </a:p>
        </p:txBody>
      </p:sp>
      <p:sp>
        <p:nvSpPr>
          <p:cNvPr id="5" name="Footer Placeholder 4"/>
          <p:cNvSpPr>
            <a:spLocks noGrp="1"/>
          </p:cNvSpPr>
          <p:nvPr>
            <p:ph type="ftr" sz="quarter" idx="11"/>
          </p:nvPr>
        </p:nvSpPr>
        <p:spPr/>
        <p:txBody>
          <a:bodyPr/>
          <a:lstStyle/>
          <a:p>
            <a:pPr lvl="0"/>
            <a:endParaRPr lang="en-GB" dirty="0"/>
          </a:p>
        </p:txBody>
      </p:sp>
      <p:sp>
        <p:nvSpPr>
          <p:cNvPr id="6" name="Slide Number Placeholder 5"/>
          <p:cNvSpPr>
            <a:spLocks noGrp="1"/>
          </p:cNvSpPr>
          <p:nvPr>
            <p:ph type="sldNum" sz="quarter" idx="12"/>
          </p:nvPr>
        </p:nvSpPr>
        <p:spPr/>
        <p:txBody>
          <a:bodyPr/>
          <a:lstStyle/>
          <a:p>
            <a:pPr lvl="0"/>
            <a:fld id="{5452BC89-B808-49CC-9154-9F013A34EFF0}" type="slidenum">
              <a:rPr lang="en-US" smtClean="0"/>
              <a:t>‹N°›</a:t>
            </a:fld>
            <a:endParaRPr lang="en-US" dirty="0"/>
          </a:p>
        </p:txBody>
      </p:sp>
    </p:spTree>
    <p:extLst>
      <p:ext uri="{BB962C8B-B14F-4D97-AF65-F5344CB8AC3E}">
        <p14:creationId xmlns:p14="http://schemas.microsoft.com/office/powerpoint/2010/main" val="4227120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fld id="{07E1FCEB-83F5-4328-9E39-727B7F906C48}" type="datetime1">
              <a:rPr lang="en-GB" smtClean="0"/>
              <a:pPr lvl="0"/>
              <a:t>08/06/2022</a:t>
            </a:fld>
            <a:endParaRPr lang="en-GB" dirty="0"/>
          </a:p>
        </p:txBody>
      </p:sp>
      <p:sp>
        <p:nvSpPr>
          <p:cNvPr id="5" name="Footer Placeholder 4"/>
          <p:cNvSpPr>
            <a:spLocks noGrp="1"/>
          </p:cNvSpPr>
          <p:nvPr>
            <p:ph type="ftr" sz="quarter" idx="11"/>
          </p:nvPr>
        </p:nvSpPr>
        <p:spPr/>
        <p:txBody>
          <a:bodyPr/>
          <a:lstStyle/>
          <a:p>
            <a:pPr lvl="0"/>
            <a:endParaRPr lang="en-GB" dirty="0"/>
          </a:p>
        </p:txBody>
      </p:sp>
      <p:sp>
        <p:nvSpPr>
          <p:cNvPr id="6" name="Slide Number Placeholder 5"/>
          <p:cNvSpPr>
            <a:spLocks noGrp="1"/>
          </p:cNvSpPr>
          <p:nvPr>
            <p:ph type="sldNum" sz="quarter" idx="12"/>
          </p:nvPr>
        </p:nvSpPr>
        <p:spPr/>
        <p:txBody>
          <a:bodyPr/>
          <a:lstStyle/>
          <a:p>
            <a:pPr lvl="0"/>
            <a:fld id="{E368760F-55C1-446F-A562-9AD464B65313}" type="slidenum">
              <a:rPr lang="en-US" smtClean="0"/>
              <a:t>‹N°›</a:t>
            </a:fld>
            <a:endParaRPr lang="en-US" dirty="0"/>
          </a:p>
        </p:txBody>
      </p:sp>
    </p:spTree>
    <p:extLst>
      <p:ext uri="{BB962C8B-B14F-4D97-AF65-F5344CB8AC3E}">
        <p14:creationId xmlns:p14="http://schemas.microsoft.com/office/powerpoint/2010/main" val="345887334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lvl="0"/>
            <a:fld id="{96AE019D-E6A6-427C-B616-5679E4A2BDE2}" type="datetime1">
              <a:rPr lang="en-GB" smtClean="0"/>
              <a:pPr lvl="0"/>
              <a:t>08/06/2022</a:t>
            </a:fld>
            <a:endParaRPr lang="en-GB" dirty="0"/>
          </a:p>
        </p:txBody>
      </p:sp>
      <p:sp>
        <p:nvSpPr>
          <p:cNvPr id="5" name="Footer Placeholder 4"/>
          <p:cNvSpPr>
            <a:spLocks noGrp="1"/>
          </p:cNvSpPr>
          <p:nvPr>
            <p:ph type="ftr" sz="quarter" idx="11"/>
          </p:nvPr>
        </p:nvSpPr>
        <p:spPr/>
        <p:txBody>
          <a:bodyPr/>
          <a:lstStyle/>
          <a:p>
            <a:pPr lvl="0"/>
            <a:endParaRPr lang="en-GB" dirty="0"/>
          </a:p>
        </p:txBody>
      </p:sp>
      <p:sp>
        <p:nvSpPr>
          <p:cNvPr id="6" name="Slide Number Placeholder 5"/>
          <p:cNvSpPr>
            <a:spLocks noGrp="1"/>
          </p:cNvSpPr>
          <p:nvPr>
            <p:ph type="sldNum" sz="quarter" idx="12"/>
          </p:nvPr>
        </p:nvSpPr>
        <p:spPr/>
        <p:txBody>
          <a:bodyPr/>
          <a:lstStyle/>
          <a:p>
            <a:pPr lvl="0"/>
            <a:fld id="{9F28CCF7-406D-4224-841C-283514FF4C4E}" type="slidenum">
              <a:rPr lang="en-US" smtClean="0"/>
              <a:t>‹N°›</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3618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lvl="0"/>
            <a:fld id="{437E7F1E-DFBE-4AE2-99FA-A2680C699D53}" type="datetime1">
              <a:rPr lang="en-GB" smtClean="0"/>
              <a:pPr lvl="0"/>
              <a:t>08/06/2022</a:t>
            </a:fld>
            <a:endParaRPr lang="en-GB" dirty="0"/>
          </a:p>
        </p:txBody>
      </p:sp>
      <p:sp>
        <p:nvSpPr>
          <p:cNvPr id="6" name="Footer Placeholder 5"/>
          <p:cNvSpPr>
            <a:spLocks noGrp="1"/>
          </p:cNvSpPr>
          <p:nvPr>
            <p:ph type="ftr" sz="quarter" idx="11"/>
          </p:nvPr>
        </p:nvSpPr>
        <p:spPr/>
        <p:txBody>
          <a:bodyPr/>
          <a:lstStyle/>
          <a:p>
            <a:pPr lvl="0"/>
            <a:endParaRPr lang="en-GB" dirty="0"/>
          </a:p>
        </p:txBody>
      </p:sp>
      <p:sp>
        <p:nvSpPr>
          <p:cNvPr id="7" name="Slide Number Placeholder 6"/>
          <p:cNvSpPr>
            <a:spLocks noGrp="1"/>
          </p:cNvSpPr>
          <p:nvPr>
            <p:ph type="sldNum" sz="quarter" idx="12"/>
          </p:nvPr>
        </p:nvSpPr>
        <p:spPr/>
        <p:txBody>
          <a:bodyPr/>
          <a:lstStyle/>
          <a:p>
            <a:pPr lvl="0"/>
            <a:fld id="{A11D4849-1A8D-4F0C-B303-C276E4A39F6C}" type="slidenum">
              <a:rPr lang="en-US" smtClean="0"/>
              <a:t>‹N°›</a:t>
            </a:fld>
            <a:endParaRPr lang="en-US" dirty="0"/>
          </a:p>
        </p:txBody>
      </p:sp>
    </p:spTree>
    <p:extLst>
      <p:ext uri="{BB962C8B-B14F-4D97-AF65-F5344CB8AC3E}">
        <p14:creationId xmlns:p14="http://schemas.microsoft.com/office/powerpoint/2010/main" val="240464110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lvl="0"/>
            <a:fld id="{496603DE-FA8F-410E-A57F-5D5898CEDBE1}" type="datetime1">
              <a:rPr lang="en-GB" smtClean="0"/>
              <a:pPr lvl="0"/>
              <a:t>08/06/2022</a:t>
            </a:fld>
            <a:endParaRPr lang="en-GB" dirty="0"/>
          </a:p>
        </p:txBody>
      </p:sp>
      <p:sp>
        <p:nvSpPr>
          <p:cNvPr id="8" name="Footer Placeholder 7"/>
          <p:cNvSpPr>
            <a:spLocks noGrp="1"/>
          </p:cNvSpPr>
          <p:nvPr>
            <p:ph type="ftr" sz="quarter" idx="11"/>
          </p:nvPr>
        </p:nvSpPr>
        <p:spPr/>
        <p:txBody>
          <a:bodyPr/>
          <a:lstStyle/>
          <a:p>
            <a:pPr lvl="0"/>
            <a:endParaRPr lang="en-GB" dirty="0"/>
          </a:p>
        </p:txBody>
      </p:sp>
      <p:sp>
        <p:nvSpPr>
          <p:cNvPr id="9" name="Slide Number Placeholder 8"/>
          <p:cNvSpPr>
            <a:spLocks noGrp="1"/>
          </p:cNvSpPr>
          <p:nvPr>
            <p:ph type="sldNum" sz="quarter" idx="12"/>
          </p:nvPr>
        </p:nvSpPr>
        <p:spPr/>
        <p:txBody>
          <a:bodyPr/>
          <a:lstStyle/>
          <a:p>
            <a:pPr lvl="0"/>
            <a:fld id="{DC6EE482-739E-4299-9A7A-E3D288FD7703}" type="slidenum">
              <a:rPr lang="en-US" smtClean="0"/>
              <a:t>‹N°›</a:t>
            </a:fld>
            <a:endParaRPr lang="en-US" dirty="0"/>
          </a:p>
        </p:txBody>
      </p:sp>
    </p:spTree>
    <p:extLst>
      <p:ext uri="{BB962C8B-B14F-4D97-AF65-F5344CB8AC3E}">
        <p14:creationId xmlns:p14="http://schemas.microsoft.com/office/powerpoint/2010/main" val="2197681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lvl="0"/>
            <a:fld id="{9D945205-0158-4EBE-8ED9-DE0F595E002E}" type="datetime1">
              <a:rPr lang="en-GB" smtClean="0"/>
              <a:pPr lvl="0"/>
              <a:t>08/06/2022</a:t>
            </a:fld>
            <a:endParaRPr lang="en-GB" dirty="0"/>
          </a:p>
        </p:txBody>
      </p:sp>
      <p:sp>
        <p:nvSpPr>
          <p:cNvPr id="4" name="Footer Placeholder 3"/>
          <p:cNvSpPr>
            <a:spLocks noGrp="1"/>
          </p:cNvSpPr>
          <p:nvPr>
            <p:ph type="ftr" sz="quarter" idx="11"/>
          </p:nvPr>
        </p:nvSpPr>
        <p:spPr/>
        <p:txBody>
          <a:bodyPr/>
          <a:lstStyle/>
          <a:p>
            <a:pPr lvl="0"/>
            <a:endParaRPr lang="en-GB" dirty="0"/>
          </a:p>
        </p:txBody>
      </p:sp>
      <p:sp>
        <p:nvSpPr>
          <p:cNvPr id="5" name="Slide Number Placeholder 4"/>
          <p:cNvSpPr>
            <a:spLocks noGrp="1"/>
          </p:cNvSpPr>
          <p:nvPr>
            <p:ph type="sldNum" sz="quarter" idx="12"/>
          </p:nvPr>
        </p:nvSpPr>
        <p:spPr/>
        <p:txBody>
          <a:bodyPr/>
          <a:lstStyle/>
          <a:p>
            <a:pPr lvl="0"/>
            <a:fld id="{F5918965-A6AD-469D-9AA8-475AFDE51669}" type="slidenum">
              <a:rPr lang="en-US" smtClean="0"/>
              <a:t>‹N°›</a:t>
            </a:fld>
            <a:endParaRPr lang="en-US" dirty="0"/>
          </a:p>
        </p:txBody>
      </p:sp>
    </p:spTree>
    <p:extLst>
      <p:ext uri="{BB962C8B-B14F-4D97-AF65-F5344CB8AC3E}">
        <p14:creationId xmlns:p14="http://schemas.microsoft.com/office/powerpoint/2010/main" val="1639118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lvl="0"/>
            <a:fld id="{E6656A67-FBD4-4DEA-8311-93F0FB16D162}" type="datetime1">
              <a:rPr lang="en-GB" smtClean="0"/>
              <a:pPr lvl="0"/>
              <a:t>08/06/2022</a:t>
            </a:fld>
            <a:endParaRPr lang="en-GB" dirty="0"/>
          </a:p>
        </p:txBody>
      </p:sp>
      <p:sp>
        <p:nvSpPr>
          <p:cNvPr id="8" name="Footer Placeholder 7"/>
          <p:cNvSpPr>
            <a:spLocks noGrp="1"/>
          </p:cNvSpPr>
          <p:nvPr>
            <p:ph type="ftr" sz="quarter" idx="11"/>
          </p:nvPr>
        </p:nvSpPr>
        <p:spPr/>
        <p:txBody>
          <a:bodyPr/>
          <a:lstStyle>
            <a:lvl1pPr>
              <a:defRPr>
                <a:solidFill>
                  <a:srgbClr val="FFFFFF"/>
                </a:solidFill>
              </a:defRPr>
            </a:lvl1pPr>
          </a:lstStyle>
          <a:p>
            <a:pPr lvl="0"/>
            <a:endParaRPr lang="en-GB" dirty="0"/>
          </a:p>
        </p:txBody>
      </p:sp>
      <p:sp>
        <p:nvSpPr>
          <p:cNvPr id="9" name="Slide Number Placeholder 8"/>
          <p:cNvSpPr>
            <a:spLocks noGrp="1"/>
          </p:cNvSpPr>
          <p:nvPr>
            <p:ph type="sldNum" sz="quarter" idx="12"/>
          </p:nvPr>
        </p:nvSpPr>
        <p:spPr/>
        <p:txBody>
          <a:bodyPr/>
          <a:lstStyle/>
          <a:p>
            <a:pPr lvl="0"/>
            <a:fld id="{99EA0859-078F-46FA-A161-6B346CBC7A1F}" type="slidenum">
              <a:rPr lang="en-US" smtClean="0"/>
              <a:t>‹N°›</a:t>
            </a:fld>
            <a:endParaRPr lang="en-US" dirty="0"/>
          </a:p>
        </p:txBody>
      </p:sp>
    </p:spTree>
    <p:extLst>
      <p:ext uri="{BB962C8B-B14F-4D97-AF65-F5344CB8AC3E}">
        <p14:creationId xmlns:p14="http://schemas.microsoft.com/office/powerpoint/2010/main" val="3510814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pPr lvl="0"/>
            <a:fld id="{03460603-79B0-4EC0-9AAF-1CD3915600A7}" type="datetime1">
              <a:rPr lang="en-GB" smtClean="0"/>
              <a:pPr lvl="0"/>
              <a:t>08/06/2022</a:t>
            </a:fld>
            <a:endParaRPr lang="en-GB"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pPr lvl="0"/>
            <a:endParaRPr lang="en-GB"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lvl="0"/>
            <a:fld id="{E2EBCDB3-1E40-4D21-AFD9-99CE40AB2C8B}" type="slidenum">
              <a:rPr lang="en-US" smtClean="0"/>
              <a:t>‹N°›</a:t>
            </a:fld>
            <a:endParaRPr lang="en-US" dirty="0"/>
          </a:p>
        </p:txBody>
      </p:sp>
    </p:spTree>
    <p:extLst>
      <p:ext uri="{BB962C8B-B14F-4D97-AF65-F5344CB8AC3E}">
        <p14:creationId xmlns:p14="http://schemas.microsoft.com/office/powerpoint/2010/main" val="214062652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lvl="0"/>
            <a:fld id="{B4874008-8138-454B-AB43-F62780DAB395}" type="datetime1">
              <a:rPr lang="en-GB" smtClean="0"/>
              <a:pPr lvl="0"/>
              <a:t>08/06/2022</a:t>
            </a:fld>
            <a:endParaRPr lang="en-GB" dirty="0"/>
          </a:p>
        </p:txBody>
      </p:sp>
      <p:sp>
        <p:nvSpPr>
          <p:cNvPr id="6" name="Footer Placeholder 5"/>
          <p:cNvSpPr>
            <a:spLocks noGrp="1"/>
          </p:cNvSpPr>
          <p:nvPr>
            <p:ph type="ftr" sz="quarter" idx="11"/>
          </p:nvPr>
        </p:nvSpPr>
        <p:spPr/>
        <p:txBody>
          <a:bodyPr/>
          <a:lstStyle/>
          <a:p>
            <a:pPr lvl="0"/>
            <a:endParaRPr lang="en-GB" dirty="0"/>
          </a:p>
        </p:txBody>
      </p:sp>
      <p:sp>
        <p:nvSpPr>
          <p:cNvPr id="7" name="Slide Number Placeholder 6"/>
          <p:cNvSpPr>
            <a:spLocks noGrp="1"/>
          </p:cNvSpPr>
          <p:nvPr>
            <p:ph type="sldNum" sz="quarter" idx="12"/>
          </p:nvPr>
        </p:nvSpPr>
        <p:spPr/>
        <p:txBody>
          <a:bodyPr/>
          <a:lstStyle/>
          <a:p>
            <a:pPr lvl="0"/>
            <a:fld id="{C5360392-C101-4C04-9E2E-5CE157F5B8D8}" type="slidenum">
              <a:rPr lang="en-US" smtClean="0"/>
              <a:t>‹N°›</a:t>
            </a:fld>
            <a:endParaRPr lang="en-US" dirty="0"/>
          </a:p>
        </p:txBody>
      </p:sp>
    </p:spTree>
    <p:extLst>
      <p:ext uri="{BB962C8B-B14F-4D97-AF65-F5344CB8AC3E}">
        <p14:creationId xmlns:p14="http://schemas.microsoft.com/office/powerpoint/2010/main" val="20202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lvl="0"/>
            <a:fld id="{9DD7FD6E-A315-4B86-A2CF-F82CE016AC46}" type="datetime1">
              <a:rPr lang="en-GB" smtClean="0"/>
              <a:pPr lvl="0"/>
              <a:t>08/06/2022</a:t>
            </a:fld>
            <a:endParaRPr lang="en-GB"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lvl="0"/>
            <a:endParaRPr lang="en-GB"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lvl="0"/>
            <a:fld id="{A628A8FC-1937-4174-8A60-F8791D637B71}" type="slidenum">
              <a:rPr lang="en-US" smtClean="0"/>
              <a:t>‹N°›</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6137432"/>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hudoc.exec.coe.int/eng?i=004-52409"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www.timetv.live/2020/04/17/x%C9%99dic%C9%99-ismayili-nec%C9%99-oldurm%C9%99li-idil%C9%99r/?lang=ru" TargetMode="External"/><Relationship Id="rId4" Type="http://schemas.openxmlformats.org/officeDocument/2006/relationships/hyperlink" Target="https://hudoc.exec.coe.int/eng?i=004-55595"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hudoc.exec.coe.int/eng?i=004-52409"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hudoc.exec.coe.int/eng?i=004-55595"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hudoc.exec.coe.int/eng?i=004-52409"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hudoc.exec.coe.int/eng?i=004-55595"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hudoc.exec.coe.int/eng?i=004-52409"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hudoc.exec.coe.int/eng?i=004-55595"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hudoc.exec.coe.int/eng?i=004-52409"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hudoc.exec.coe.int/eng?i=004-55595"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hudoc.exec.coe.int/eng?i=004-55595"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hyperlink" Target="More%20comprehensive%20analysis%20of%20the%20law%20is%20here:%20https:/csometer.info/updates/azerbaijan-"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hudoc.exec.coe.int/eng?i=004-52409"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hudoc.exec.coe.int/eng?i=004-55595"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hudoc.exec.coe.int/eng?i=004-52409"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hudoc.exec.coe.int/eng?i=004-55595"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hudoc.exec.coe.int/eng?i=004-55595"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hudoc.exec.coe.int/eng?i=004-55595"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hudoc.exec.coe.int/eng?i=004-52409"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az.trend.az/azerbaijan/society/2019290.html" TargetMode="External"/><Relationship Id="rId4" Type="http://schemas.openxmlformats.org/officeDocument/2006/relationships/hyperlink" Target="https://hudoc.exec.coe.int/eng?i=004-5559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85683E7B-6313-4691-ACEF-B3DC46BF82A8}"/>
              </a:ext>
            </a:extLst>
          </p:cNvPr>
          <p:cNvSpPr>
            <a:spLocks noMove="1" noResize="1"/>
          </p:cNvSpPr>
          <p:nvPr/>
        </p:nvSpPr>
        <p:spPr>
          <a:xfrm>
            <a:off x="321567" y="320040"/>
            <a:ext cx="11548872" cy="6217920"/>
          </a:xfrm>
          <a:prstGeom prst="rect">
            <a:avLst/>
          </a:prstGeom>
          <a:solidFill>
            <a:srgbClr val="000000">
              <a:alpha val="8000"/>
            </a:srgbClr>
          </a:solidFill>
          <a:ln w="28575" cap="flat">
            <a:solidFill>
              <a:srgbClr val="C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Calibri"/>
            </a:endParaRPr>
          </a:p>
        </p:txBody>
      </p:sp>
      <p:sp>
        <p:nvSpPr>
          <p:cNvPr id="4" name="Title 1">
            <a:extLst>
              <a:ext uri="{FF2B5EF4-FFF2-40B4-BE49-F238E27FC236}">
                <a16:creationId xmlns:a16="http://schemas.microsoft.com/office/drawing/2014/main" id="{E425C5E0-6A7E-41CC-8409-A10CE482663E}"/>
              </a:ext>
            </a:extLst>
          </p:cNvPr>
          <p:cNvSpPr txBox="1">
            <a:spLocks noGrp="1"/>
          </p:cNvSpPr>
          <p:nvPr>
            <p:ph type="title"/>
          </p:nvPr>
        </p:nvSpPr>
        <p:spPr>
          <a:xfrm>
            <a:off x="838204" y="935597"/>
            <a:ext cx="4385550" cy="4930243"/>
          </a:xfrm>
        </p:spPr>
        <p:txBody>
          <a:bodyPr>
            <a:normAutofit/>
          </a:bodyPr>
          <a:lstStyle/>
          <a:p>
            <a:pPr lvl="0"/>
            <a:r>
              <a:rPr lang="fr-FR" sz="3600" dirty="0">
                <a:solidFill>
                  <a:srgbClr val="C00000"/>
                </a:solidFill>
                <a:effectLst/>
                <a:latin typeface="Calibri" panose="020F0502020204030204" pitchFamily="34" charset="0"/>
                <a:ea typeface="Calibri" panose="020F0502020204030204" pitchFamily="34" charset="0"/>
              </a:rPr>
              <a:t>Khadija Ismayilova v </a:t>
            </a:r>
            <a:r>
              <a:rPr lang="fr-FR" sz="3600" dirty="0" err="1">
                <a:solidFill>
                  <a:srgbClr val="C00000"/>
                </a:solidFill>
                <a:effectLst/>
                <a:latin typeface="Calibri" panose="020F0502020204030204" pitchFamily="34" charset="0"/>
                <a:ea typeface="Calibri" panose="020F0502020204030204" pitchFamily="34" charset="0"/>
              </a:rPr>
              <a:t>Azerbaijan</a:t>
            </a:r>
            <a:r>
              <a:rPr lang="fr-FR" sz="3600" dirty="0">
                <a:solidFill>
                  <a:srgbClr val="C00000"/>
                </a:solidFill>
                <a:effectLst/>
                <a:latin typeface="Calibri" panose="020F0502020204030204" pitchFamily="34" charset="0"/>
                <a:ea typeface="Calibri" panose="020F0502020204030204" pitchFamily="34" charset="0"/>
              </a:rPr>
              <a:t> &amp; Khadija Ismayilova v </a:t>
            </a:r>
            <a:r>
              <a:rPr lang="fr-FR" sz="3600" dirty="0" err="1">
                <a:solidFill>
                  <a:srgbClr val="C00000"/>
                </a:solidFill>
                <a:effectLst/>
                <a:latin typeface="Calibri" panose="020F0502020204030204" pitchFamily="34" charset="0"/>
                <a:ea typeface="Calibri" panose="020F0502020204030204" pitchFamily="34" charset="0"/>
              </a:rPr>
              <a:t>Azerbaijan</a:t>
            </a:r>
            <a:r>
              <a:rPr lang="fr-FR" sz="3600" dirty="0">
                <a:solidFill>
                  <a:srgbClr val="C00000"/>
                </a:solidFill>
                <a:effectLst/>
                <a:latin typeface="Calibri" panose="020F0502020204030204" pitchFamily="34" charset="0"/>
                <a:ea typeface="Calibri" panose="020F0502020204030204" pitchFamily="34" charset="0"/>
              </a:rPr>
              <a:t> (No.2)</a:t>
            </a:r>
            <a:endParaRPr lang="en-GB" sz="3600" dirty="0">
              <a:solidFill>
                <a:srgbClr val="C00000"/>
              </a:solidFill>
            </a:endParaRPr>
          </a:p>
        </p:txBody>
      </p:sp>
      <p:sp>
        <p:nvSpPr>
          <p:cNvPr id="5" name="Content Placeholder 2">
            <a:extLst>
              <a:ext uri="{FF2B5EF4-FFF2-40B4-BE49-F238E27FC236}">
                <a16:creationId xmlns:a16="http://schemas.microsoft.com/office/drawing/2014/main" id="{3952181E-991E-4EBC-A609-C5D83B1F07AC}"/>
              </a:ext>
            </a:extLst>
          </p:cNvPr>
          <p:cNvSpPr txBox="1">
            <a:spLocks noGrp="1"/>
          </p:cNvSpPr>
          <p:nvPr>
            <p:ph idx="1"/>
          </p:nvPr>
        </p:nvSpPr>
        <p:spPr>
          <a:xfrm>
            <a:off x="5777307" y="963878"/>
            <a:ext cx="6025052" cy="4701631"/>
          </a:xfrm>
        </p:spPr>
        <p:txBody>
          <a:bodyPr anchor="ctr">
            <a:normAutofit/>
          </a:bodyPr>
          <a:lstStyle/>
          <a:p>
            <a:pPr marL="0" lvl="0" indent="0">
              <a:buNone/>
            </a:pPr>
            <a:endParaRPr lang="en-GB" sz="3600" b="1" dirty="0"/>
          </a:p>
          <a:p>
            <a:pPr marL="0" lvl="0" indent="0">
              <a:buNone/>
            </a:pPr>
            <a:r>
              <a:rPr lang="en-GB" sz="3600" b="1" dirty="0"/>
              <a:t>Khadija Ismayilova</a:t>
            </a:r>
          </a:p>
          <a:p>
            <a:pPr marL="0" lvl="0" indent="0">
              <a:buNone/>
            </a:pPr>
            <a:endParaRPr lang="en-GB" sz="3600" dirty="0"/>
          </a:p>
          <a:p>
            <a:pPr marL="0" lvl="0" indent="0">
              <a:buNone/>
            </a:pPr>
            <a:endParaRPr lang="fr-FR" sz="3200" dirty="0">
              <a:solidFill>
                <a:srgbClr val="000000"/>
              </a:solidFill>
              <a:effectLst/>
              <a:latin typeface="Calibri" panose="020F0502020204030204" pitchFamily="34" charset="0"/>
              <a:ea typeface="Times New Roman" panose="02020603050405020304" pitchFamily="18" charset="0"/>
            </a:endParaRPr>
          </a:p>
        </p:txBody>
      </p:sp>
      <p:cxnSp>
        <p:nvCxnSpPr>
          <p:cNvPr id="8" name="Connecteur droit 7">
            <a:extLst>
              <a:ext uri="{FF2B5EF4-FFF2-40B4-BE49-F238E27FC236}">
                <a16:creationId xmlns:a16="http://schemas.microsoft.com/office/drawing/2014/main" id="{C05AAEDC-6505-4E27-B85A-6C64FBD558A5}"/>
              </a:ext>
            </a:extLst>
          </p:cNvPr>
          <p:cNvCxnSpPr>
            <a:cxnSpLocks/>
          </p:cNvCxnSpPr>
          <p:nvPr/>
        </p:nvCxnSpPr>
        <p:spPr>
          <a:xfrm>
            <a:off x="5627802" y="1611984"/>
            <a:ext cx="0" cy="345021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2696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E945CAF1-F21D-4879-9840-86B0B4EA02E3}"/>
              </a:ext>
            </a:extLst>
          </p:cNvPr>
          <p:cNvSpPr>
            <a:spLocks noMove="1" noResize="1"/>
          </p:cNvSpPr>
          <p:nvPr/>
        </p:nvSpPr>
        <p:spPr>
          <a:xfrm>
            <a:off x="321567" y="320040"/>
            <a:ext cx="11548872" cy="6217920"/>
          </a:xfrm>
          <a:prstGeom prst="rect">
            <a:avLst/>
          </a:prstGeom>
          <a:solidFill>
            <a:srgbClr val="FFFFFF">
              <a:alpha val="8000"/>
            </a:srgbClr>
          </a:solidFill>
          <a:ln w="28575" cap="flat">
            <a:solidFill>
              <a:srgbClr val="C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Calibri"/>
            </a:endParaRPr>
          </a:p>
        </p:txBody>
      </p:sp>
      <p:sp>
        <p:nvSpPr>
          <p:cNvPr id="3" name="Title 1">
            <a:extLst>
              <a:ext uri="{FF2B5EF4-FFF2-40B4-BE49-F238E27FC236}">
                <a16:creationId xmlns:a16="http://schemas.microsoft.com/office/drawing/2014/main" id="{03C0F13F-C08E-4993-9644-950337F1AA88}"/>
              </a:ext>
            </a:extLst>
          </p:cNvPr>
          <p:cNvSpPr txBox="1">
            <a:spLocks noGrp="1"/>
          </p:cNvSpPr>
          <p:nvPr>
            <p:ph type="title"/>
          </p:nvPr>
        </p:nvSpPr>
        <p:spPr>
          <a:xfrm>
            <a:off x="1284092" y="402233"/>
            <a:ext cx="9409471" cy="1443501"/>
          </a:xfrm>
        </p:spPr>
        <p:txBody>
          <a:bodyPr>
            <a:noAutofit/>
          </a:bodyPr>
          <a:lstStyle/>
          <a:p>
            <a:pPr marL="0" indent="0" algn="ctr">
              <a:buNone/>
            </a:pPr>
            <a:r>
              <a:rPr lang="en-GB" sz="4000" dirty="0">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Individual measures: relevant developments</a:t>
            </a:r>
            <a:br>
              <a:rPr lang="en-GB" sz="3200" dirty="0">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br>
            <a:r>
              <a:rPr lang="en-GB" sz="2000" u="sng" dirty="0">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K</a:t>
            </a:r>
            <a:r>
              <a:rPr lang="en-GB" sz="2000" u="sng" dirty="0">
                <a:solidFill>
                  <a:srgbClr val="0070C0"/>
                </a:solidFill>
                <a:effectLst/>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hadija Ismayilova v. Azerbaijan</a:t>
            </a:r>
            <a:r>
              <a:rPr lang="en-GB" sz="2000" u="sng" dirty="0">
                <a:solidFill>
                  <a:srgbClr val="0070C0"/>
                </a:solidFill>
                <a:effectLst/>
                <a:ea typeface="Calibri" panose="020F0502020204030204" pitchFamily="34" charset="0"/>
                <a:cs typeface="Calibri" panose="020F0502020204030204" pitchFamily="34" charset="0"/>
              </a:rPr>
              <a:t> group</a:t>
            </a:r>
            <a:br>
              <a:rPr lang="en-GB" sz="2000" dirty="0">
                <a:solidFill>
                  <a:srgbClr val="0070C0"/>
                </a:solidFill>
                <a:effectLst/>
                <a:ea typeface="Calibri" panose="020F0502020204030204" pitchFamily="34" charset="0"/>
                <a:cs typeface="Calibri" panose="020F0502020204030204" pitchFamily="34" charset="0"/>
              </a:rPr>
            </a:br>
            <a:endParaRPr lang="en-GB" sz="3200" dirty="0">
              <a:solidFill>
                <a:srgbClr val="0070C0"/>
              </a:solidFill>
              <a:effectLst/>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endParaRPr>
          </a:p>
        </p:txBody>
      </p:sp>
      <p:sp>
        <p:nvSpPr>
          <p:cNvPr id="4" name="Content Placeholder 2">
            <a:extLst>
              <a:ext uri="{FF2B5EF4-FFF2-40B4-BE49-F238E27FC236}">
                <a16:creationId xmlns:a16="http://schemas.microsoft.com/office/drawing/2014/main" id="{7AE0AC05-533E-4FCF-B3F4-C6CA434E608E}"/>
              </a:ext>
            </a:extLst>
          </p:cNvPr>
          <p:cNvSpPr txBox="1">
            <a:spLocks noGrp="1"/>
          </p:cNvSpPr>
          <p:nvPr>
            <p:ph idx="1"/>
          </p:nvPr>
        </p:nvSpPr>
        <p:spPr/>
        <p:txBody>
          <a:bodyPr>
            <a:normAutofit/>
          </a:bodyPr>
          <a:lstStyle/>
          <a:p>
            <a:pPr marL="0" lvl="0" indent="0">
              <a:buNone/>
            </a:pPr>
            <a:endParaRPr lang="en-GB" sz="2400" dirty="0"/>
          </a:p>
          <a:p>
            <a:pPr marL="0" lvl="0" indent="0">
              <a:buNone/>
            </a:pPr>
            <a:endParaRPr lang="en-GB" b="1" dirty="0"/>
          </a:p>
        </p:txBody>
      </p:sp>
      <p:sp>
        <p:nvSpPr>
          <p:cNvPr id="6" name="TextBox 5">
            <a:extLst>
              <a:ext uri="{FF2B5EF4-FFF2-40B4-BE49-F238E27FC236}">
                <a16:creationId xmlns:a16="http://schemas.microsoft.com/office/drawing/2014/main" id="{521BF634-51A9-2D2A-D759-7FAFBA787822}"/>
              </a:ext>
            </a:extLst>
          </p:cNvPr>
          <p:cNvSpPr txBox="1"/>
          <p:nvPr/>
        </p:nvSpPr>
        <p:spPr>
          <a:xfrm>
            <a:off x="530946" y="1763541"/>
            <a:ext cx="10624734" cy="4801314"/>
          </a:xfrm>
          <a:prstGeom prst="rect">
            <a:avLst/>
          </a:prstGeom>
          <a:noFill/>
        </p:spPr>
        <p:txBody>
          <a:bodyPr wrap="square" rtlCol="0">
            <a:spAutoFit/>
          </a:bodyPr>
          <a:lstStyle/>
          <a:p>
            <a:r>
              <a:rPr lang="en-US" sz="1800" b="1" dirty="0">
                <a:effectLst/>
                <a:ea typeface="Calibri" panose="020F0502020204030204" pitchFamily="34" charset="0"/>
              </a:rPr>
              <a:t>Finding the </a:t>
            </a:r>
            <a:r>
              <a:rPr lang="en-US" b="1" dirty="0">
                <a:ea typeface="Calibri" panose="020F0502020204030204" pitchFamily="34" charset="0"/>
              </a:rPr>
              <a:t>perpetrator:</a:t>
            </a:r>
          </a:p>
          <a:p>
            <a:pPr marL="285750" indent="-285750">
              <a:buFont typeface="Arial" panose="020B0604020202020204" pitchFamily="34" charset="0"/>
              <a:buChar char="•"/>
            </a:pPr>
            <a:endParaRPr lang="en-US" sz="1800" dirty="0">
              <a:effectLst/>
              <a:ea typeface="Calibri" panose="020F0502020204030204" pitchFamily="34" charset="0"/>
            </a:endParaRPr>
          </a:p>
          <a:p>
            <a:pPr marL="285750" indent="-285750">
              <a:buFont typeface="Arial" panose="020B0604020202020204" pitchFamily="34" charset="0"/>
              <a:buChar char="•"/>
            </a:pPr>
            <a:r>
              <a:rPr lang="en-US" sz="1800" dirty="0">
                <a:effectLst/>
                <a:ea typeface="Calibri" panose="020F0502020204030204" pitchFamily="34" charset="0"/>
              </a:rPr>
              <a:t>All key findings during the investigation found by me: </a:t>
            </a:r>
          </a:p>
          <a:p>
            <a:pPr marL="742950" lvl="1" indent="-285750">
              <a:buFont typeface="Arial" panose="020B0604020202020204" pitchFamily="34" charset="0"/>
              <a:buChar char="•"/>
            </a:pPr>
            <a:r>
              <a:rPr lang="en-US" dirty="0">
                <a:ea typeface="Calibri" panose="020F0502020204030204" pitchFamily="34" charset="0"/>
                <a:cs typeface="Times New Roman" panose="02020603050405020304" pitchFamily="18" charset="0"/>
              </a:rPr>
              <a:t>D</a:t>
            </a:r>
            <a:r>
              <a:rPr lang="en-US" dirty="0">
                <a:effectLst/>
                <a:ea typeface="Calibri" panose="020F0502020204030204" pitchFamily="34" charset="0"/>
                <a:cs typeface="Times New Roman" panose="02020603050405020304" pitchFamily="18" charset="0"/>
              </a:rPr>
              <a:t>iscovered the cables from the camera</a:t>
            </a:r>
          </a:p>
          <a:p>
            <a:pPr marL="742950" lvl="1" indent="-285750">
              <a:buFont typeface="Arial" panose="020B0604020202020204" pitchFamily="34" charset="0"/>
              <a:buChar char="•"/>
            </a:pPr>
            <a:r>
              <a:rPr lang="en-US" dirty="0">
                <a:effectLst/>
                <a:ea typeface="Calibri" panose="020F0502020204030204" pitchFamily="34" charset="0"/>
                <a:cs typeface="Times New Roman" panose="02020603050405020304" pitchFamily="18" charset="0"/>
              </a:rPr>
              <a:t>Found the engineer who connected the cable to the state telephone company’s telephone box</a:t>
            </a:r>
          </a:p>
          <a:p>
            <a:pPr marL="742950" lvl="1" indent="-285750">
              <a:buFont typeface="Arial" panose="020B0604020202020204" pitchFamily="34" charset="0"/>
              <a:buChar char="•"/>
            </a:pPr>
            <a:r>
              <a:rPr lang="en-US" dirty="0">
                <a:effectLst/>
                <a:ea typeface="Calibri" panose="020F0502020204030204" pitchFamily="34" charset="0"/>
                <a:cs typeface="Times New Roman" panose="02020603050405020304" pitchFamily="18" charset="0"/>
              </a:rPr>
              <a:t>Weeks to convince the prosecutor’s office to question the engineer. </a:t>
            </a:r>
          </a:p>
          <a:p>
            <a:pPr marL="742950" lvl="1" indent="-285750">
              <a:buFont typeface="Arial" panose="020B0604020202020204" pitchFamily="34" charset="0"/>
              <a:buChar char="•"/>
            </a:pPr>
            <a:r>
              <a:rPr lang="en-US" dirty="0">
                <a:effectLst/>
                <a:ea typeface="Calibri" panose="020F0502020204030204" pitchFamily="34" charset="0"/>
                <a:cs typeface="Times New Roman" panose="02020603050405020304" pitchFamily="18" charset="0"/>
              </a:rPr>
              <a:t>Search protocol destroyed and false one produced instead to hide presence of engineer when cables were uninstalled.</a:t>
            </a:r>
          </a:p>
          <a:p>
            <a:pPr marL="742950" lvl="1" indent="-285750">
              <a:buFont typeface="Arial" panose="020B0604020202020204" pitchFamily="34" charset="0"/>
              <a:buChar char="•"/>
            </a:pPr>
            <a:r>
              <a:rPr lang="en-US" sz="1800" dirty="0">
                <a:effectLst/>
                <a:ea typeface="Calibri" panose="020F0502020204030204" pitchFamily="34" charset="0"/>
              </a:rPr>
              <a:t>Only after my lawyer met with the engineer and interviewed him about the circumstances of the cable installment, did the prosecutor’s office officially interview him. </a:t>
            </a:r>
            <a:r>
              <a:rPr lang="en-US" dirty="0">
                <a:ea typeface="Calibri" panose="020F0502020204030204" pitchFamily="34" charset="0"/>
              </a:rPr>
              <a:t>I N</a:t>
            </a:r>
            <a:r>
              <a:rPr lang="en-US" sz="1800" dirty="0">
                <a:effectLst/>
                <a:ea typeface="Calibri" panose="020F0502020204030204" pitchFamily="34" charset="0"/>
              </a:rPr>
              <a:t>ever had chance to see the copy of the questioning protocol</a:t>
            </a:r>
          </a:p>
          <a:p>
            <a:pPr marL="742950" lvl="1" indent="-285750">
              <a:buFont typeface="Arial" panose="020B0604020202020204" pitchFamily="34" charset="0"/>
              <a:buChar char="•"/>
            </a:pPr>
            <a:r>
              <a:rPr lang="en-US" dirty="0">
                <a:ea typeface="Calibri" panose="020F0502020204030204" pitchFamily="34" charset="0"/>
              </a:rPr>
              <a:t>I found the bank card number used for the creation of the website. Investigator didn’t act upon this finding. </a:t>
            </a:r>
            <a:endParaRPr lang="en-US" sz="1800" dirty="0">
              <a:effectLst/>
              <a:ea typeface="Calibri" panose="020F0502020204030204" pitchFamily="34" charset="0"/>
            </a:endParaRPr>
          </a:p>
          <a:p>
            <a:pPr lvl="1"/>
            <a:endParaRPr lang="en-US" dirty="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b="1" dirty="0">
                <a:effectLst/>
                <a:ea typeface="Calibri" panose="020F0502020204030204" pitchFamily="34" charset="0"/>
                <a:cs typeface="Times New Roman" panose="02020603050405020304" pitchFamily="18" charset="0"/>
                <a:hlinkClick r:id="rId5"/>
              </a:rPr>
              <a:t>2020 Memoir of former political prisoner </a:t>
            </a:r>
            <a:r>
              <a:rPr lang="en-US" sz="1800" b="1" dirty="0">
                <a:effectLst/>
                <a:ea typeface="Calibri" panose="020F0502020204030204" pitchFamily="34" charset="0"/>
                <a:hlinkClick r:id="rId5"/>
              </a:rPr>
              <a:t>Rufat Safarov</a:t>
            </a:r>
            <a:r>
              <a:rPr lang="en-US" sz="1800" dirty="0">
                <a:effectLst/>
                <a:ea typeface="Calibri" panose="020F0502020204030204" pitchFamily="34" charset="0"/>
              </a:rPr>
              <a:t>: </a:t>
            </a:r>
            <a:r>
              <a:rPr lang="en-US" sz="1800" b="1" dirty="0">
                <a:effectLst/>
                <a:ea typeface="Calibri" panose="020F0502020204030204" pitchFamily="34" charset="0"/>
              </a:rPr>
              <a:t>new information </a:t>
            </a:r>
            <a:r>
              <a:rPr lang="en-US" sz="1800" dirty="0">
                <a:effectLst/>
                <a:ea typeface="Calibri" panose="020F0502020204030204" pitchFamily="34" charset="0"/>
              </a:rPr>
              <a:t>about the identity of the perpetrator: </a:t>
            </a:r>
            <a:r>
              <a:rPr lang="en-US" sz="1800" dirty="0" err="1">
                <a:effectLst/>
                <a:ea typeface="Calibri" panose="020F0502020204030204" pitchFamily="34" charset="0"/>
              </a:rPr>
              <a:t>Elchin</a:t>
            </a:r>
            <a:r>
              <a:rPr lang="en-US" sz="1800" dirty="0">
                <a:effectLst/>
                <a:ea typeface="Calibri" panose="020F0502020204030204" pitchFamily="34" charset="0"/>
              </a:rPr>
              <a:t> Guliyev, the former chief of Anti-Terror Center of the Ministry of National Security: operation was planned by him</a:t>
            </a:r>
            <a:endParaRPr lang="en-US" dirty="0"/>
          </a:p>
        </p:txBody>
      </p:sp>
    </p:spTree>
    <p:extLst>
      <p:ext uri="{BB962C8B-B14F-4D97-AF65-F5344CB8AC3E}">
        <p14:creationId xmlns:p14="http://schemas.microsoft.com/office/powerpoint/2010/main" val="2732000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E945CAF1-F21D-4879-9840-86B0B4EA02E3}"/>
              </a:ext>
            </a:extLst>
          </p:cNvPr>
          <p:cNvSpPr>
            <a:spLocks noMove="1" noResize="1"/>
          </p:cNvSpPr>
          <p:nvPr/>
        </p:nvSpPr>
        <p:spPr>
          <a:xfrm>
            <a:off x="321567" y="320040"/>
            <a:ext cx="11548872" cy="6217920"/>
          </a:xfrm>
          <a:prstGeom prst="rect">
            <a:avLst/>
          </a:prstGeom>
          <a:solidFill>
            <a:srgbClr val="FFFFFF">
              <a:alpha val="8000"/>
            </a:srgbClr>
          </a:solidFill>
          <a:ln w="28575" cap="flat">
            <a:solidFill>
              <a:srgbClr val="C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Calibri"/>
            </a:endParaRPr>
          </a:p>
        </p:txBody>
      </p:sp>
      <p:sp>
        <p:nvSpPr>
          <p:cNvPr id="3" name="Title 1">
            <a:extLst>
              <a:ext uri="{FF2B5EF4-FFF2-40B4-BE49-F238E27FC236}">
                <a16:creationId xmlns:a16="http://schemas.microsoft.com/office/drawing/2014/main" id="{03C0F13F-C08E-4993-9644-950337F1AA88}"/>
              </a:ext>
            </a:extLst>
          </p:cNvPr>
          <p:cNvSpPr txBox="1">
            <a:spLocks noGrp="1"/>
          </p:cNvSpPr>
          <p:nvPr>
            <p:ph type="title"/>
          </p:nvPr>
        </p:nvSpPr>
        <p:spPr>
          <a:xfrm>
            <a:off x="1304786" y="695930"/>
            <a:ext cx="9409471" cy="1193397"/>
          </a:xfrm>
        </p:spPr>
        <p:txBody>
          <a:bodyPr>
            <a:noAutofit/>
          </a:bodyPr>
          <a:lstStyle/>
          <a:p>
            <a:pPr marL="0" indent="0" algn="ctr">
              <a:buNone/>
            </a:pPr>
            <a:r>
              <a:rPr lang="en-GB" sz="4000" dirty="0">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Relevant developments</a:t>
            </a:r>
            <a:br>
              <a:rPr lang="en-GB" sz="3200" dirty="0">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br>
            <a:r>
              <a:rPr lang="en-GB" sz="2000" u="sng" dirty="0">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K</a:t>
            </a:r>
            <a:r>
              <a:rPr lang="en-GB" sz="2000" u="sng" dirty="0">
                <a:solidFill>
                  <a:srgbClr val="0070C0"/>
                </a:solidFill>
                <a:effectLst/>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hadija Ismayilova v. Azerbaijan</a:t>
            </a:r>
            <a:r>
              <a:rPr lang="en-GB" sz="2000" u="sng" dirty="0">
                <a:solidFill>
                  <a:srgbClr val="0070C0"/>
                </a:solidFill>
                <a:effectLst/>
                <a:ea typeface="Calibri" panose="020F0502020204030204" pitchFamily="34" charset="0"/>
                <a:cs typeface="Calibri" panose="020F0502020204030204" pitchFamily="34" charset="0"/>
              </a:rPr>
              <a:t> group</a:t>
            </a:r>
            <a:br>
              <a:rPr lang="en-GB" sz="2000" dirty="0">
                <a:solidFill>
                  <a:srgbClr val="0070C0"/>
                </a:solidFill>
                <a:effectLst/>
                <a:ea typeface="Calibri" panose="020F0502020204030204" pitchFamily="34" charset="0"/>
                <a:cs typeface="Calibri" panose="020F0502020204030204" pitchFamily="34" charset="0"/>
              </a:rPr>
            </a:br>
            <a:endParaRPr lang="en-GB" sz="3200" dirty="0">
              <a:solidFill>
                <a:srgbClr val="0070C0"/>
              </a:solidFill>
              <a:effectLst/>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endParaRPr>
          </a:p>
        </p:txBody>
      </p:sp>
      <p:sp>
        <p:nvSpPr>
          <p:cNvPr id="4" name="Content Placeholder 2">
            <a:extLst>
              <a:ext uri="{FF2B5EF4-FFF2-40B4-BE49-F238E27FC236}">
                <a16:creationId xmlns:a16="http://schemas.microsoft.com/office/drawing/2014/main" id="{7AE0AC05-533E-4FCF-B3F4-C6CA434E608E}"/>
              </a:ext>
            </a:extLst>
          </p:cNvPr>
          <p:cNvSpPr txBox="1">
            <a:spLocks noGrp="1"/>
          </p:cNvSpPr>
          <p:nvPr>
            <p:ph idx="1"/>
          </p:nvPr>
        </p:nvSpPr>
        <p:spPr/>
        <p:txBody>
          <a:bodyPr>
            <a:normAutofit/>
          </a:bodyPr>
          <a:lstStyle/>
          <a:p>
            <a:pPr marL="0" lvl="0" indent="0">
              <a:buNone/>
            </a:pPr>
            <a:endParaRPr lang="en-GB" sz="2400" dirty="0"/>
          </a:p>
          <a:p>
            <a:pPr marL="0" lvl="0" indent="0">
              <a:buNone/>
            </a:pPr>
            <a:endParaRPr lang="en-GB" b="1" dirty="0"/>
          </a:p>
        </p:txBody>
      </p:sp>
      <p:sp>
        <p:nvSpPr>
          <p:cNvPr id="5" name="TextBox 4">
            <a:extLst>
              <a:ext uri="{FF2B5EF4-FFF2-40B4-BE49-F238E27FC236}">
                <a16:creationId xmlns:a16="http://schemas.microsoft.com/office/drawing/2014/main" id="{53782CF7-68E6-6881-05B8-009D5765645A}"/>
              </a:ext>
            </a:extLst>
          </p:cNvPr>
          <p:cNvSpPr txBox="1"/>
          <p:nvPr/>
        </p:nvSpPr>
        <p:spPr>
          <a:xfrm>
            <a:off x="816077" y="1995948"/>
            <a:ext cx="10609007" cy="5355312"/>
          </a:xfrm>
          <a:prstGeom prst="rect">
            <a:avLst/>
          </a:prstGeom>
          <a:noFill/>
        </p:spPr>
        <p:txBody>
          <a:bodyPr wrap="square" rtlCol="0">
            <a:spAutoFit/>
          </a:bodyPr>
          <a:lstStyle/>
          <a:p>
            <a:pPr marL="285750" indent="-285750">
              <a:buFont typeface="Arial" panose="020B0604020202020204" pitchFamily="34" charset="0"/>
              <a:buChar char="•"/>
            </a:pPr>
            <a:r>
              <a:rPr lang="en-US" sz="1800" dirty="0">
                <a:effectLst/>
                <a:ea typeface="Calibri" panose="020F0502020204030204" pitchFamily="34" charset="0"/>
              </a:rPr>
              <a:t>2012 Complaint to remove the websites musavat.tv and irib2.info which originally published the video</a:t>
            </a:r>
          </a:p>
          <a:p>
            <a:endParaRPr lang="en-US" sz="1800" dirty="0">
              <a:effectLst/>
              <a:ea typeface="Calibri" panose="020F0502020204030204" pitchFamily="34" charset="0"/>
            </a:endParaRPr>
          </a:p>
          <a:p>
            <a:pPr marL="285750" indent="-285750">
              <a:buFont typeface="Arial" panose="020B0604020202020204" pitchFamily="34" charset="0"/>
              <a:buChar char="•"/>
            </a:pPr>
            <a:r>
              <a:rPr lang="en-US" dirty="0">
                <a:ea typeface="Calibri" panose="020F0502020204030204" pitchFamily="34" charset="0"/>
              </a:rPr>
              <a:t>F</a:t>
            </a:r>
            <a:r>
              <a:rPr lang="en-US" sz="1800" dirty="0">
                <a:effectLst/>
                <a:ea typeface="Calibri" panose="020F0502020204030204" pitchFamily="34" charset="0"/>
              </a:rPr>
              <a:t>iled subpoena to request information about ownership data of the websites: information about the bank card used to open the website had been submitted to my lawyers</a:t>
            </a:r>
          </a:p>
          <a:p>
            <a:pPr marL="285750" indent="-285750">
              <a:buFont typeface="Arial" panose="020B0604020202020204" pitchFamily="34" charset="0"/>
              <a:buChar char="•"/>
            </a:pPr>
            <a:endParaRPr lang="en-US" dirty="0">
              <a:ea typeface="Calibri" panose="020F0502020204030204" pitchFamily="34" charset="0"/>
            </a:endParaRPr>
          </a:p>
          <a:p>
            <a:pPr marL="285750" indent="-285750">
              <a:buFont typeface="Arial" panose="020B0604020202020204" pitchFamily="34" charset="0"/>
              <a:buChar char="•"/>
            </a:pPr>
            <a:r>
              <a:rPr lang="en-US" sz="1800" dirty="0">
                <a:effectLst/>
                <a:ea typeface="Calibri" panose="020F0502020204030204" pitchFamily="34" charset="0"/>
              </a:rPr>
              <a:t>Account opened in </a:t>
            </a:r>
            <a:r>
              <a:rPr lang="en-US" sz="1800" dirty="0" err="1">
                <a:effectLst/>
                <a:ea typeface="Calibri" panose="020F0502020204030204" pitchFamily="34" charset="0"/>
              </a:rPr>
              <a:t>Interkommerzbank</a:t>
            </a:r>
            <a:r>
              <a:rPr lang="en-US" sz="1800" dirty="0">
                <a:effectLst/>
                <a:ea typeface="Calibri" panose="020F0502020204030204" pitchFamily="34" charset="0"/>
              </a:rPr>
              <a:t> in Russia =&gt; sent an inquiry to the bank to request further information about owner of the bank card. </a:t>
            </a:r>
          </a:p>
          <a:p>
            <a:endParaRPr lang="en-US" dirty="0">
              <a:ea typeface="Calibri" panose="020F0502020204030204" pitchFamily="34" charset="0"/>
            </a:endParaRPr>
          </a:p>
          <a:p>
            <a:pPr marL="285750" indent="-285750">
              <a:buFont typeface="Arial" panose="020B0604020202020204" pitchFamily="34" charset="0"/>
              <a:buChar char="•"/>
            </a:pPr>
            <a:r>
              <a:rPr lang="en-US" sz="1800" dirty="0">
                <a:effectLst/>
                <a:ea typeface="Calibri" panose="020F0502020204030204" pitchFamily="34" charset="0"/>
              </a:rPr>
              <a:t>Bank responded that they can only provide information to official investigation</a:t>
            </a:r>
          </a:p>
          <a:p>
            <a:pPr marL="285750" indent="-285750">
              <a:buFont typeface="Arial" panose="020B0604020202020204" pitchFamily="34" charset="0"/>
              <a:buChar char="•"/>
            </a:pPr>
            <a:endParaRPr lang="en-US" dirty="0">
              <a:ea typeface="Calibri" panose="020F0502020204030204" pitchFamily="34" charset="0"/>
            </a:endParaRPr>
          </a:p>
          <a:p>
            <a:pPr marL="285750" indent="-285750">
              <a:buFont typeface="Arial" panose="020B0604020202020204" pitchFamily="34" charset="0"/>
              <a:buChar char="•"/>
            </a:pPr>
            <a:r>
              <a:rPr lang="en-US" sz="1800" dirty="0">
                <a:effectLst/>
                <a:ea typeface="Calibri" panose="020F0502020204030204" pitchFamily="34" charset="0"/>
              </a:rPr>
              <a:t>Prosecutor took notes of the bank card information  - but no steps</a:t>
            </a:r>
          </a:p>
          <a:p>
            <a:pPr marL="285750" indent="-285750">
              <a:buFont typeface="Arial" panose="020B0604020202020204" pitchFamily="34" charset="0"/>
              <a:buChar char="•"/>
            </a:pPr>
            <a:r>
              <a:rPr lang="en-US" dirty="0">
                <a:ea typeface="Calibri" panose="020F0502020204030204" pitchFamily="34" charset="0"/>
              </a:rPr>
              <a:t>All these problems with investigation were highlighted in my complaints in local courts and during communication with ECtHR. Even after the ECtHR judgement no actions were taken.</a:t>
            </a:r>
            <a:endParaRPr lang="en-US" sz="1800" dirty="0">
              <a:effectLst/>
              <a:ea typeface="Calibri" panose="020F0502020204030204" pitchFamily="34" charset="0"/>
            </a:endParaRPr>
          </a:p>
          <a:p>
            <a:pPr marL="285750" indent="-285750">
              <a:buFont typeface="Arial" panose="020B0604020202020204" pitchFamily="34" charset="0"/>
              <a:buChar char="•"/>
            </a:pPr>
            <a:endParaRPr lang="en-US" dirty="0">
              <a:latin typeface="Times New Roman" panose="02020603050405020304" pitchFamily="18" charset="0"/>
              <a:ea typeface="Calibri" panose="020F0502020204030204" pitchFamily="34" charset="0"/>
            </a:endParaRPr>
          </a:p>
          <a:p>
            <a:pPr marL="285750" indent="-285750">
              <a:buFont typeface="Arial" panose="020B0604020202020204" pitchFamily="34" charset="0"/>
              <a:buChar char="•"/>
            </a:pPr>
            <a:endParaRPr lang="en-US" sz="1800" dirty="0">
              <a:effectLst/>
              <a:latin typeface="Times New Roman" panose="02020603050405020304" pitchFamily="18" charset="0"/>
              <a:ea typeface="Calibri" panose="020F0502020204030204" pitchFamily="34" charset="0"/>
            </a:endParaRPr>
          </a:p>
          <a:p>
            <a:pPr marL="285750" indent="-285750">
              <a:buFont typeface="Arial" panose="020B0604020202020204" pitchFamily="34" charset="0"/>
              <a:buChar char="•"/>
            </a:pPr>
            <a:endParaRPr lang="en-US" dirty="0">
              <a:latin typeface="Times New Roman" panose="02020603050405020304" pitchFamily="18" charset="0"/>
              <a:ea typeface="Calibri" panose="020F0502020204030204" pitchFamily="34" charset="0"/>
            </a:endParaRPr>
          </a:p>
          <a:p>
            <a:pPr marL="285750" indent="-285750">
              <a:buFont typeface="Arial" panose="020B0604020202020204" pitchFamily="34" charset="0"/>
              <a:buChar char="•"/>
            </a:pPr>
            <a:endParaRPr lang="en-US" sz="1800" dirty="0">
              <a:effectLst/>
              <a:latin typeface="Times New Roman" panose="02020603050405020304" pitchFamily="18" charset="0"/>
              <a:ea typeface="Calibri" panose="020F0502020204030204" pitchFamily="34" charset="0"/>
            </a:endParaRPr>
          </a:p>
          <a:p>
            <a:pPr marL="285750" indent="-285750">
              <a:buFont typeface="Arial" panose="020B0604020202020204" pitchFamily="34" charset="0"/>
              <a:buChar char="•"/>
            </a:pPr>
            <a:endParaRPr lang="en-US" sz="1800" dirty="0">
              <a:effectLst/>
              <a:latin typeface="Times New Roman" panose="02020603050405020304" pitchFamily="18" charset="0"/>
              <a:ea typeface="Calibri" panose="020F0502020204030204" pitchFamily="34" charset="0"/>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925543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E945CAF1-F21D-4879-9840-86B0B4EA02E3}"/>
              </a:ext>
            </a:extLst>
          </p:cNvPr>
          <p:cNvSpPr>
            <a:spLocks noMove="1" noResize="1"/>
          </p:cNvSpPr>
          <p:nvPr/>
        </p:nvSpPr>
        <p:spPr>
          <a:xfrm>
            <a:off x="321567" y="320040"/>
            <a:ext cx="11548872" cy="6217920"/>
          </a:xfrm>
          <a:prstGeom prst="rect">
            <a:avLst/>
          </a:prstGeom>
          <a:solidFill>
            <a:srgbClr val="FFFFFF">
              <a:alpha val="8000"/>
            </a:srgbClr>
          </a:solidFill>
          <a:ln w="28575" cap="flat">
            <a:solidFill>
              <a:srgbClr val="C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Calibri"/>
            </a:endParaRPr>
          </a:p>
        </p:txBody>
      </p:sp>
      <p:sp>
        <p:nvSpPr>
          <p:cNvPr id="3" name="Title 1">
            <a:extLst>
              <a:ext uri="{FF2B5EF4-FFF2-40B4-BE49-F238E27FC236}">
                <a16:creationId xmlns:a16="http://schemas.microsoft.com/office/drawing/2014/main" id="{03C0F13F-C08E-4993-9644-950337F1AA88}"/>
              </a:ext>
            </a:extLst>
          </p:cNvPr>
          <p:cNvSpPr txBox="1">
            <a:spLocks noGrp="1"/>
          </p:cNvSpPr>
          <p:nvPr>
            <p:ph type="title"/>
          </p:nvPr>
        </p:nvSpPr>
        <p:spPr>
          <a:xfrm>
            <a:off x="1304786" y="695930"/>
            <a:ext cx="9409471" cy="1193397"/>
          </a:xfrm>
        </p:spPr>
        <p:txBody>
          <a:bodyPr>
            <a:noAutofit/>
          </a:bodyPr>
          <a:lstStyle/>
          <a:p>
            <a:pPr marL="0" indent="0" algn="ctr">
              <a:buNone/>
            </a:pPr>
            <a:r>
              <a:rPr lang="en-GB" sz="4000" dirty="0">
                <a:solidFill>
                  <a:srgbClr val="0070C0"/>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Individual measures: r</a:t>
            </a:r>
            <a:r>
              <a:rPr lang="en-GB" sz="4000" dirty="0">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elevant developments</a:t>
            </a:r>
            <a:br>
              <a:rPr lang="en-GB" sz="3200" dirty="0">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br>
            <a:r>
              <a:rPr lang="en-GB" sz="2000" u="sng" dirty="0">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K</a:t>
            </a:r>
            <a:r>
              <a:rPr lang="en-GB" sz="2000" u="sng" dirty="0">
                <a:solidFill>
                  <a:srgbClr val="0070C0"/>
                </a:solidFill>
                <a:effectLst/>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hadija Ismayilova v. Azerbaijan</a:t>
            </a:r>
            <a:r>
              <a:rPr lang="en-GB" sz="2000" u="sng" dirty="0">
                <a:solidFill>
                  <a:srgbClr val="0070C0"/>
                </a:solidFill>
                <a:effectLst/>
                <a:ea typeface="Calibri" panose="020F0502020204030204" pitchFamily="34" charset="0"/>
                <a:cs typeface="Calibri" panose="020F0502020204030204" pitchFamily="34" charset="0"/>
              </a:rPr>
              <a:t> group</a:t>
            </a:r>
            <a:br>
              <a:rPr lang="en-GB" sz="2000" dirty="0">
                <a:solidFill>
                  <a:srgbClr val="0070C0"/>
                </a:solidFill>
                <a:effectLst/>
                <a:ea typeface="Calibri" panose="020F0502020204030204" pitchFamily="34" charset="0"/>
                <a:cs typeface="Calibri" panose="020F0502020204030204" pitchFamily="34" charset="0"/>
              </a:rPr>
            </a:br>
            <a:endParaRPr lang="en-GB" sz="3200" dirty="0">
              <a:solidFill>
                <a:srgbClr val="0070C0"/>
              </a:solidFill>
              <a:effectLst/>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endParaRPr>
          </a:p>
        </p:txBody>
      </p:sp>
      <p:sp>
        <p:nvSpPr>
          <p:cNvPr id="4" name="Content Placeholder 2">
            <a:extLst>
              <a:ext uri="{FF2B5EF4-FFF2-40B4-BE49-F238E27FC236}">
                <a16:creationId xmlns:a16="http://schemas.microsoft.com/office/drawing/2014/main" id="{7AE0AC05-533E-4FCF-B3F4-C6CA434E608E}"/>
              </a:ext>
            </a:extLst>
          </p:cNvPr>
          <p:cNvSpPr txBox="1">
            <a:spLocks noGrp="1"/>
          </p:cNvSpPr>
          <p:nvPr>
            <p:ph idx="1"/>
          </p:nvPr>
        </p:nvSpPr>
        <p:spPr/>
        <p:txBody>
          <a:bodyPr>
            <a:normAutofit/>
          </a:bodyPr>
          <a:lstStyle/>
          <a:p>
            <a:pPr marL="0" lvl="0" indent="0">
              <a:buNone/>
            </a:pPr>
            <a:endParaRPr lang="en-GB" sz="2400" dirty="0"/>
          </a:p>
          <a:p>
            <a:pPr marL="0" lvl="0" indent="0">
              <a:buNone/>
            </a:pPr>
            <a:endParaRPr lang="en-GB" b="1" dirty="0"/>
          </a:p>
        </p:txBody>
      </p:sp>
      <p:sp>
        <p:nvSpPr>
          <p:cNvPr id="5" name="TextBox 4">
            <a:extLst>
              <a:ext uri="{FF2B5EF4-FFF2-40B4-BE49-F238E27FC236}">
                <a16:creationId xmlns:a16="http://schemas.microsoft.com/office/drawing/2014/main" id="{53782CF7-68E6-6881-05B8-009D5765645A}"/>
              </a:ext>
            </a:extLst>
          </p:cNvPr>
          <p:cNvSpPr txBox="1"/>
          <p:nvPr/>
        </p:nvSpPr>
        <p:spPr>
          <a:xfrm>
            <a:off x="816077" y="1995948"/>
            <a:ext cx="10609007" cy="6463308"/>
          </a:xfrm>
          <a:prstGeom prst="rect">
            <a:avLst/>
          </a:prstGeom>
          <a:noFill/>
        </p:spPr>
        <p:txBody>
          <a:bodyPr wrap="square" rtlCol="0">
            <a:spAutoFit/>
          </a:bodyPr>
          <a:lstStyle/>
          <a:p>
            <a:pPr marL="285750" indent="-285750">
              <a:buFont typeface="Arial" panose="020B0604020202020204" pitchFamily="34" charset="0"/>
              <a:buChar char="•"/>
            </a:pPr>
            <a:r>
              <a:rPr lang="en-US" sz="1600" dirty="0">
                <a:effectLst/>
                <a:ea typeface="Calibri" panose="020F0502020204030204" pitchFamily="34" charset="0"/>
              </a:rPr>
              <a:t>2012 Complaint to remove the websites musavat.tv and irib2.info which originally published the video</a:t>
            </a:r>
          </a:p>
          <a:p>
            <a:endParaRPr lang="en-US" sz="1600" dirty="0">
              <a:effectLst/>
              <a:ea typeface="Calibri" panose="020F0502020204030204" pitchFamily="34" charset="0"/>
            </a:endParaRPr>
          </a:p>
          <a:p>
            <a:pPr marL="285750" indent="-285750">
              <a:buFont typeface="Arial" panose="020B0604020202020204" pitchFamily="34" charset="0"/>
              <a:buChar char="•"/>
            </a:pPr>
            <a:r>
              <a:rPr lang="en-US" sz="1600" dirty="0">
                <a:ea typeface="Calibri" panose="020F0502020204030204" pitchFamily="34" charset="0"/>
              </a:rPr>
              <a:t>F</a:t>
            </a:r>
            <a:r>
              <a:rPr lang="en-US" sz="1600" dirty="0">
                <a:effectLst/>
                <a:ea typeface="Calibri" panose="020F0502020204030204" pitchFamily="34" charset="0"/>
              </a:rPr>
              <a:t>iled subpoena to request information about ownership data of the websites: information about the bank card used to open the website had been submitted to my lawyers</a:t>
            </a:r>
          </a:p>
          <a:p>
            <a:pPr marL="285750" indent="-285750">
              <a:buFont typeface="Arial" panose="020B0604020202020204" pitchFamily="34" charset="0"/>
              <a:buChar char="•"/>
            </a:pPr>
            <a:endParaRPr lang="en-US" sz="1600" dirty="0">
              <a:ea typeface="Calibri" panose="020F0502020204030204" pitchFamily="34" charset="0"/>
            </a:endParaRPr>
          </a:p>
          <a:p>
            <a:pPr marL="285750" indent="-285750">
              <a:buFont typeface="Arial" panose="020B0604020202020204" pitchFamily="34" charset="0"/>
              <a:buChar char="•"/>
            </a:pPr>
            <a:r>
              <a:rPr lang="en-US" sz="1600" dirty="0">
                <a:effectLst/>
                <a:ea typeface="Calibri" panose="020F0502020204030204" pitchFamily="34" charset="0"/>
              </a:rPr>
              <a:t>Account opened in </a:t>
            </a:r>
            <a:r>
              <a:rPr lang="en-US" sz="1600" dirty="0" err="1">
                <a:effectLst/>
                <a:ea typeface="Calibri" panose="020F0502020204030204" pitchFamily="34" charset="0"/>
              </a:rPr>
              <a:t>Interkommerzbank</a:t>
            </a:r>
            <a:r>
              <a:rPr lang="en-US" sz="1600" dirty="0">
                <a:effectLst/>
                <a:ea typeface="Calibri" panose="020F0502020204030204" pitchFamily="34" charset="0"/>
              </a:rPr>
              <a:t> in Russia =&gt; sent an inquiry to the bank to request further information about owner of the bank card. </a:t>
            </a:r>
          </a:p>
          <a:p>
            <a:endParaRPr lang="en-US" sz="1600" dirty="0">
              <a:ea typeface="Calibri" panose="020F0502020204030204" pitchFamily="34" charset="0"/>
            </a:endParaRPr>
          </a:p>
          <a:p>
            <a:pPr marL="285750" indent="-285750">
              <a:buFont typeface="Arial" panose="020B0604020202020204" pitchFamily="34" charset="0"/>
              <a:buChar char="•"/>
            </a:pPr>
            <a:r>
              <a:rPr lang="en-US" sz="1600" dirty="0">
                <a:effectLst/>
                <a:ea typeface="Calibri" panose="020F0502020204030204" pitchFamily="34" charset="0"/>
              </a:rPr>
              <a:t>Bank responded that they can only provide information to official investigation</a:t>
            </a:r>
          </a:p>
          <a:p>
            <a:pPr marL="285750" indent="-285750">
              <a:buFont typeface="Arial" panose="020B0604020202020204" pitchFamily="34" charset="0"/>
              <a:buChar char="•"/>
            </a:pPr>
            <a:endParaRPr lang="en-US" sz="1600" dirty="0">
              <a:ea typeface="Calibri" panose="020F0502020204030204" pitchFamily="34" charset="0"/>
            </a:endParaRPr>
          </a:p>
          <a:p>
            <a:pPr marL="285750" indent="-285750">
              <a:buFont typeface="Arial" panose="020B0604020202020204" pitchFamily="34" charset="0"/>
              <a:buChar char="•"/>
            </a:pPr>
            <a:r>
              <a:rPr lang="en-US" sz="1600" dirty="0">
                <a:effectLst/>
                <a:ea typeface="Calibri" panose="020F0502020204030204" pitchFamily="34" charset="0"/>
              </a:rPr>
              <a:t>Prosecutor took notes of the bank card information  - but no steps</a:t>
            </a:r>
          </a:p>
          <a:p>
            <a:pPr marL="285750" indent="-285750">
              <a:buFont typeface="Arial" panose="020B0604020202020204" pitchFamily="34" charset="0"/>
              <a:buChar char="•"/>
            </a:pPr>
            <a:endParaRPr lang="en-US" sz="1600" dirty="0">
              <a:ea typeface="Calibri" panose="020F0502020204030204" pitchFamily="34" charset="0"/>
            </a:endParaRPr>
          </a:p>
          <a:p>
            <a:pPr marL="285750" indent="-285750">
              <a:buFont typeface="Arial" panose="020B0604020202020204" pitchFamily="34" charset="0"/>
              <a:buChar char="•"/>
            </a:pPr>
            <a:r>
              <a:rPr lang="en-US" sz="1600" dirty="0">
                <a:effectLst/>
                <a:ea typeface="Calibri" panose="020F0502020204030204" pitchFamily="34" charset="0"/>
              </a:rPr>
              <a:t>Requested prosecutor investigator to investigate if </a:t>
            </a:r>
            <a:r>
              <a:rPr lang="en-US" sz="1600" i="1" dirty="0" err="1">
                <a:effectLst/>
                <a:ea typeface="Calibri" panose="020F0502020204030204" pitchFamily="34" charset="0"/>
              </a:rPr>
              <a:t>Ses</a:t>
            </a:r>
            <a:r>
              <a:rPr lang="en-US" sz="1600" dirty="0">
                <a:effectLst/>
                <a:ea typeface="Calibri" panose="020F0502020204030204" pitchFamily="34" charset="0"/>
              </a:rPr>
              <a:t> newspaper and information agency was in possession of the video: no action was taken</a:t>
            </a:r>
          </a:p>
          <a:p>
            <a:pPr marL="285750" indent="-285750">
              <a:buFont typeface="Arial" panose="020B0604020202020204" pitchFamily="34" charset="0"/>
              <a:buChar char="•"/>
            </a:pPr>
            <a:endParaRPr lang="en-US" sz="1600" dirty="0">
              <a:effectLst/>
              <a:ea typeface="Calibri" panose="020F0502020204030204" pitchFamily="34" charset="0"/>
            </a:endParaRPr>
          </a:p>
          <a:p>
            <a:pPr marL="285750" indent="-285750">
              <a:buFont typeface="Arial" panose="020B0604020202020204" pitchFamily="34" charset="0"/>
              <a:buChar char="•"/>
            </a:pPr>
            <a:r>
              <a:rPr lang="en-US" sz="1600" dirty="0">
                <a:ea typeface="Calibri" panose="020F0502020204030204" pitchFamily="34" charset="0"/>
              </a:rPr>
              <a:t>2014: </a:t>
            </a:r>
            <a:r>
              <a:rPr lang="en-US" sz="1600" dirty="0">
                <a:effectLst/>
                <a:ea typeface="Calibri" panose="020F0502020204030204" pitchFamily="34" charset="0"/>
              </a:rPr>
              <a:t>discovered evidence, that the new website which published new parts of the video footage filmed back in 2012 was linked to </a:t>
            </a:r>
            <a:r>
              <a:rPr lang="en-US" sz="1600" dirty="0" err="1">
                <a:effectLst/>
                <a:ea typeface="Calibri" panose="020F0502020204030204" pitchFamily="34" charset="0"/>
              </a:rPr>
              <a:t>Ses</a:t>
            </a:r>
            <a:r>
              <a:rPr lang="en-US" sz="1600" dirty="0">
                <a:effectLst/>
                <a:ea typeface="Calibri" panose="020F0502020204030204" pitchFamily="34" charset="0"/>
              </a:rPr>
              <a:t> newspaper: </a:t>
            </a:r>
            <a:r>
              <a:rPr lang="en-US" sz="1400" dirty="0">
                <a:effectLst/>
                <a:ea typeface="Calibri" panose="020F0502020204030204" pitchFamily="34" charset="0"/>
              </a:rPr>
              <a:t>v</a:t>
            </a:r>
            <a:r>
              <a:rPr lang="en-US" sz="1600" dirty="0">
                <a:effectLst/>
                <a:ea typeface="Calibri" panose="020F0502020204030204" pitchFamily="34" charset="0"/>
              </a:rPr>
              <a:t>ideo was uploaded from the </a:t>
            </a:r>
            <a:r>
              <a:rPr lang="en-US" sz="1600" i="1" dirty="0" err="1">
                <a:effectLst/>
                <a:ea typeface="Calibri" panose="020F0502020204030204" pitchFamily="34" charset="0"/>
              </a:rPr>
              <a:t>Ses</a:t>
            </a:r>
            <a:r>
              <a:rPr lang="en-US" sz="1600" dirty="0">
                <a:effectLst/>
                <a:ea typeface="Calibri" panose="020F0502020204030204" pitchFamily="34" charset="0"/>
              </a:rPr>
              <a:t> Information Agency’s video program</a:t>
            </a:r>
            <a:endParaRPr lang="en-US" sz="1400" dirty="0">
              <a:effectLst/>
              <a:ea typeface="Calibri" panose="020F0502020204030204" pitchFamily="34" charset="0"/>
            </a:endParaRPr>
          </a:p>
          <a:p>
            <a:pPr marL="742950" lvl="1" indent="-285750">
              <a:buFont typeface="Arial" panose="020B0604020202020204" pitchFamily="34" charset="0"/>
              <a:buChar char="•"/>
            </a:pPr>
            <a:endParaRPr lang="en-US" dirty="0">
              <a:effectLst/>
              <a:ea typeface="Calibri" panose="020F0502020204030204" pitchFamily="34" charset="0"/>
            </a:endParaRPr>
          </a:p>
          <a:p>
            <a:pPr marL="285750" indent="-285750">
              <a:buFont typeface="Arial" panose="020B0604020202020204" pitchFamily="34" charset="0"/>
              <a:buChar char="•"/>
            </a:pPr>
            <a:endParaRPr lang="en-US" dirty="0">
              <a:latin typeface="Times New Roman" panose="02020603050405020304" pitchFamily="18" charset="0"/>
              <a:ea typeface="Calibri" panose="020F0502020204030204" pitchFamily="34" charset="0"/>
            </a:endParaRPr>
          </a:p>
          <a:p>
            <a:pPr marL="285750" indent="-285750">
              <a:buFont typeface="Arial" panose="020B0604020202020204" pitchFamily="34" charset="0"/>
              <a:buChar char="•"/>
            </a:pPr>
            <a:endParaRPr lang="en-US" sz="1800" dirty="0">
              <a:effectLst/>
              <a:latin typeface="Times New Roman" panose="02020603050405020304" pitchFamily="18" charset="0"/>
              <a:ea typeface="Calibri" panose="020F0502020204030204" pitchFamily="34" charset="0"/>
            </a:endParaRPr>
          </a:p>
          <a:p>
            <a:pPr marL="285750" indent="-285750">
              <a:buFont typeface="Arial" panose="020B0604020202020204" pitchFamily="34" charset="0"/>
              <a:buChar char="•"/>
            </a:pPr>
            <a:endParaRPr lang="en-US" dirty="0">
              <a:latin typeface="Times New Roman" panose="02020603050405020304" pitchFamily="18" charset="0"/>
              <a:ea typeface="Calibri" panose="020F0502020204030204" pitchFamily="34" charset="0"/>
            </a:endParaRPr>
          </a:p>
          <a:p>
            <a:pPr marL="285750" indent="-285750">
              <a:buFont typeface="Arial" panose="020B0604020202020204" pitchFamily="34" charset="0"/>
              <a:buChar char="•"/>
            </a:pPr>
            <a:endParaRPr lang="en-US" sz="1800" dirty="0">
              <a:effectLst/>
              <a:latin typeface="Times New Roman" panose="02020603050405020304" pitchFamily="18" charset="0"/>
              <a:ea typeface="Calibri" panose="020F0502020204030204" pitchFamily="34" charset="0"/>
            </a:endParaRPr>
          </a:p>
          <a:p>
            <a:pPr marL="285750" indent="-285750">
              <a:buFont typeface="Arial" panose="020B0604020202020204" pitchFamily="34" charset="0"/>
              <a:buChar char="•"/>
            </a:pPr>
            <a:endParaRPr lang="en-US" sz="1800" dirty="0">
              <a:effectLst/>
              <a:latin typeface="Times New Roman" panose="02020603050405020304" pitchFamily="18" charset="0"/>
              <a:ea typeface="Calibri" panose="020F0502020204030204" pitchFamily="34" charset="0"/>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396302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E945CAF1-F21D-4879-9840-86B0B4EA02E3}"/>
              </a:ext>
            </a:extLst>
          </p:cNvPr>
          <p:cNvSpPr>
            <a:spLocks noMove="1" noResize="1"/>
          </p:cNvSpPr>
          <p:nvPr/>
        </p:nvSpPr>
        <p:spPr>
          <a:xfrm>
            <a:off x="321567" y="320040"/>
            <a:ext cx="11548872" cy="6217920"/>
          </a:xfrm>
          <a:prstGeom prst="rect">
            <a:avLst/>
          </a:prstGeom>
          <a:solidFill>
            <a:srgbClr val="FFFFFF">
              <a:alpha val="8000"/>
            </a:srgbClr>
          </a:solidFill>
          <a:ln w="28575" cap="flat">
            <a:solidFill>
              <a:srgbClr val="C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Calibri"/>
            </a:endParaRPr>
          </a:p>
        </p:txBody>
      </p:sp>
      <p:sp>
        <p:nvSpPr>
          <p:cNvPr id="3" name="Title 1">
            <a:extLst>
              <a:ext uri="{FF2B5EF4-FFF2-40B4-BE49-F238E27FC236}">
                <a16:creationId xmlns:a16="http://schemas.microsoft.com/office/drawing/2014/main" id="{03C0F13F-C08E-4993-9644-950337F1AA88}"/>
              </a:ext>
            </a:extLst>
          </p:cNvPr>
          <p:cNvSpPr txBox="1">
            <a:spLocks noGrp="1"/>
          </p:cNvSpPr>
          <p:nvPr>
            <p:ph type="title"/>
          </p:nvPr>
        </p:nvSpPr>
        <p:spPr>
          <a:xfrm>
            <a:off x="1304786" y="695930"/>
            <a:ext cx="9409471" cy="1193397"/>
          </a:xfrm>
        </p:spPr>
        <p:txBody>
          <a:bodyPr>
            <a:noAutofit/>
          </a:bodyPr>
          <a:lstStyle/>
          <a:p>
            <a:pPr marL="0" indent="0" algn="ctr">
              <a:buNone/>
            </a:pPr>
            <a:r>
              <a:rPr lang="en-GB" sz="4000" dirty="0">
                <a:solidFill>
                  <a:srgbClr val="0070C0"/>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Individual measures: r</a:t>
            </a:r>
            <a:r>
              <a:rPr lang="en-GB" sz="4000" dirty="0">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elevant developments</a:t>
            </a:r>
            <a:br>
              <a:rPr lang="en-GB" sz="3200" dirty="0">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br>
            <a:r>
              <a:rPr lang="en-GB" sz="2000" u="sng" dirty="0">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K</a:t>
            </a:r>
            <a:r>
              <a:rPr lang="en-GB" sz="2000" u="sng" dirty="0">
                <a:solidFill>
                  <a:srgbClr val="0070C0"/>
                </a:solidFill>
                <a:effectLst/>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hadija Ismayilova v. Azerbaijan</a:t>
            </a:r>
            <a:r>
              <a:rPr lang="en-GB" sz="2000" u="sng" dirty="0">
                <a:solidFill>
                  <a:srgbClr val="0070C0"/>
                </a:solidFill>
                <a:effectLst/>
                <a:ea typeface="Calibri" panose="020F0502020204030204" pitchFamily="34" charset="0"/>
                <a:cs typeface="Calibri" panose="020F0502020204030204" pitchFamily="34" charset="0"/>
              </a:rPr>
              <a:t> group</a:t>
            </a:r>
            <a:br>
              <a:rPr lang="en-GB" sz="2000" dirty="0">
                <a:solidFill>
                  <a:srgbClr val="0070C0"/>
                </a:solidFill>
                <a:effectLst/>
                <a:ea typeface="Calibri" panose="020F0502020204030204" pitchFamily="34" charset="0"/>
                <a:cs typeface="Calibri" panose="020F0502020204030204" pitchFamily="34" charset="0"/>
              </a:rPr>
            </a:br>
            <a:endParaRPr lang="en-GB" sz="3200" dirty="0">
              <a:solidFill>
                <a:srgbClr val="0070C0"/>
              </a:solidFill>
              <a:effectLst/>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endParaRPr>
          </a:p>
        </p:txBody>
      </p:sp>
      <p:sp>
        <p:nvSpPr>
          <p:cNvPr id="4" name="Content Placeholder 2">
            <a:extLst>
              <a:ext uri="{FF2B5EF4-FFF2-40B4-BE49-F238E27FC236}">
                <a16:creationId xmlns:a16="http://schemas.microsoft.com/office/drawing/2014/main" id="{7AE0AC05-533E-4FCF-B3F4-C6CA434E608E}"/>
              </a:ext>
            </a:extLst>
          </p:cNvPr>
          <p:cNvSpPr txBox="1">
            <a:spLocks noGrp="1"/>
          </p:cNvSpPr>
          <p:nvPr>
            <p:ph idx="1"/>
          </p:nvPr>
        </p:nvSpPr>
        <p:spPr/>
        <p:txBody>
          <a:bodyPr>
            <a:normAutofit/>
          </a:bodyPr>
          <a:lstStyle/>
          <a:p>
            <a:pPr marL="0" lvl="0" indent="0">
              <a:buNone/>
            </a:pPr>
            <a:endParaRPr lang="en-GB" sz="2400" dirty="0"/>
          </a:p>
          <a:p>
            <a:pPr marL="0" lvl="0" indent="0">
              <a:buNone/>
            </a:pPr>
            <a:endParaRPr lang="en-GB" b="1" dirty="0"/>
          </a:p>
        </p:txBody>
      </p:sp>
      <p:sp>
        <p:nvSpPr>
          <p:cNvPr id="5" name="TextBox 4">
            <a:extLst>
              <a:ext uri="{FF2B5EF4-FFF2-40B4-BE49-F238E27FC236}">
                <a16:creationId xmlns:a16="http://schemas.microsoft.com/office/drawing/2014/main" id="{53782CF7-68E6-6881-05B8-009D5765645A}"/>
              </a:ext>
            </a:extLst>
          </p:cNvPr>
          <p:cNvSpPr txBox="1"/>
          <p:nvPr/>
        </p:nvSpPr>
        <p:spPr>
          <a:xfrm>
            <a:off x="705017" y="1755552"/>
            <a:ext cx="10609007" cy="4585871"/>
          </a:xfrm>
          <a:prstGeom prst="rect">
            <a:avLst/>
          </a:prstGeom>
          <a:noFill/>
        </p:spPr>
        <p:txBody>
          <a:bodyPr wrap="square" rtlCol="0">
            <a:spAutoFit/>
          </a:bodyPr>
          <a:lstStyle/>
          <a:p>
            <a:pPr marL="285750" indent="-285750">
              <a:buFont typeface="Arial" panose="020B0604020202020204" pitchFamily="34" charset="0"/>
              <a:buChar char="•"/>
            </a:pPr>
            <a:r>
              <a:rPr lang="en-US" sz="1600" dirty="0">
                <a:effectLst/>
                <a:ea typeface="Calibri" panose="020F0502020204030204" pitchFamily="34" charset="0"/>
              </a:rPr>
              <a:t>Prosecutor investigator in this case promoted to higher position in the prosecution</a:t>
            </a:r>
          </a:p>
          <a:p>
            <a:endParaRPr lang="en-US" sz="1600" dirty="0">
              <a:effectLst/>
              <a:ea typeface="Calibri" panose="020F0502020204030204" pitchFamily="34" charset="0"/>
            </a:endParaRPr>
          </a:p>
          <a:p>
            <a:pPr marL="285750" indent="-285750">
              <a:buFont typeface="Arial" panose="020B0604020202020204" pitchFamily="34" charset="0"/>
              <a:buChar char="•"/>
            </a:pPr>
            <a:r>
              <a:rPr lang="en-US" sz="1600" dirty="0">
                <a:ea typeface="Calibri" panose="020F0502020204030204" pitchFamily="34" charset="0"/>
              </a:rPr>
              <a:t>N</a:t>
            </a:r>
            <a:r>
              <a:rPr lang="en-US" sz="1600" dirty="0">
                <a:effectLst/>
                <a:ea typeface="Calibri" panose="020F0502020204030204" pitchFamily="34" charset="0"/>
              </a:rPr>
              <a:t>ewspapers and their reporters, who were part of the smear campaign against me, who published links to the video and heinous articles questioning how come my brother had not killed me yet, how come my mother doesn’t die of shame, were awarded with free apartments by the president funded media house project</a:t>
            </a:r>
          </a:p>
          <a:p>
            <a:pPr marL="285750" indent="-285750">
              <a:buFont typeface="Arial" panose="020B0604020202020204" pitchFamily="34" charset="0"/>
              <a:buChar char="•"/>
            </a:pPr>
            <a:endParaRPr lang="en-US" sz="1600" dirty="0">
              <a:ea typeface="Calibri" panose="020F0502020204030204" pitchFamily="34" charset="0"/>
            </a:endParaRPr>
          </a:p>
          <a:p>
            <a:pPr marL="285750" indent="-285750">
              <a:buFont typeface="Arial" panose="020B0604020202020204" pitchFamily="34" charset="0"/>
              <a:buChar char="•"/>
            </a:pPr>
            <a:r>
              <a:rPr lang="en-US" sz="1600" dirty="0">
                <a:effectLst/>
                <a:ea typeface="Calibri" panose="020F0502020204030204" pitchFamily="34" charset="0"/>
              </a:rPr>
              <a:t>Illegal surveillance: Forensic examination of Amnesty International has found traces of Pegasus spyware in my phone</a:t>
            </a:r>
          </a:p>
          <a:p>
            <a:pPr marL="285750" indent="-285750">
              <a:buFont typeface="Arial" panose="020B0604020202020204" pitchFamily="34" charset="0"/>
              <a:buChar char="•"/>
            </a:pPr>
            <a:endParaRPr lang="en-US" sz="1600" dirty="0">
              <a:ea typeface="Calibri" panose="020F0502020204030204" pitchFamily="34" charset="0"/>
            </a:endParaRPr>
          </a:p>
          <a:p>
            <a:pPr marL="285750" indent="-285750">
              <a:buFont typeface="Arial" panose="020B0604020202020204" pitchFamily="34" charset="0"/>
              <a:buChar char="•"/>
            </a:pPr>
            <a:r>
              <a:rPr lang="en-US" sz="1600" dirty="0">
                <a:ea typeface="Calibri" panose="020F0502020204030204" pitchFamily="34" charset="0"/>
              </a:rPr>
              <a:t>V</a:t>
            </a:r>
            <a:r>
              <a:rPr lang="en-US" sz="1600" dirty="0">
                <a:effectLst/>
                <a:ea typeface="Calibri" panose="020F0502020204030204" pitchFamily="34" charset="0"/>
              </a:rPr>
              <a:t>ideo scandal is still affecting my life: affected my relationships with family members </a:t>
            </a:r>
          </a:p>
          <a:p>
            <a:pPr marL="285750" indent="-285750">
              <a:buFont typeface="Arial" panose="020B0604020202020204" pitchFamily="34" charset="0"/>
              <a:buChar char="•"/>
            </a:pPr>
            <a:endParaRPr lang="en-US" sz="1600" dirty="0">
              <a:ea typeface="Calibri" panose="020F0502020204030204" pitchFamily="34" charset="0"/>
            </a:endParaRPr>
          </a:p>
          <a:p>
            <a:pPr marL="285750" indent="-285750">
              <a:buFont typeface="Arial" panose="020B0604020202020204" pitchFamily="34" charset="0"/>
              <a:buChar char="•"/>
            </a:pPr>
            <a:r>
              <a:rPr lang="en-US" sz="1600" dirty="0">
                <a:effectLst/>
                <a:ea typeface="Calibri" panose="020F0502020204030204" pitchFamily="34" charset="0"/>
              </a:rPr>
              <a:t>Constant mentions of video and extramarital relationship by the government supporters or troll army</a:t>
            </a:r>
          </a:p>
          <a:p>
            <a:pPr marL="285750" indent="-285750">
              <a:buFont typeface="Arial" panose="020B0604020202020204" pitchFamily="34" charset="0"/>
              <a:buChar char="•"/>
            </a:pPr>
            <a:endParaRPr lang="en-US" sz="1600" dirty="0">
              <a:ea typeface="Calibri" panose="020F0502020204030204" pitchFamily="34" charset="0"/>
            </a:endParaRPr>
          </a:p>
          <a:p>
            <a:pPr marL="285750" indent="-285750">
              <a:buFont typeface="Arial" panose="020B0604020202020204" pitchFamily="34" charset="0"/>
              <a:buChar char="•"/>
            </a:pPr>
            <a:r>
              <a:rPr lang="en-US" sz="1600" dirty="0">
                <a:effectLst/>
                <a:ea typeface="Calibri" panose="020F0502020204030204" pitchFamily="34" charset="0"/>
              </a:rPr>
              <a:t>My niece, who is also an activist, also being slapped with “her aunt’s video” frequently</a:t>
            </a:r>
          </a:p>
          <a:p>
            <a:pPr marL="285750" indent="-285750">
              <a:buFont typeface="Arial" panose="020B0604020202020204" pitchFamily="34" charset="0"/>
              <a:buChar char="•"/>
            </a:pPr>
            <a:endParaRPr lang="en-US" sz="1600" dirty="0">
              <a:ea typeface="Calibri" panose="020F0502020204030204" pitchFamily="34" charset="0"/>
            </a:endParaRPr>
          </a:p>
          <a:p>
            <a:pPr marL="285750" indent="-285750">
              <a:buFont typeface="Arial" panose="020B0604020202020204" pitchFamily="34" charset="0"/>
              <a:buChar char="•"/>
            </a:pPr>
            <a:r>
              <a:rPr lang="en-US" sz="1600" dirty="0">
                <a:ea typeface="Times New Roman" panose="02020603050405020304" pitchFamily="18" charset="0"/>
              </a:rPr>
              <a:t>V</a:t>
            </a:r>
            <a:r>
              <a:rPr lang="en-US" sz="1600" dirty="0">
                <a:effectLst/>
                <a:ea typeface="Times New Roman" panose="02020603050405020304" pitchFamily="18" charset="0"/>
              </a:rPr>
              <a:t>ideos removed from the original site by the hosting company – but government continuously blocked website which published critical content but never issued blocking decision about any website which published the video or links to it</a:t>
            </a:r>
            <a:endParaRPr lang="en-US" sz="1600" dirty="0">
              <a:effectLst/>
              <a:ea typeface="Calibri" panose="020F0502020204030204" pitchFamily="34" charset="0"/>
            </a:endParaRPr>
          </a:p>
          <a:p>
            <a:pPr marL="285750" indent="-285750">
              <a:buFont typeface="Arial" panose="020B0604020202020204" pitchFamily="34" charset="0"/>
              <a:buChar char="•"/>
            </a:pPr>
            <a:endParaRPr lang="en-US" dirty="0">
              <a:latin typeface="Times New Roman" panose="02020603050405020304" pitchFamily="18" charset="0"/>
              <a:ea typeface="Calibri" panose="020F0502020204030204" pitchFamily="34" charset="0"/>
            </a:endParaRPr>
          </a:p>
          <a:p>
            <a:pPr marL="285750" indent="-285750">
              <a:buFont typeface="Arial" panose="020B0604020202020204" pitchFamily="34" charset="0"/>
              <a:buChar char="•"/>
            </a:pPr>
            <a:endParaRPr lang="en-US"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614716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E945CAF1-F21D-4879-9840-86B0B4EA02E3}"/>
              </a:ext>
            </a:extLst>
          </p:cNvPr>
          <p:cNvSpPr>
            <a:spLocks noMove="1" noResize="1"/>
          </p:cNvSpPr>
          <p:nvPr/>
        </p:nvSpPr>
        <p:spPr>
          <a:xfrm>
            <a:off x="321567" y="320040"/>
            <a:ext cx="11548872" cy="6217920"/>
          </a:xfrm>
          <a:prstGeom prst="rect">
            <a:avLst/>
          </a:prstGeom>
          <a:solidFill>
            <a:srgbClr val="FFFFFF">
              <a:alpha val="8000"/>
            </a:srgbClr>
          </a:solidFill>
          <a:ln w="28575" cap="flat">
            <a:solidFill>
              <a:srgbClr val="C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Calibri"/>
            </a:endParaRPr>
          </a:p>
        </p:txBody>
      </p:sp>
      <p:sp>
        <p:nvSpPr>
          <p:cNvPr id="3" name="Title 1">
            <a:extLst>
              <a:ext uri="{FF2B5EF4-FFF2-40B4-BE49-F238E27FC236}">
                <a16:creationId xmlns:a16="http://schemas.microsoft.com/office/drawing/2014/main" id="{03C0F13F-C08E-4993-9644-950337F1AA88}"/>
              </a:ext>
            </a:extLst>
          </p:cNvPr>
          <p:cNvSpPr txBox="1">
            <a:spLocks noGrp="1"/>
          </p:cNvSpPr>
          <p:nvPr>
            <p:ph type="title"/>
          </p:nvPr>
        </p:nvSpPr>
        <p:spPr>
          <a:xfrm>
            <a:off x="1304786" y="695930"/>
            <a:ext cx="9409471" cy="1193397"/>
          </a:xfrm>
        </p:spPr>
        <p:txBody>
          <a:bodyPr>
            <a:noAutofit/>
          </a:bodyPr>
          <a:lstStyle/>
          <a:p>
            <a:pPr marL="0" indent="0" algn="ctr">
              <a:buNone/>
            </a:pPr>
            <a:r>
              <a:rPr lang="en-GB" sz="4000" dirty="0">
                <a:solidFill>
                  <a:srgbClr val="0070C0"/>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Individual measures: r</a:t>
            </a:r>
            <a:r>
              <a:rPr lang="en-GB" sz="4000" dirty="0">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elevant developments</a:t>
            </a:r>
            <a:br>
              <a:rPr lang="en-GB" sz="3200" dirty="0">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br>
            <a:r>
              <a:rPr lang="en-GB" sz="2000" u="sng" dirty="0">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K</a:t>
            </a:r>
            <a:r>
              <a:rPr lang="en-GB" sz="2000" u="sng" dirty="0">
                <a:solidFill>
                  <a:srgbClr val="0070C0"/>
                </a:solidFill>
                <a:effectLst/>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hadija Ismayilova v. Azerbaijan</a:t>
            </a:r>
            <a:r>
              <a:rPr lang="en-GB" sz="2000" u="sng" dirty="0">
                <a:solidFill>
                  <a:srgbClr val="0070C0"/>
                </a:solidFill>
                <a:effectLst/>
                <a:ea typeface="Calibri" panose="020F0502020204030204" pitchFamily="34" charset="0"/>
                <a:cs typeface="Calibri" panose="020F0502020204030204" pitchFamily="34" charset="0"/>
              </a:rPr>
              <a:t> (no. </a:t>
            </a:r>
            <a:r>
              <a:rPr lang="en-GB" sz="2000" u="sng" dirty="0">
                <a:solidFill>
                  <a:srgbClr val="0070C0"/>
                </a:solidFill>
                <a:ea typeface="Calibri" panose="020F0502020204030204" pitchFamily="34" charset="0"/>
                <a:cs typeface="Calibri" panose="020F0502020204030204" pitchFamily="34" charset="0"/>
              </a:rPr>
              <a:t>2) (Mammadli group)</a:t>
            </a:r>
            <a:br>
              <a:rPr lang="en-GB" sz="2000" dirty="0">
                <a:solidFill>
                  <a:srgbClr val="0070C0"/>
                </a:solidFill>
                <a:effectLst/>
                <a:ea typeface="Calibri" panose="020F0502020204030204" pitchFamily="34" charset="0"/>
                <a:cs typeface="Calibri" panose="020F0502020204030204" pitchFamily="34" charset="0"/>
              </a:rPr>
            </a:br>
            <a:endParaRPr lang="en-GB" sz="3200" dirty="0">
              <a:solidFill>
                <a:srgbClr val="0070C0"/>
              </a:solidFill>
              <a:effectLst/>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endParaRPr>
          </a:p>
        </p:txBody>
      </p:sp>
      <p:sp>
        <p:nvSpPr>
          <p:cNvPr id="4" name="Content Placeholder 2">
            <a:extLst>
              <a:ext uri="{FF2B5EF4-FFF2-40B4-BE49-F238E27FC236}">
                <a16:creationId xmlns:a16="http://schemas.microsoft.com/office/drawing/2014/main" id="{7AE0AC05-533E-4FCF-B3F4-C6CA434E608E}"/>
              </a:ext>
            </a:extLst>
          </p:cNvPr>
          <p:cNvSpPr txBox="1">
            <a:spLocks noGrp="1"/>
          </p:cNvSpPr>
          <p:nvPr>
            <p:ph idx="1"/>
          </p:nvPr>
        </p:nvSpPr>
        <p:spPr/>
        <p:txBody>
          <a:bodyPr>
            <a:normAutofit/>
          </a:bodyPr>
          <a:lstStyle/>
          <a:p>
            <a:pPr marL="0" lvl="0" indent="0">
              <a:buNone/>
            </a:pPr>
            <a:endParaRPr lang="en-GB" sz="2400" dirty="0"/>
          </a:p>
          <a:p>
            <a:pPr marL="0" lvl="0" indent="0">
              <a:buNone/>
            </a:pPr>
            <a:endParaRPr lang="en-GB" b="1" dirty="0"/>
          </a:p>
        </p:txBody>
      </p:sp>
      <p:sp>
        <p:nvSpPr>
          <p:cNvPr id="5" name="TextBox 4">
            <a:extLst>
              <a:ext uri="{FF2B5EF4-FFF2-40B4-BE49-F238E27FC236}">
                <a16:creationId xmlns:a16="http://schemas.microsoft.com/office/drawing/2014/main" id="{53782CF7-68E6-6881-05B8-009D5765645A}"/>
              </a:ext>
            </a:extLst>
          </p:cNvPr>
          <p:cNvSpPr txBox="1"/>
          <p:nvPr/>
        </p:nvSpPr>
        <p:spPr>
          <a:xfrm>
            <a:off x="594165" y="1845734"/>
            <a:ext cx="10609007" cy="4801314"/>
          </a:xfrm>
          <a:prstGeom prst="rect">
            <a:avLst/>
          </a:prstGeom>
          <a:noFill/>
        </p:spPr>
        <p:txBody>
          <a:bodyPr wrap="square" rtlCol="0">
            <a:spAutoFit/>
          </a:bodyPr>
          <a:lstStyle/>
          <a:p>
            <a:pPr marL="285750" marR="0" lvl="0" indent="-285750" algn="just">
              <a:spcBef>
                <a:spcPts val="0"/>
              </a:spcBef>
              <a:spcAft>
                <a:spcPts val="0"/>
              </a:spcAft>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The government did not start acquittal procedure regarding my arrest in December 2014</a:t>
            </a:r>
          </a:p>
          <a:p>
            <a:pPr marR="0" lvl="0" algn="just">
              <a:spcBef>
                <a:spcPts val="0"/>
              </a:spcBef>
              <a:spcAft>
                <a:spcPts val="0"/>
              </a:spcAft>
            </a:pPr>
            <a:endParaRPr lang="en-US" sz="1800" dirty="0">
              <a:effectLst/>
              <a:ea typeface="Calibri" panose="020F0502020204030204" pitchFamily="34" charset="0"/>
              <a:cs typeface="Times New Roman" panose="02020603050405020304" pitchFamily="18" charset="0"/>
            </a:endParaRPr>
          </a:p>
          <a:p>
            <a:pPr marL="285750" marR="0" lvl="0" indent="-285750" algn="just">
              <a:spcBef>
                <a:spcPts val="0"/>
              </a:spcBef>
              <a:spcAft>
                <a:spcPts val="0"/>
              </a:spcAft>
              <a:buFont typeface="Arial" panose="020B0604020202020204" pitchFamily="34" charset="0"/>
              <a:buChar char="•"/>
            </a:pPr>
            <a:r>
              <a:rPr lang="en-US" dirty="0">
                <a:ea typeface="Times New Roman" panose="02020603050405020304" pitchFamily="18" charset="0"/>
                <a:cs typeface="Times New Roman" panose="02020603050405020304" pitchFamily="18" charset="0"/>
              </a:rPr>
              <a:t>April 2021: </a:t>
            </a:r>
            <a:r>
              <a:rPr lang="en-US" sz="1800" dirty="0">
                <a:effectLst/>
                <a:ea typeface="Times New Roman" panose="02020603050405020304" pitchFamily="18" charset="0"/>
                <a:cs typeface="Times New Roman" panose="02020603050405020304" pitchFamily="18" charset="0"/>
              </a:rPr>
              <a:t>I have been invited to the office of the Chief Prosecutors' Grave Crimes Investigations Unit by the prosecutor investigator (who lead investigation of my case when I was arrested). </a:t>
            </a:r>
            <a:r>
              <a:rPr lang="en-US" sz="1800" b="1" dirty="0">
                <a:effectLst/>
                <a:ea typeface="Times New Roman" panose="02020603050405020304" pitchFamily="18" charset="0"/>
                <a:cs typeface="Times New Roman" panose="02020603050405020304" pitchFamily="18" charset="0"/>
              </a:rPr>
              <a:t>He said they might start actions on acquittal if I have changed my attitude towards law enforcement and the government.</a:t>
            </a:r>
            <a:r>
              <a:rPr lang="en-US" sz="1800" dirty="0">
                <a:effectLst/>
                <a:ea typeface="Times New Roman" panose="02020603050405020304" pitchFamily="18" charset="0"/>
                <a:cs typeface="Times New Roman" panose="02020603050405020304" pitchFamily="18" charset="0"/>
              </a:rPr>
              <a:t> I said nothing has changed in my attitude and I demand full investigation of the violations including punishment of the prosecution officers including himself. I also said that I am still waiting for the perpetrators of the video blackmail to be brought to justice. </a:t>
            </a:r>
          </a:p>
          <a:p>
            <a:pPr marL="285750" marR="0" lvl="0" indent="-285750" algn="just">
              <a:spcBef>
                <a:spcPts val="0"/>
              </a:spcBef>
              <a:spcAft>
                <a:spcPts val="0"/>
              </a:spcAft>
              <a:buFont typeface="Arial" panose="020B0604020202020204" pitchFamily="34" charset="0"/>
              <a:buChar char="•"/>
            </a:pPr>
            <a:endParaRPr lang="en-US" dirty="0">
              <a:ea typeface="Calibri" panose="020F0502020204030204" pitchFamily="34" charset="0"/>
              <a:cs typeface="Times New Roman" panose="02020603050405020304" pitchFamily="18" charset="0"/>
            </a:endParaRPr>
          </a:p>
          <a:p>
            <a:pPr marL="285750" marR="0" lvl="0" indent="-285750" algn="just">
              <a:spcBef>
                <a:spcPts val="0"/>
              </a:spcBef>
              <a:spcAft>
                <a:spcPts val="0"/>
              </a:spcAft>
              <a:buFont typeface="Arial" panose="020B0604020202020204" pitchFamily="34" charset="0"/>
              <a:buChar char="•"/>
            </a:pPr>
            <a:r>
              <a:rPr lang="en-US" sz="1800" b="1" dirty="0">
                <a:effectLst/>
                <a:ea typeface="Calibri" panose="020F0502020204030204" pitchFamily="34" charset="0"/>
                <a:cs typeface="Times New Roman" panose="02020603050405020304" pitchFamily="18" charset="0"/>
              </a:rPr>
              <a:t>2016-2021 Travel Ban</a:t>
            </a:r>
            <a:r>
              <a:rPr lang="en-US" sz="1800" dirty="0">
                <a:effectLst/>
                <a:ea typeface="Calibri" panose="020F0502020204030204" pitchFamily="34" charset="0"/>
                <a:cs typeface="Times New Roman" panose="02020603050405020304" pitchFamily="18" charset="0"/>
              </a:rPr>
              <a:t>: requests for </a:t>
            </a:r>
            <a:r>
              <a:rPr lang="en-US" sz="1800" dirty="0">
                <a:effectLst/>
                <a:ea typeface="Calibri" panose="020F0502020204030204" pitchFamily="34" charset="0"/>
              </a:rPr>
              <a:t>prestigious teaching opportunity in journalism school and visiting my mother who was in death bed in Ankara hospital were rejected</a:t>
            </a:r>
          </a:p>
          <a:p>
            <a:pPr marL="285750" marR="0" lvl="0" indent="-285750" algn="just">
              <a:spcBef>
                <a:spcPts val="0"/>
              </a:spcBef>
              <a:spcAft>
                <a:spcPts val="0"/>
              </a:spcAft>
              <a:buFont typeface="Arial" panose="020B0604020202020204" pitchFamily="34" charset="0"/>
              <a:buChar char="•"/>
            </a:pPr>
            <a:endParaRPr lang="en-US" dirty="0">
              <a:ea typeface="Calibri" panose="020F0502020204030204" pitchFamily="34" charset="0"/>
              <a:cs typeface="Times New Roman" panose="02020603050405020304" pitchFamily="18" charset="0"/>
            </a:endParaRPr>
          </a:p>
          <a:p>
            <a:pPr marL="285750" marR="0" lvl="0" indent="-285750" algn="just">
              <a:spcBef>
                <a:spcPts val="0"/>
              </a:spcBef>
              <a:spcAft>
                <a:spcPts val="0"/>
              </a:spcAft>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2017: Tax ministry procedure demanding me to pay the profit tax they claim my former employer, non-profit organization RFE/RL owes to government. The government seized the funds from my accounts in February 2021. Before that during five years I had no access to my accounts. </a:t>
            </a:r>
          </a:p>
          <a:p>
            <a:pPr marR="0" lvl="0" algn="just">
              <a:spcBef>
                <a:spcPts val="0"/>
              </a:spcBef>
              <a:spcAft>
                <a:spcPts val="0"/>
              </a:spcAft>
            </a:pPr>
            <a:endParaRPr lang="en-US" dirty="0">
              <a:ea typeface="Calibri" panose="020F0502020204030204" pitchFamily="34" charset="0"/>
            </a:endParaRPr>
          </a:p>
          <a:p>
            <a:pPr marL="285750" indent="-285750">
              <a:buFont typeface="Arial" panose="020B0604020202020204" pitchFamily="34" charset="0"/>
              <a:buChar char="•"/>
            </a:pPr>
            <a:endParaRPr lang="en-US"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105840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E945CAF1-F21D-4879-9840-86B0B4EA02E3}"/>
              </a:ext>
            </a:extLst>
          </p:cNvPr>
          <p:cNvSpPr>
            <a:spLocks noMove="1" noResize="1"/>
          </p:cNvSpPr>
          <p:nvPr/>
        </p:nvSpPr>
        <p:spPr>
          <a:xfrm>
            <a:off x="321567" y="320040"/>
            <a:ext cx="11548872" cy="6217920"/>
          </a:xfrm>
          <a:prstGeom prst="rect">
            <a:avLst/>
          </a:prstGeom>
          <a:solidFill>
            <a:srgbClr val="FFFFFF">
              <a:alpha val="8000"/>
            </a:srgbClr>
          </a:solidFill>
          <a:ln w="28575" cap="flat">
            <a:solidFill>
              <a:srgbClr val="C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Calibri"/>
            </a:endParaRPr>
          </a:p>
        </p:txBody>
      </p:sp>
      <p:sp>
        <p:nvSpPr>
          <p:cNvPr id="3" name="Title 1">
            <a:extLst>
              <a:ext uri="{FF2B5EF4-FFF2-40B4-BE49-F238E27FC236}">
                <a16:creationId xmlns:a16="http://schemas.microsoft.com/office/drawing/2014/main" id="{03C0F13F-C08E-4993-9644-950337F1AA88}"/>
              </a:ext>
            </a:extLst>
          </p:cNvPr>
          <p:cNvSpPr txBox="1">
            <a:spLocks noGrp="1"/>
          </p:cNvSpPr>
          <p:nvPr>
            <p:ph type="title"/>
          </p:nvPr>
        </p:nvSpPr>
        <p:spPr>
          <a:xfrm>
            <a:off x="1101682" y="271692"/>
            <a:ext cx="10058400" cy="1450757"/>
          </a:xfrm>
        </p:spPr>
        <p:txBody>
          <a:bodyPr>
            <a:noAutofit/>
          </a:bodyPr>
          <a:lstStyle/>
          <a:p>
            <a:pPr marL="0" indent="0" algn="ctr">
              <a:buNone/>
            </a:pPr>
            <a:r>
              <a:rPr lang="en-GB" sz="3200" dirty="0">
                <a:solidFill>
                  <a:srgbClr val="0070C0"/>
                </a:solidFill>
                <a:effectLst/>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Khadija Ismayilova v. Azerbaijan (no. 2)</a:t>
            </a:r>
            <a:r>
              <a:rPr lang="en-GB" sz="3200" dirty="0">
                <a:solidFill>
                  <a:srgbClr val="0070C0"/>
                </a:solidFill>
                <a:effectLst/>
                <a:ea typeface="Calibri" panose="020F0502020204030204" pitchFamily="34" charset="0"/>
                <a:cs typeface="Calibri" panose="020F0502020204030204" pitchFamily="34" charset="0"/>
              </a:rPr>
              <a:t>, application no. </a:t>
            </a:r>
            <a:r>
              <a:rPr lang="en-US" sz="3200" dirty="0">
                <a:solidFill>
                  <a:srgbClr val="0070C0"/>
                </a:solidFill>
              </a:rPr>
              <a:t>30778/15, final on 27 June 2020</a:t>
            </a:r>
            <a:endParaRPr lang="en-GB" sz="3200" dirty="0">
              <a:solidFill>
                <a:srgbClr val="0070C0"/>
              </a:solidFill>
              <a:cs typeface="Calibri" panose="020F0502020204030204" pitchFamily="34" charset="0"/>
            </a:endParaRPr>
          </a:p>
        </p:txBody>
      </p:sp>
      <p:sp>
        <p:nvSpPr>
          <p:cNvPr id="4" name="Content Placeholder 2">
            <a:extLst>
              <a:ext uri="{FF2B5EF4-FFF2-40B4-BE49-F238E27FC236}">
                <a16:creationId xmlns:a16="http://schemas.microsoft.com/office/drawing/2014/main" id="{7AE0AC05-533E-4FCF-B3F4-C6CA434E608E}"/>
              </a:ext>
            </a:extLst>
          </p:cNvPr>
          <p:cNvSpPr txBox="1">
            <a:spLocks noGrp="1"/>
          </p:cNvSpPr>
          <p:nvPr>
            <p:ph idx="1"/>
          </p:nvPr>
        </p:nvSpPr>
        <p:spPr/>
        <p:txBody>
          <a:bodyPr>
            <a:normAutofit/>
          </a:bodyPr>
          <a:lstStyle/>
          <a:p>
            <a:pPr algn="just">
              <a:buFont typeface="Arial" panose="020B0604020202020204" pitchFamily="34" charset="0"/>
              <a:buChar char="•"/>
            </a:pPr>
            <a:r>
              <a:rPr lang="en-US" sz="1900" dirty="0"/>
              <a:t> </a:t>
            </a:r>
            <a:r>
              <a:rPr lang="en-US" sz="1800" dirty="0"/>
              <a:t>2014: I was arrested and placed pre-trial detention on charges of incitement to suicide, illegal entrepreneurship, tax evasion and  abuse of power.</a:t>
            </a:r>
          </a:p>
          <a:p>
            <a:pPr algn="just">
              <a:buFont typeface="Arial" panose="020B0604020202020204" pitchFamily="34" charset="0"/>
              <a:buChar char="•"/>
            </a:pPr>
            <a:r>
              <a:rPr lang="en-US" sz="1800" dirty="0"/>
              <a:t> 2020 ECtHR judgment found that my </a:t>
            </a:r>
            <a:r>
              <a:rPr lang="en-US" sz="1800" b="1" dirty="0"/>
              <a:t>arrest and detention were unlawful</a:t>
            </a:r>
            <a:r>
              <a:rPr lang="en-US" sz="1800" dirty="0"/>
              <a:t>, because:</a:t>
            </a:r>
          </a:p>
          <a:p>
            <a:pPr lvl="3" algn="just">
              <a:buFont typeface="Arial" panose="020B0604020202020204" pitchFamily="34" charset="0"/>
              <a:buChar char="•"/>
            </a:pPr>
            <a:r>
              <a:rPr lang="en-US" sz="1700" dirty="0"/>
              <a:t>A minimum standard of “reasonableness” of suspicion not met</a:t>
            </a:r>
          </a:p>
          <a:p>
            <a:pPr lvl="3" algn="just">
              <a:buFont typeface="Arial" panose="020B0604020202020204" pitchFamily="34" charset="0"/>
              <a:buChar char="•"/>
            </a:pPr>
            <a:r>
              <a:rPr lang="en-US" sz="1700" dirty="0"/>
              <a:t>My arrest and detention initially based on false claim made as a result of coercion </a:t>
            </a:r>
          </a:p>
          <a:p>
            <a:pPr lvl="3" algn="just">
              <a:buFont typeface="Arial" panose="020B0604020202020204" pitchFamily="34" charset="0"/>
              <a:buChar char="•"/>
            </a:pPr>
            <a:r>
              <a:rPr lang="en-US" sz="1700" dirty="0"/>
              <a:t>No facts, information or evidence supporting additional charges related to my journalistic activities</a:t>
            </a:r>
          </a:p>
          <a:p>
            <a:pPr lvl="3" algn="just">
              <a:buFont typeface="Arial" panose="020B0604020202020204" pitchFamily="34" charset="0"/>
              <a:buChar char="•"/>
            </a:pPr>
            <a:r>
              <a:rPr lang="en-US" sz="1700" dirty="0"/>
              <a:t>Systemic failure on the part of domestic courts to verify the existence of a reasonable suspicion underpinning my arrest and detention</a:t>
            </a:r>
          </a:p>
          <a:p>
            <a:pPr lvl="1" algn="just">
              <a:buFont typeface="Arial" panose="020B0604020202020204" pitchFamily="34" charset="0"/>
              <a:buChar char="•"/>
            </a:pPr>
            <a:r>
              <a:rPr lang="en-US" b="1" dirty="0"/>
              <a:t>Presumption of innocence: </a:t>
            </a:r>
            <a:r>
              <a:rPr lang="en-US" dirty="0"/>
              <a:t>Statements  made by the prosecutor, which referred to my guilt before I had been proved so according to law, violated my right to be presumed  innocent under Article 6. </a:t>
            </a:r>
          </a:p>
          <a:p>
            <a:pPr lvl="1" algn="just">
              <a:buFont typeface="Arial" panose="020B0604020202020204" pitchFamily="34" charset="0"/>
              <a:buChar char="•"/>
            </a:pPr>
            <a:r>
              <a:rPr lang="en-US" dirty="0"/>
              <a:t> </a:t>
            </a:r>
            <a:r>
              <a:rPr lang="en-US" b="1" dirty="0"/>
              <a:t>Restriction for unauthorized purposes: </a:t>
            </a:r>
            <a:r>
              <a:rPr lang="en-US" dirty="0"/>
              <a:t>my arrest and pre-trial detention was “driven by improper reasons and that the actual purpose of the impugned measures was to silence and to punish me for my journalistic activities” (para 119), in violation of Article 18 in conjunction with Article 5.  </a:t>
            </a:r>
          </a:p>
          <a:p>
            <a:endParaRPr lang="en-GB" b="1" dirty="0"/>
          </a:p>
        </p:txBody>
      </p:sp>
      <p:cxnSp>
        <p:nvCxnSpPr>
          <p:cNvPr id="5" name="Straight Connector 6">
            <a:extLst>
              <a:ext uri="{FF2B5EF4-FFF2-40B4-BE49-F238E27FC236}">
                <a16:creationId xmlns:a16="http://schemas.microsoft.com/office/drawing/2014/main" id="{0106E942-46C5-4651-B493-F8E286F9C14B}"/>
              </a:ext>
            </a:extLst>
          </p:cNvPr>
          <p:cNvCxnSpPr/>
          <p:nvPr/>
        </p:nvCxnSpPr>
        <p:spPr>
          <a:xfrm>
            <a:off x="914401" y="1722449"/>
            <a:ext cx="10363197" cy="0"/>
          </a:xfrm>
          <a:prstGeom prst="straightConnector1">
            <a:avLst/>
          </a:prstGeom>
          <a:noFill/>
          <a:ln w="12701" cap="flat">
            <a:solidFill>
              <a:srgbClr val="A6A6A6"/>
            </a:solidFill>
            <a:prstDash val="solid"/>
            <a:miter/>
          </a:ln>
        </p:spPr>
      </p:cxnSp>
    </p:spTree>
    <p:extLst>
      <p:ext uri="{BB962C8B-B14F-4D97-AF65-F5344CB8AC3E}">
        <p14:creationId xmlns:p14="http://schemas.microsoft.com/office/powerpoint/2010/main" val="400479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E945CAF1-F21D-4879-9840-86B0B4EA02E3}"/>
              </a:ext>
            </a:extLst>
          </p:cNvPr>
          <p:cNvSpPr>
            <a:spLocks noMove="1" noResize="1"/>
          </p:cNvSpPr>
          <p:nvPr/>
        </p:nvSpPr>
        <p:spPr>
          <a:xfrm>
            <a:off x="321567" y="320040"/>
            <a:ext cx="11548872" cy="6217920"/>
          </a:xfrm>
          <a:prstGeom prst="rect">
            <a:avLst/>
          </a:prstGeom>
          <a:solidFill>
            <a:srgbClr val="FFFFFF">
              <a:alpha val="8000"/>
            </a:srgbClr>
          </a:solidFill>
          <a:ln w="28575" cap="flat">
            <a:solidFill>
              <a:srgbClr val="C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Calibri"/>
            </a:endParaRPr>
          </a:p>
        </p:txBody>
      </p:sp>
      <p:sp>
        <p:nvSpPr>
          <p:cNvPr id="3" name="Title 1">
            <a:extLst>
              <a:ext uri="{FF2B5EF4-FFF2-40B4-BE49-F238E27FC236}">
                <a16:creationId xmlns:a16="http://schemas.microsoft.com/office/drawing/2014/main" id="{03C0F13F-C08E-4993-9644-950337F1AA88}"/>
              </a:ext>
            </a:extLst>
          </p:cNvPr>
          <p:cNvSpPr txBox="1">
            <a:spLocks noGrp="1"/>
          </p:cNvSpPr>
          <p:nvPr>
            <p:ph type="title"/>
          </p:nvPr>
        </p:nvSpPr>
        <p:spPr>
          <a:xfrm>
            <a:off x="914401" y="643919"/>
            <a:ext cx="10058400" cy="733543"/>
          </a:xfrm>
        </p:spPr>
        <p:txBody>
          <a:bodyPr>
            <a:noAutofit/>
          </a:bodyPr>
          <a:lstStyle/>
          <a:p>
            <a:pPr marL="0" indent="0" algn="ctr">
              <a:buNone/>
            </a:pPr>
            <a:r>
              <a:rPr lang="en-US" sz="3200" dirty="0">
                <a:solidFill>
                  <a:srgbClr val="0070C0"/>
                </a:solidFill>
                <a:effectLst/>
                <a:ea typeface="Calibri" panose="020F0502020204030204" pitchFamily="34" charset="0"/>
                <a:cs typeface="Calibri" panose="020F0502020204030204" pitchFamily="34" charset="0"/>
              </a:rPr>
              <a:t>GENERAL MEASURES</a:t>
            </a:r>
            <a:endParaRPr lang="en-GB" sz="3200" dirty="0">
              <a:solidFill>
                <a:srgbClr val="0070C0"/>
              </a:solidFill>
              <a:cs typeface="Calibri" panose="020F0502020204030204" pitchFamily="34" charset="0"/>
            </a:endParaRPr>
          </a:p>
        </p:txBody>
      </p:sp>
      <p:sp>
        <p:nvSpPr>
          <p:cNvPr id="4" name="Content Placeholder 2">
            <a:extLst>
              <a:ext uri="{FF2B5EF4-FFF2-40B4-BE49-F238E27FC236}">
                <a16:creationId xmlns:a16="http://schemas.microsoft.com/office/drawing/2014/main" id="{7AE0AC05-533E-4FCF-B3F4-C6CA434E608E}"/>
              </a:ext>
            </a:extLst>
          </p:cNvPr>
          <p:cNvSpPr txBox="1">
            <a:spLocks noGrp="1"/>
          </p:cNvSpPr>
          <p:nvPr>
            <p:ph idx="1"/>
          </p:nvPr>
        </p:nvSpPr>
        <p:spPr/>
        <p:txBody>
          <a:bodyPr>
            <a:normAutofit/>
          </a:bodyPr>
          <a:lstStyle/>
          <a:p>
            <a:pPr>
              <a:buFont typeface="Arial" panose="020B0604020202020204" pitchFamily="34" charset="0"/>
              <a:buChar char="•"/>
            </a:pPr>
            <a:r>
              <a:rPr lang="en-US" sz="1800" dirty="0">
                <a:effectLst/>
                <a:ea typeface="Calibri" panose="020F0502020204030204" pitchFamily="34" charset="0"/>
              </a:rPr>
              <a:t> Ongoing practice of surveillance, blackmail and smear campaign against journalists, gender activists, family members of political figures, women politicians</a:t>
            </a:r>
          </a:p>
          <a:p>
            <a:pPr>
              <a:buFont typeface="Arial" panose="020B0604020202020204" pitchFamily="34" charset="0"/>
              <a:buChar char="•"/>
            </a:pPr>
            <a:r>
              <a:rPr lang="en-US" sz="1800" dirty="0">
                <a:effectLst/>
                <a:ea typeface="Calibri" panose="020F0502020204030204" pitchFamily="34" charset="0"/>
              </a:rPr>
              <a:t> Dozens of activists, journalists, lawyers, now in the process of demanding investigation into Pegasus spyware attack in Azerbaijan</a:t>
            </a:r>
          </a:p>
          <a:p>
            <a:pPr>
              <a:buFont typeface="Arial" panose="020B0604020202020204" pitchFamily="34" charset="0"/>
              <a:buChar char="•"/>
            </a:pPr>
            <a:endParaRPr lang="en-US" sz="1800" b="1" dirty="0">
              <a:latin typeface="Times New Roman" panose="02020603050405020304" pitchFamily="18" charset="0"/>
            </a:endParaRPr>
          </a:p>
          <a:p>
            <a:pPr>
              <a:buFont typeface="Arial" panose="020B0604020202020204" pitchFamily="34" charset="0"/>
              <a:buChar char="•"/>
            </a:pPr>
            <a:endParaRPr lang="en-GB" b="1" dirty="0"/>
          </a:p>
        </p:txBody>
      </p:sp>
      <p:cxnSp>
        <p:nvCxnSpPr>
          <p:cNvPr id="5" name="Straight Connector 6">
            <a:extLst>
              <a:ext uri="{FF2B5EF4-FFF2-40B4-BE49-F238E27FC236}">
                <a16:creationId xmlns:a16="http://schemas.microsoft.com/office/drawing/2014/main" id="{0106E942-46C5-4651-B493-F8E286F9C14B}"/>
              </a:ext>
            </a:extLst>
          </p:cNvPr>
          <p:cNvCxnSpPr/>
          <p:nvPr/>
        </p:nvCxnSpPr>
        <p:spPr>
          <a:xfrm>
            <a:off x="914401" y="1722449"/>
            <a:ext cx="10363197" cy="0"/>
          </a:xfrm>
          <a:prstGeom prst="straightConnector1">
            <a:avLst/>
          </a:prstGeom>
          <a:noFill/>
          <a:ln w="12701" cap="flat">
            <a:solidFill>
              <a:srgbClr val="A6A6A6"/>
            </a:solidFill>
            <a:prstDash val="solid"/>
            <a:miter/>
          </a:ln>
        </p:spPr>
      </p:cxnSp>
      <p:pic>
        <p:nvPicPr>
          <p:cNvPr id="7" name="Picture 6">
            <a:extLst>
              <a:ext uri="{FF2B5EF4-FFF2-40B4-BE49-F238E27FC236}">
                <a16:creationId xmlns:a16="http://schemas.microsoft.com/office/drawing/2014/main" id="{BF4B351F-2E1C-4DCC-BE83-F9E5E57B6FEA}"/>
              </a:ext>
            </a:extLst>
          </p:cNvPr>
          <p:cNvPicPr>
            <a:picLocks noChangeAspect="1"/>
          </p:cNvPicPr>
          <p:nvPr/>
        </p:nvPicPr>
        <p:blipFill>
          <a:blip r:embed="rId3"/>
          <a:stretch>
            <a:fillRect/>
          </a:stretch>
        </p:blipFill>
        <p:spPr>
          <a:xfrm>
            <a:off x="1509823" y="3151349"/>
            <a:ext cx="3498881" cy="3062732"/>
          </a:xfrm>
          <a:prstGeom prst="rect">
            <a:avLst/>
          </a:prstGeom>
        </p:spPr>
      </p:pic>
      <p:pic>
        <p:nvPicPr>
          <p:cNvPr id="9" name="Picture 8">
            <a:extLst>
              <a:ext uri="{FF2B5EF4-FFF2-40B4-BE49-F238E27FC236}">
                <a16:creationId xmlns:a16="http://schemas.microsoft.com/office/drawing/2014/main" id="{40848DDE-0747-853C-8BB7-8ACFF3E6EE1C}"/>
              </a:ext>
            </a:extLst>
          </p:cNvPr>
          <p:cNvPicPr>
            <a:picLocks noChangeAspect="1"/>
          </p:cNvPicPr>
          <p:nvPr/>
        </p:nvPicPr>
        <p:blipFill>
          <a:blip r:embed="rId4"/>
          <a:stretch>
            <a:fillRect/>
          </a:stretch>
        </p:blipFill>
        <p:spPr>
          <a:xfrm>
            <a:off x="5784417" y="3249207"/>
            <a:ext cx="3826338" cy="2743171"/>
          </a:xfrm>
          <a:prstGeom prst="rect">
            <a:avLst/>
          </a:prstGeom>
        </p:spPr>
      </p:pic>
    </p:spTree>
    <p:extLst>
      <p:ext uri="{BB962C8B-B14F-4D97-AF65-F5344CB8AC3E}">
        <p14:creationId xmlns:p14="http://schemas.microsoft.com/office/powerpoint/2010/main" val="1479921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E945CAF1-F21D-4879-9840-86B0B4EA02E3}"/>
              </a:ext>
            </a:extLst>
          </p:cNvPr>
          <p:cNvSpPr>
            <a:spLocks noMove="1" noResize="1"/>
          </p:cNvSpPr>
          <p:nvPr/>
        </p:nvSpPr>
        <p:spPr>
          <a:xfrm>
            <a:off x="321567" y="320040"/>
            <a:ext cx="11548872" cy="6217920"/>
          </a:xfrm>
          <a:prstGeom prst="rect">
            <a:avLst/>
          </a:prstGeom>
          <a:solidFill>
            <a:srgbClr val="FFFFFF">
              <a:alpha val="8000"/>
            </a:srgbClr>
          </a:solidFill>
          <a:ln w="28575" cap="flat">
            <a:solidFill>
              <a:srgbClr val="C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Calibri"/>
            </a:endParaRPr>
          </a:p>
        </p:txBody>
      </p:sp>
      <p:sp>
        <p:nvSpPr>
          <p:cNvPr id="3" name="Title 1">
            <a:extLst>
              <a:ext uri="{FF2B5EF4-FFF2-40B4-BE49-F238E27FC236}">
                <a16:creationId xmlns:a16="http://schemas.microsoft.com/office/drawing/2014/main" id="{03C0F13F-C08E-4993-9644-950337F1AA88}"/>
              </a:ext>
            </a:extLst>
          </p:cNvPr>
          <p:cNvSpPr txBox="1">
            <a:spLocks noGrp="1"/>
          </p:cNvSpPr>
          <p:nvPr>
            <p:ph type="title"/>
          </p:nvPr>
        </p:nvSpPr>
        <p:spPr>
          <a:xfrm>
            <a:off x="914401" y="643919"/>
            <a:ext cx="10058400" cy="733543"/>
          </a:xfrm>
        </p:spPr>
        <p:txBody>
          <a:bodyPr>
            <a:noAutofit/>
          </a:bodyPr>
          <a:lstStyle/>
          <a:p>
            <a:pPr marL="0" indent="0" algn="ctr">
              <a:buNone/>
            </a:pPr>
            <a:r>
              <a:rPr lang="en-US" sz="3200" dirty="0">
                <a:solidFill>
                  <a:srgbClr val="0070C0"/>
                </a:solidFill>
                <a:effectLst/>
                <a:ea typeface="Calibri" panose="020F0502020204030204" pitchFamily="34" charset="0"/>
                <a:cs typeface="Calibri" panose="020F0502020204030204" pitchFamily="34" charset="0"/>
              </a:rPr>
              <a:t>GENERAL MEASURES</a:t>
            </a:r>
            <a:endParaRPr lang="en-GB" sz="3200" dirty="0">
              <a:solidFill>
                <a:srgbClr val="0070C0"/>
              </a:solidFill>
              <a:cs typeface="Calibri" panose="020F0502020204030204" pitchFamily="34" charset="0"/>
            </a:endParaRPr>
          </a:p>
        </p:txBody>
      </p:sp>
      <p:sp>
        <p:nvSpPr>
          <p:cNvPr id="4" name="Content Placeholder 2">
            <a:extLst>
              <a:ext uri="{FF2B5EF4-FFF2-40B4-BE49-F238E27FC236}">
                <a16:creationId xmlns:a16="http://schemas.microsoft.com/office/drawing/2014/main" id="{7AE0AC05-533E-4FCF-B3F4-C6CA434E608E}"/>
              </a:ext>
            </a:extLst>
          </p:cNvPr>
          <p:cNvSpPr txBox="1">
            <a:spLocks noGrp="1"/>
          </p:cNvSpPr>
          <p:nvPr>
            <p:ph idx="1"/>
          </p:nvPr>
        </p:nvSpPr>
        <p:spPr/>
        <p:txBody>
          <a:bodyPr>
            <a:normAutofit fontScale="25000" lnSpcReduction="20000"/>
          </a:bodyPr>
          <a:lstStyle/>
          <a:p>
            <a:pPr marL="0" marR="0" lvl="0" indent="0" algn="just">
              <a:spcBef>
                <a:spcPts val="0"/>
              </a:spcBef>
              <a:spcAft>
                <a:spcPts val="0"/>
              </a:spcAft>
              <a:buNone/>
            </a:pP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New Media Law is restrictive and opens new avenues for persecution against journalists who criticize the government:</a:t>
            </a:r>
          </a:p>
          <a:p>
            <a:pPr marR="0" lvl="0" algn="just">
              <a:spcBef>
                <a:spcPts val="0"/>
              </a:spcBef>
              <a:spcAft>
                <a:spcPts val="0"/>
              </a:spcAft>
              <a:buFont typeface="Arial" panose="020B0604020202020204" pitchFamily="34" charset="0"/>
              <a:buChar char="•"/>
            </a:pPr>
            <a:endParaRPr lang="en-US" sz="5600" dirty="0">
              <a:latin typeface="Times New Roman" panose="02020603050405020304" pitchFamily="18" charset="0"/>
              <a:ea typeface="Calibri" panose="020F0502020204030204" pitchFamily="34" charset="0"/>
              <a:cs typeface="Times New Roman" panose="02020603050405020304" pitchFamily="18" charset="0"/>
            </a:endParaRPr>
          </a:p>
          <a:p>
            <a:pPr lvl="1" algn="just">
              <a:spcBef>
                <a:spcPts val="0"/>
              </a:spcBef>
              <a:spcAft>
                <a:spcPts val="0"/>
              </a:spcAft>
              <a:buFont typeface="Arial" panose="020B0604020202020204" pitchFamily="34" charset="0"/>
              <a:buChar char="•"/>
            </a:pPr>
            <a:r>
              <a:rPr lang="en-US" sz="8000" dirty="0">
                <a:effectLst/>
                <a:latin typeface="Times New Roman" panose="02020603050405020304" pitchFamily="18" charset="0"/>
                <a:ea typeface="Calibri" panose="020F0502020204030204" pitchFamily="34" charset="0"/>
                <a:cs typeface="Times New Roman" panose="02020603050405020304" pitchFamily="18" charset="0"/>
              </a:rPr>
              <a:t>Convicted people (like myself), people with no higher education are banned from being in management positions in journalism.</a:t>
            </a:r>
          </a:p>
          <a:p>
            <a:pPr lvl="1" algn="just">
              <a:spcBef>
                <a:spcPts val="0"/>
              </a:spcBef>
              <a:spcAft>
                <a:spcPts val="0"/>
              </a:spcAft>
              <a:buFont typeface="Arial" panose="020B0604020202020204" pitchFamily="34" charset="0"/>
              <a:buChar char="•"/>
            </a:pPr>
            <a:r>
              <a:rPr lang="en-US" sz="8000" dirty="0">
                <a:latin typeface="Times New Roman" panose="02020603050405020304" pitchFamily="18" charset="0"/>
                <a:ea typeface="Calibri" panose="020F0502020204030204" pitchFamily="34" charset="0"/>
                <a:cs typeface="Times New Roman" panose="02020603050405020304" pitchFamily="18" charset="0"/>
              </a:rPr>
              <a:t>Requires </a:t>
            </a:r>
            <a:r>
              <a:rPr lang="en-US" sz="8000" dirty="0">
                <a:effectLst/>
                <a:latin typeface="Times New Roman" panose="02020603050405020304" pitchFamily="18" charset="0"/>
                <a:ea typeface="Calibri" panose="020F0502020204030204" pitchFamily="34" charset="0"/>
                <a:cs typeface="Times New Roman" panose="02020603050405020304" pitchFamily="18" charset="0"/>
              </a:rPr>
              <a:t>approval from law enforcement agencies in publishing stories about their anti-extremism </a:t>
            </a:r>
            <a:r>
              <a:rPr lang="en-US" sz="8000" dirty="0">
                <a:latin typeface="Times New Roman" panose="02020603050405020304" pitchFamily="18" charset="0"/>
                <a:ea typeface="Calibri" panose="020F0502020204030204" pitchFamily="34" charset="0"/>
                <a:cs typeface="Times New Roman" panose="02020603050405020304" pitchFamily="18" charset="0"/>
              </a:rPr>
              <a:t>operations - not only for the text, but also the format of the publication.</a:t>
            </a:r>
            <a:endParaRPr lang="en-US" sz="8000" dirty="0">
              <a:effectLst/>
              <a:latin typeface="Times New Roman" panose="02020603050405020304" pitchFamily="18" charset="0"/>
              <a:ea typeface="Calibri" panose="020F0502020204030204" pitchFamily="34" charset="0"/>
              <a:cs typeface="Times New Roman" panose="02020603050405020304" pitchFamily="18" charset="0"/>
            </a:endParaRPr>
          </a:p>
          <a:p>
            <a:pPr lvl="1" algn="just">
              <a:spcBef>
                <a:spcPts val="0"/>
              </a:spcBef>
              <a:spcAft>
                <a:spcPts val="0"/>
              </a:spcAft>
              <a:buFont typeface="Arial" panose="020B0604020202020204" pitchFamily="34" charset="0"/>
              <a:buChar char="•"/>
            </a:pPr>
            <a:r>
              <a:rPr lang="en-US" sz="8000" dirty="0">
                <a:effectLst/>
                <a:latin typeface="Times New Roman" panose="02020603050405020304" pitchFamily="18" charset="0"/>
                <a:ea typeface="Calibri" panose="020F0502020204030204" pitchFamily="34" charset="0"/>
                <a:cs typeface="Times New Roman" panose="02020603050405020304" pitchFamily="18" charset="0"/>
              </a:rPr>
              <a:t>=&gt; journalists will not be able to document police misconduct</a:t>
            </a:r>
          </a:p>
          <a:p>
            <a:pPr lvl="1" algn="just">
              <a:spcBef>
                <a:spcPts val="0"/>
              </a:spcBef>
              <a:spcAft>
                <a:spcPts val="0"/>
              </a:spcAft>
              <a:buFont typeface="Arial" panose="020B0604020202020204" pitchFamily="34" charset="0"/>
              <a:buChar char="•"/>
            </a:pPr>
            <a:r>
              <a:rPr lang="en-US" sz="8000" dirty="0">
                <a:latin typeface="Times New Roman" panose="02020603050405020304" pitchFamily="18" charset="0"/>
                <a:ea typeface="Calibri" panose="020F0502020204030204" pitchFamily="34" charset="0"/>
                <a:cs typeface="Times New Roman" panose="02020603050405020304" pitchFamily="18" charset="0"/>
              </a:rPr>
              <a:t>Law introduces r</a:t>
            </a:r>
            <a:r>
              <a:rPr lang="en-US" sz="8000" dirty="0">
                <a:effectLst/>
                <a:latin typeface="Times New Roman" panose="02020603050405020304" pitchFamily="18" charset="0"/>
                <a:ea typeface="Calibri" panose="020F0502020204030204" pitchFamily="34" charset="0"/>
                <a:cs typeface="Times New Roman" panose="02020603050405020304" pitchFamily="18" charset="0"/>
              </a:rPr>
              <a:t>egistry of the journalists</a:t>
            </a:r>
          </a:p>
          <a:p>
            <a:pPr lvl="1" algn="just">
              <a:spcBef>
                <a:spcPts val="0"/>
              </a:spcBef>
              <a:spcAft>
                <a:spcPts val="0"/>
              </a:spcAft>
              <a:buFont typeface="Arial" panose="020B0604020202020204" pitchFamily="34" charset="0"/>
              <a:buChar char="•"/>
            </a:pPr>
            <a:r>
              <a:rPr lang="en-US" sz="8000" dirty="0">
                <a:latin typeface="Times New Roman" panose="02020603050405020304" pitchFamily="18" charset="0"/>
                <a:ea typeface="Calibri" panose="020F0502020204030204" pitchFamily="34" charset="0"/>
                <a:cs typeface="Times New Roman" panose="02020603050405020304" pitchFamily="18" charset="0"/>
              </a:rPr>
              <a:t>N</a:t>
            </a:r>
            <a:r>
              <a:rPr lang="en-US" sz="8000" dirty="0">
                <a:effectLst/>
                <a:latin typeface="Times New Roman" panose="02020603050405020304" pitchFamily="18" charset="0"/>
                <a:ea typeface="Calibri" panose="020F0502020204030204" pitchFamily="34" charset="0"/>
                <a:cs typeface="Times New Roman" panose="02020603050405020304" pitchFamily="18" charset="0"/>
              </a:rPr>
              <a:t>o opportunity for freelancers to get the journalist badge and accreditation.</a:t>
            </a:r>
          </a:p>
          <a:p>
            <a:pPr lvl="1" algn="just">
              <a:spcBef>
                <a:spcPts val="0"/>
              </a:spcBef>
              <a:spcAft>
                <a:spcPts val="0"/>
              </a:spcAft>
              <a:buFont typeface="Arial" panose="020B0604020202020204" pitchFamily="34" charset="0"/>
              <a:buChar char="•"/>
            </a:pPr>
            <a:r>
              <a:rPr lang="en-US" sz="8000" dirty="0">
                <a:effectLst/>
                <a:latin typeface="Times New Roman" panose="02020603050405020304" pitchFamily="18" charset="0"/>
                <a:ea typeface="Calibri" panose="020F0502020204030204" pitchFamily="34" charset="0"/>
                <a:cs typeface="Times New Roman" panose="02020603050405020304" pitchFamily="18" charset="0"/>
              </a:rPr>
              <a:t>Risk of being charged with illegal entrepreneurship for freelancers</a:t>
            </a:r>
          </a:p>
          <a:p>
            <a:pPr lvl="1" algn="just">
              <a:spcBef>
                <a:spcPts val="0"/>
              </a:spcBef>
              <a:spcAft>
                <a:spcPts val="0"/>
              </a:spcAft>
              <a:buFont typeface="Arial" panose="020B0604020202020204" pitchFamily="34" charset="0"/>
              <a:buChar char="•"/>
            </a:pPr>
            <a:endParaRPr lang="en-US" sz="8000" dirty="0">
              <a:effectLst/>
              <a:latin typeface="Times New Roman" panose="02020603050405020304" pitchFamily="18" charset="0"/>
              <a:ea typeface="Calibri" panose="020F0502020204030204" pitchFamily="34" charset="0"/>
              <a:cs typeface="Times New Roman" panose="02020603050405020304" pitchFamily="18" charset="0"/>
            </a:endParaRPr>
          </a:p>
          <a:p>
            <a:pPr lvl="1" algn="just">
              <a:spcBef>
                <a:spcPts val="0"/>
              </a:spcBef>
              <a:spcAft>
                <a:spcPts val="0"/>
              </a:spcAft>
              <a:buFont typeface="Arial" panose="020B0604020202020204" pitchFamily="34" charset="0"/>
              <a:buChar char="•"/>
            </a:pPr>
            <a:endParaRPr lang="en-US" sz="8000" dirty="0">
              <a:latin typeface="Times New Roman" panose="02020603050405020304" pitchFamily="18" charset="0"/>
              <a:ea typeface="Calibri" panose="020F0502020204030204" pitchFamily="34" charset="0"/>
              <a:cs typeface="Times New Roman" panose="02020603050405020304" pitchFamily="18" charset="0"/>
            </a:endParaRPr>
          </a:p>
          <a:p>
            <a:pPr marL="201168" lvl="1" indent="0" algn="just">
              <a:spcBef>
                <a:spcPts val="0"/>
              </a:spcBef>
              <a:spcAft>
                <a:spcPts val="0"/>
              </a:spcAft>
              <a:buNone/>
            </a:pPr>
            <a:r>
              <a:rPr lang="en-US" sz="8000" dirty="0">
                <a:effectLst/>
                <a:latin typeface="Times New Roman" panose="02020603050405020304" pitchFamily="18" charset="0"/>
                <a:ea typeface="Calibri" panose="020F0502020204030204" pitchFamily="34" charset="0"/>
                <a:cs typeface="Times New Roman" panose="02020603050405020304" pitchFamily="18" charset="0"/>
              </a:rPr>
              <a:t>More comprehensive analysis of the law is here: </a:t>
            </a:r>
            <a:r>
              <a:rPr lang="en-US" sz="8000" dirty="0">
                <a:effectLst/>
                <a:latin typeface="Times New Roman" panose="02020603050405020304" pitchFamily="18" charset="0"/>
                <a:ea typeface="Calibri" panose="020F0502020204030204" pitchFamily="34" charset="0"/>
                <a:cs typeface="Times New Roman" panose="02020603050405020304" pitchFamily="18" charset="0"/>
                <a:hlinkClick r:id="rId3"/>
              </a:rPr>
              <a:t>https://csometer.info/updates/azerbaijan-</a:t>
            </a:r>
          </a:p>
          <a:p>
            <a:pPr marL="201168" lvl="1" indent="0" algn="just">
              <a:spcBef>
                <a:spcPts val="0"/>
              </a:spcBef>
              <a:spcAft>
                <a:spcPts val="0"/>
              </a:spcAft>
              <a:buNone/>
            </a:pPr>
            <a:r>
              <a:rPr lang="en-US" sz="8000" dirty="0">
                <a:effectLst/>
                <a:latin typeface="Times New Roman" panose="02020603050405020304" pitchFamily="18" charset="0"/>
                <a:ea typeface="Calibri" panose="020F0502020204030204" pitchFamily="34" charset="0"/>
                <a:cs typeface="Times New Roman" panose="02020603050405020304" pitchFamily="18" charset="0"/>
                <a:hlinkClick r:id="rId3"/>
              </a:rPr>
              <a:t>brief-overview-new-media-law</a:t>
            </a:r>
            <a:endParaRPr lang="en-US" sz="8000" dirty="0">
              <a:effectLst/>
              <a:latin typeface="Times New Roman" panose="02020603050405020304" pitchFamily="18" charset="0"/>
              <a:ea typeface="Calibri" panose="020F0502020204030204" pitchFamily="34" charset="0"/>
              <a:cs typeface="Times New Roman" panose="02020603050405020304" pitchFamily="18" charset="0"/>
            </a:endParaRPr>
          </a:p>
          <a:p>
            <a:pPr lvl="1" algn="just">
              <a:spcBef>
                <a:spcPts val="0"/>
              </a:spcBef>
              <a:spcAft>
                <a:spcPts val="0"/>
              </a:spcAft>
              <a:buFont typeface="Arial" panose="020B0604020202020204" pitchFamily="34" charset="0"/>
              <a:buChar char="•"/>
            </a:pPr>
            <a:endParaRPr lang="en-US" sz="7200" dirty="0">
              <a:effectLst/>
              <a:ea typeface="Calibri" panose="020F0502020204030204" pitchFamily="34" charset="0"/>
              <a:cs typeface="Times New Roman" panose="02020603050405020304" pitchFamily="18" charset="0"/>
            </a:endParaRPr>
          </a:p>
          <a:p>
            <a:pPr lvl="1" algn="just">
              <a:spcBef>
                <a:spcPts val="0"/>
              </a:spcBef>
              <a:spcAft>
                <a:spcPts val="0"/>
              </a:spcAft>
              <a:buFont typeface="Arial" panose="020B0604020202020204" pitchFamily="34" charset="0"/>
              <a:buChar char="•"/>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lvl="1" algn="just">
              <a:spcBef>
                <a:spcPts val="0"/>
              </a:spcBef>
              <a:spcAft>
                <a:spcPts val="0"/>
              </a:spcAft>
              <a:buFont typeface="Arial" panose="020B0604020202020204" pitchFamily="34" charset="0"/>
              <a:buChar char="•"/>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spcBef>
                <a:spcPts val="0"/>
              </a:spcBef>
              <a:spcAft>
                <a:spcPts val="0"/>
              </a:spcAft>
            </a:pP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Arial" panose="020B0604020202020204" pitchFamily="34" charset="0"/>
              <a:buChar char="•"/>
            </a:pPr>
            <a:endParaRPr lang="en-US" sz="1800" b="1" dirty="0">
              <a:latin typeface="Times New Roman" panose="02020603050405020304" pitchFamily="18" charset="0"/>
            </a:endParaRPr>
          </a:p>
          <a:p>
            <a:pPr>
              <a:buFont typeface="Arial" panose="020B0604020202020204" pitchFamily="34" charset="0"/>
              <a:buChar char="•"/>
            </a:pPr>
            <a:endParaRPr lang="en-GB" b="1" dirty="0"/>
          </a:p>
        </p:txBody>
      </p:sp>
      <p:cxnSp>
        <p:nvCxnSpPr>
          <p:cNvPr id="5" name="Straight Connector 6">
            <a:extLst>
              <a:ext uri="{FF2B5EF4-FFF2-40B4-BE49-F238E27FC236}">
                <a16:creationId xmlns:a16="http://schemas.microsoft.com/office/drawing/2014/main" id="{0106E942-46C5-4651-B493-F8E286F9C14B}"/>
              </a:ext>
            </a:extLst>
          </p:cNvPr>
          <p:cNvCxnSpPr/>
          <p:nvPr/>
        </p:nvCxnSpPr>
        <p:spPr>
          <a:xfrm>
            <a:off x="914401" y="1722449"/>
            <a:ext cx="10363197" cy="0"/>
          </a:xfrm>
          <a:prstGeom prst="straightConnector1">
            <a:avLst/>
          </a:prstGeom>
          <a:noFill/>
          <a:ln w="12701" cap="flat">
            <a:solidFill>
              <a:srgbClr val="A6A6A6"/>
            </a:solidFill>
            <a:prstDash val="solid"/>
            <a:miter/>
          </a:ln>
        </p:spPr>
      </p:cxnSp>
    </p:spTree>
    <p:extLst>
      <p:ext uri="{BB962C8B-B14F-4D97-AF65-F5344CB8AC3E}">
        <p14:creationId xmlns:p14="http://schemas.microsoft.com/office/powerpoint/2010/main" val="4029841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E945CAF1-F21D-4879-9840-86B0B4EA02E3}"/>
              </a:ext>
            </a:extLst>
          </p:cNvPr>
          <p:cNvSpPr>
            <a:spLocks noMove="1" noResize="1"/>
          </p:cNvSpPr>
          <p:nvPr/>
        </p:nvSpPr>
        <p:spPr>
          <a:xfrm>
            <a:off x="321567" y="320040"/>
            <a:ext cx="11548872" cy="6217920"/>
          </a:xfrm>
          <a:prstGeom prst="rect">
            <a:avLst/>
          </a:prstGeom>
          <a:solidFill>
            <a:srgbClr val="FFFFFF">
              <a:alpha val="8000"/>
            </a:srgbClr>
          </a:solidFill>
          <a:ln w="28575" cap="flat">
            <a:solidFill>
              <a:srgbClr val="C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Calibri"/>
            </a:endParaRPr>
          </a:p>
        </p:txBody>
      </p:sp>
      <p:sp>
        <p:nvSpPr>
          <p:cNvPr id="3" name="Title 1">
            <a:extLst>
              <a:ext uri="{FF2B5EF4-FFF2-40B4-BE49-F238E27FC236}">
                <a16:creationId xmlns:a16="http://schemas.microsoft.com/office/drawing/2014/main" id="{03C0F13F-C08E-4993-9644-950337F1AA88}"/>
              </a:ext>
            </a:extLst>
          </p:cNvPr>
          <p:cNvSpPr txBox="1">
            <a:spLocks noGrp="1"/>
          </p:cNvSpPr>
          <p:nvPr>
            <p:ph type="title"/>
          </p:nvPr>
        </p:nvSpPr>
        <p:spPr>
          <a:xfrm>
            <a:off x="914401" y="643919"/>
            <a:ext cx="10058400" cy="733543"/>
          </a:xfrm>
        </p:spPr>
        <p:txBody>
          <a:bodyPr>
            <a:noAutofit/>
          </a:bodyPr>
          <a:lstStyle/>
          <a:p>
            <a:pPr marL="0" indent="0" algn="ctr">
              <a:buNone/>
            </a:pPr>
            <a:r>
              <a:rPr lang="en-US" sz="3200" dirty="0">
                <a:solidFill>
                  <a:srgbClr val="0070C0"/>
                </a:solidFill>
                <a:effectLst/>
                <a:ea typeface="Calibri" panose="020F0502020204030204" pitchFamily="34" charset="0"/>
                <a:cs typeface="Calibri" panose="020F0502020204030204" pitchFamily="34" charset="0"/>
              </a:rPr>
              <a:t>Recommendations</a:t>
            </a:r>
            <a:endParaRPr lang="en-GB" sz="3200" dirty="0">
              <a:solidFill>
                <a:srgbClr val="0070C0"/>
              </a:solidFill>
              <a:cs typeface="Calibri" panose="020F0502020204030204" pitchFamily="34" charset="0"/>
            </a:endParaRPr>
          </a:p>
        </p:txBody>
      </p:sp>
      <p:sp>
        <p:nvSpPr>
          <p:cNvPr id="4" name="Content Placeholder 2">
            <a:extLst>
              <a:ext uri="{FF2B5EF4-FFF2-40B4-BE49-F238E27FC236}">
                <a16:creationId xmlns:a16="http://schemas.microsoft.com/office/drawing/2014/main" id="{7AE0AC05-533E-4FCF-B3F4-C6CA434E608E}"/>
              </a:ext>
            </a:extLst>
          </p:cNvPr>
          <p:cNvSpPr txBox="1">
            <a:spLocks noGrp="1"/>
          </p:cNvSpPr>
          <p:nvPr>
            <p:ph idx="1"/>
          </p:nvPr>
        </p:nvSpPr>
        <p:spPr/>
        <p:txBody>
          <a:bodyPr>
            <a:normAutofit fontScale="25000" lnSpcReduction="20000"/>
          </a:bodyPr>
          <a:lstStyle/>
          <a:p>
            <a:pPr algn="just">
              <a:spcBef>
                <a:spcPts val="0"/>
              </a:spcBef>
              <a:spcAft>
                <a:spcPts val="0"/>
              </a:spcAft>
              <a:buFont typeface="Arial" panose="020B0604020202020204" pitchFamily="34" charset="0"/>
              <a:buChar char="•"/>
            </a:pPr>
            <a:r>
              <a:rPr lang="en-US" sz="8000" dirty="0">
                <a:effectLst/>
                <a:ea typeface="Calibri" panose="020F0502020204030204" pitchFamily="34" charset="0"/>
                <a:cs typeface="Times New Roman" panose="02020603050405020304" pitchFamily="18" charset="0"/>
              </a:rPr>
              <a:t> Reopen and conduct the investigation in respect of the interferences with my private life in a manner that is consistent with international human rights standards</a:t>
            </a:r>
          </a:p>
          <a:p>
            <a:pPr marL="0" marR="0" lvl="0" indent="0" algn="just">
              <a:spcBef>
                <a:spcPts val="0"/>
              </a:spcBef>
              <a:spcAft>
                <a:spcPts val="0"/>
              </a:spcAft>
              <a:buNone/>
            </a:pPr>
            <a:endParaRPr lang="en-US" sz="8000" dirty="0">
              <a:ea typeface="Calibri" panose="020F0502020204030204" pitchFamily="34" charset="0"/>
              <a:cs typeface="Times New Roman" panose="02020603050405020304" pitchFamily="18" charset="0"/>
            </a:endParaRPr>
          </a:p>
          <a:p>
            <a:pPr algn="just">
              <a:spcBef>
                <a:spcPts val="0"/>
              </a:spcBef>
              <a:spcAft>
                <a:spcPts val="0"/>
              </a:spcAft>
              <a:buFont typeface="Arial" panose="020B0604020202020204" pitchFamily="34" charset="0"/>
              <a:buChar char="•"/>
            </a:pPr>
            <a:r>
              <a:rPr lang="en-US" sz="8000" dirty="0">
                <a:effectLst/>
                <a:ea typeface="Calibri" panose="020F0502020204030204" pitchFamily="34" charset="0"/>
                <a:cs typeface="Times New Roman" panose="02020603050405020304" pitchFamily="18" charset="0"/>
              </a:rPr>
              <a:t> Immediately and comprehensively take such action as will ensure that all private content relating my private life that was the subject matter of this case, not least the details disclosed by the prosecutor in the context of the criminal investigation, be permanently removed from online sources;</a:t>
            </a:r>
          </a:p>
          <a:p>
            <a:pPr algn="just">
              <a:spcBef>
                <a:spcPts val="0"/>
              </a:spcBef>
              <a:spcAft>
                <a:spcPts val="0"/>
              </a:spcAft>
              <a:buFont typeface="Arial" panose="020B0604020202020204" pitchFamily="34" charset="0"/>
              <a:buChar char="•"/>
            </a:pPr>
            <a:endParaRPr lang="en-US" sz="8000" dirty="0">
              <a:ea typeface="Calibri" panose="020F0502020204030204" pitchFamily="34" charset="0"/>
              <a:cs typeface="Times New Roman" panose="02020603050405020304" pitchFamily="18" charset="0"/>
            </a:endParaRPr>
          </a:p>
          <a:p>
            <a:pPr algn="just">
              <a:spcBef>
                <a:spcPts val="0"/>
              </a:spcBef>
              <a:spcAft>
                <a:spcPts val="0"/>
              </a:spcAft>
              <a:buFont typeface="Arial" panose="020B0604020202020204" pitchFamily="34" charset="0"/>
              <a:buChar char="•"/>
            </a:pPr>
            <a:r>
              <a:rPr lang="en-US" sz="8000" dirty="0">
                <a:effectLst/>
                <a:ea typeface="Calibri" panose="020F0502020204030204" pitchFamily="34" charset="0"/>
                <a:cs typeface="Times New Roman" panose="02020603050405020304" pitchFamily="18" charset="0"/>
              </a:rPr>
              <a:t> Quash my criminal conviction and ensure removal of my conviction from state registry</a:t>
            </a:r>
          </a:p>
          <a:p>
            <a:pPr marL="0" marR="0" lvl="0" indent="0" algn="just">
              <a:spcBef>
                <a:spcPts val="0"/>
              </a:spcBef>
              <a:spcAft>
                <a:spcPts val="0"/>
              </a:spcAft>
              <a:buNone/>
            </a:pPr>
            <a:endParaRPr lang="en-US" sz="8000" dirty="0">
              <a:effectLst/>
              <a:ea typeface="Calibri" panose="020F0502020204030204" pitchFamily="34" charset="0"/>
              <a:cs typeface="Times New Roman" panose="02020603050405020304" pitchFamily="18" charset="0"/>
            </a:endParaRPr>
          </a:p>
          <a:p>
            <a:pPr algn="just">
              <a:spcBef>
                <a:spcPts val="0"/>
              </a:spcBef>
              <a:spcAft>
                <a:spcPts val="0"/>
              </a:spcAft>
              <a:buFont typeface="Arial" panose="020B0604020202020204" pitchFamily="34" charset="0"/>
              <a:buChar char="•"/>
            </a:pPr>
            <a:r>
              <a:rPr lang="en-US" sz="8000" dirty="0">
                <a:ea typeface="Calibri" panose="020F0502020204030204" pitchFamily="34" charset="0"/>
                <a:cs typeface="Times New Roman" panose="02020603050405020304" pitchFamily="18" charset="0"/>
              </a:rPr>
              <a:t> R</a:t>
            </a:r>
            <a:r>
              <a:rPr lang="en-US" sz="8000" dirty="0">
                <a:effectLst/>
                <a:ea typeface="Calibri" panose="020F0502020204030204" pitchFamily="34" charset="0"/>
                <a:cs typeface="Times New Roman" panose="02020603050405020304" pitchFamily="18" charset="0"/>
              </a:rPr>
              <a:t>ecalling Recommendation CM/Rec(2022)4 of the Committee of Ministers to member States on promoting a favorable environment for quality journalism in the digital age as well as a positive obligation of the State to create a favorable and enabling environment, ensure safety and security of journalists, take immediate steps in order to effectively guarantee the freedom of expression and safety of journalists in Azerbaijan, and amend the domestic legislation accordingly.</a:t>
            </a:r>
          </a:p>
          <a:p>
            <a:pPr lvl="1" algn="just">
              <a:spcBef>
                <a:spcPts val="0"/>
              </a:spcBef>
              <a:spcAft>
                <a:spcPts val="0"/>
              </a:spcAft>
              <a:buFont typeface="Arial" panose="020B0604020202020204" pitchFamily="34" charset="0"/>
              <a:buChar char="•"/>
            </a:pPr>
            <a:endParaRPr lang="en-US" sz="5600" dirty="0">
              <a:effectLst/>
              <a:latin typeface="Calibri" panose="020F0502020204030204" pitchFamily="34" charset="0"/>
              <a:ea typeface="Calibri" panose="020F0502020204030204" pitchFamily="34" charset="0"/>
              <a:cs typeface="Times New Roman" panose="02020603050405020304" pitchFamily="18" charset="0"/>
            </a:endParaRPr>
          </a:p>
          <a:p>
            <a:pPr lvl="1" algn="just">
              <a:spcBef>
                <a:spcPts val="0"/>
              </a:spcBef>
              <a:spcAft>
                <a:spcPts val="0"/>
              </a:spcAft>
              <a:buFont typeface="Arial" panose="020B0604020202020204" pitchFamily="34" charset="0"/>
              <a:buChar char="•"/>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spcBef>
                <a:spcPts val="0"/>
              </a:spcBef>
              <a:spcAft>
                <a:spcPts val="0"/>
              </a:spcAft>
            </a:pP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Arial" panose="020B0604020202020204" pitchFamily="34" charset="0"/>
              <a:buChar char="•"/>
            </a:pPr>
            <a:endParaRPr lang="en-US" sz="1800" b="1" dirty="0">
              <a:latin typeface="Times New Roman" panose="02020603050405020304" pitchFamily="18" charset="0"/>
            </a:endParaRPr>
          </a:p>
          <a:p>
            <a:pPr>
              <a:buFont typeface="Arial" panose="020B0604020202020204" pitchFamily="34" charset="0"/>
              <a:buChar char="•"/>
            </a:pPr>
            <a:endParaRPr lang="en-GB" b="1" dirty="0"/>
          </a:p>
        </p:txBody>
      </p:sp>
      <p:cxnSp>
        <p:nvCxnSpPr>
          <p:cNvPr id="5" name="Straight Connector 6">
            <a:extLst>
              <a:ext uri="{FF2B5EF4-FFF2-40B4-BE49-F238E27FC236}">
                <a16:creationId xmlns:a16="http://schemas.microsoft.com/office/drawing/2014/main" id="{0106E942-46C5-4651-B493-F8E286F9C14B}"/>
              </a:ext>
            </a:extLst>
          </p:cNvPr>
          <p:cNvCxnSpPr/>
          <p:nvPr/>
        </p:nvCxnSpPr>
        <p:spPr>
          <a:xfrm>
            <a:off x="914401" y="1722449"/>
            <a:ext cx="10363197" cy="0"/>
          </a:xfrm>
          <a:prstGeom prst="straightConnector1">
            <a:avLst/>
          </a:prstGeom>
          <a:noFill/>
          <a:ln w="12701" cap="flat">
            <a:solidFill>
              <a:srgbClr val="A6A6A6"/>
            </a:solidFill>
            <a:prstDash val="solid"/>
            <a:miter/>
          </a:ln>
        </p:spPr>
      </p:cxnSp>
    </p:spTree>
    <p:extLst>
      <p:ext uri="{BB962C8B-B14F-4D97-AF65-F5344CB8AC3E}">
        <p14:creationId xmlns:p14="http://schemas.microsoft.com/office/powerpoint/2010/main" val="2721056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29176-6172-E0DE-AE30-589153F401F9}"/>
              </a:ext>
            </a:extLst>
          </p:cNvPr>
          <p:cNvSpPr>
            <a:spLocks noGrp="1"/>
          </p:cNvSpPr>
          <p:nvPr>
            <p:ph type="title"/>
          </p:nvPr>
        </p:nvSpPr>
        <p:spPr/>
        <p:txBody>
          <a:bodyPr/>
          <a:lstStyle/>
          <a:p>
            <a:r>
              <a:rPr lang="en-BA" dirty="0"/>
              <a:t>Recommendations</a:t>
            </a:r>
          </a:p>
        </p:txBody>
      </p:sp>
      <p:sp>
        <p:nvSpPr>
          <p:cNvPr id="3" name="Content Placeholder 2">
            <a:extLst>
              <a:ext uri="{FF2B5EF4-FFF2-40B4-BE49-F238E27FC236}">
                <a16:creationId xmlns:a16="http://schemas.microsoft.com/office/drawing/2014/main" id="{5D2EB191-7F6F-2330-43D7-931DFFF5A733}"/>
              </a:ext>
            </a:extLst>
          </p:cNvPr>
          <p:cNvSpPr>
            <a:spLocks noGrp="1"/>
          </p:cNvSpPr>
          <p:nvPr>
            <p:ph idx="1"/>
          </p:nvPr>
        </p:nvSpPr>
        <p:spPr>
          <a:xfrm>
            <a:off x="989957" y="1845734"/>
            <a:ext cx="10165723" cy="4023360"/>
          </a:xfrm>
        </p:spPr>
        <p:txBody>
          <a:bodyPr vert="horz" lIns="0" tIns="45720" rIns="0" bIns="45720" rtlCol="0" anchor="t">
            <a:normAutofit/>
          </a:bodyPr>
          <a:lstStyle/>
          <a:p>
            <a:pPr marL="383540" lvl="2" indent="0">
              <a:spcBef>
                <a:spcPts val="0"/>
              </a:spcBef>
              <a:spcAft>
                <a:spcPts val="0"/>
              </a:spcAft>
              <a:buNone/>
            </a:pPr>
            <a:r>
              <a:rPr lang="en-US" sz="2000" b="1" dirty="0">
                <a:ea typeface="Calibri" panose="020F0502020204030204" pitchFamily="34" charset="0"/>
                <a:cs typeface="Times New Roman"/>
              </a:rPr>
              <a:t>Ensure that the effective investigation is carried out in respect of the threatening letter, the secret filming and dissemination of intimate videos by unidentified persons as well as the public disclosure of the personal information in the authorities’ report on the status of investigation.</a:t>
            </a:r>
            <a:endParaRPr lang="en-US">
              <a:cs typeface="Times New Roman"/>
            </a:endParaRPr>
          </a:p>
          <a:p>
            <a:pPr marL="383540" lvl="1" algn="just">
              <a:spcBef>
                <a:spcPts val="0"/>
              </a:spcBef>
              <a:spcAft>
                <a:spcPts val="0"/>
              </a:spcAft>
              <a:buFont typeface="Arial" panose="020B0604020202020204" pitchFamily="34" charset="0"/>
              <a:buChar char="•"/>
            </a:pPr>
            <a:r>
              <a:rPr lang="en-US" sz="2000" b="1" dirty="0">
                <a:ea typeface="Calibri" panose="020F0502020204030204" pitchFamily="34" charset="0"/>
                <a:cs typeface="Times New Roman"/>
              </a:rPr>
              <a:t> Ensure that, inter alia, concrete steps are taken to identify the perpetrator, and have the authorities send an inquiry regarding the account opened in </a:t>
            </a:r>
            <a:r>
              <a:rPr lang="en-US" sz="2000" b="1" dirty="0" err="1">
                <a:ea typeface="Calibri" panose="020F0502020204030204" pitchFamily="34" charset="0"/>
                <a:cs typeface="Times New Roman"/>
              </a:rPr>
              <a:t>Interkommerzbank</a:t>
            </a:r>
            <a:r>
              <a:rPr lang="en-US" sz="2000" b="1" dirty="0">
                <a:ea typeface="Calibri" panose="020F0502020204030204" pitchFamily="34" charset="0"/>
                <a:cs typeface="Times New Roman"/>
              </a:rPr>
              <a:t> in Russia to find out information about the owner of the bank card;</a:t>
            </a:r>
          </a:p>
          <a:p>
            <a:pPr marL="383540" lvl="1" algn="just">
              <a:spcBef>
                <a:spcPts val="0"/>
              </a:spcBef>
              <a:spcAft>
                <a:spcPts val="0"/>
              </a:spcAft>
              <a:buFont typeface="Arial" panose="020B0604020202020204" pitchFamily="34" charset="0"/>
              <a:buChar char="•"/>
            </a:pPr>
            <a:r>
              <a:rPr lang="en-US" sz="2000" dirty="0">
                <a:ea typeface="Calibri" panose="020F0502020204030204" pitchFamily="34" charset="0"/>
                <a:cs typeface="Times New Roman"/>
              </a:rPr>
              <a:t> Compensation for travel ban and asset freezing</a:t>
            </a:r>
          </a:p>
          <a:p>
            <a:pPr marL="383540" lvl="1" algn="just">
              <a:spcBef>
                <a:spcPts val="0"/>
              </a:spcBef>
              <a:spcAft>
                <a:spcPts val="0"/>
              </a:spcAft>
              <a:buFont typeface="Arial" panose="020B0604020202020204" pitchFamily="34" charset="0"/>
              <a:buChar char="•"/>
            </a:pPr>
            <a:r>
              <a:rPr lang="en-US" sz="2000" dirty="0">
                <a:ea typeface="Calibri" panose="020F0502020204030204" pitchFamily="34" charset="0"/>
                <a:cs typeface="Times New Roman"/>
              </a:rPr>
              <a:t> Return of tax liability enforced against me as a result of illegal conviction</a:t>
            </a:r>
          </a:p>
          <a:p>
            <a:pPr marL="383540" lvl="1" algn="just">
              <a:spcBef>
                <a:spcPts val="0"/>
              </a:spcBef>
              <a:spcAft>
                <a:spcPts val="0"/>
              </a:spcAft>
              <a:buFont typeface="Arial" panose="020B0604020202020204" pitchFamily="34" charset="0"/>
              <a:buChar char="•"/>
            </a:pPr>
            <a:r>
              <a:rPr lang="en-US" sz="2000" dirty="0">
                <a:solidFill>
                  <a:srgbClr val="000000"/>
                </a:solidFill>
              </a:rPr>
              <a:t>Ensure the justice in the tax case against Radio Free Europe/Radio Liberty and create conditions for their activity</a:t>
            </a:r>
            <a:endParaRPr lang="en-BA" sz="2000" dirty="0">
              <a:solidFill>
                <a:srgbClr val="000000"/>
              </a:solidFill>
              <a:cs typeface="Calibri" panose="020F0502020204030204"/>
            </a:endParaRPr>
          </a:p>
          <a:p>
            <a:pPr marL="383540" lvl="1" algn="just">
              <a:spcBef>
                <a:spcPts val="0"/>
              </a:spcBef>
              <a:spcAft>
                <a:spcPts val="0"/>
              </a:spcAft>
              <a:buFont typeface="Arial" panose="020B0604020202020204" pitchFamily="34" charset="0"/>
              <a:buChar char="•"/>
            </a:pPr>
            <a:r>
              <a:rPr lang="en-US" sz="2000" dirty="0">
                <a:solidFill>
                  <a:srgbClr val="000000"/>
                </a:solidFill>
              </a:rPr>
              <a:t>Ensure that the journalists are not being subject to criminal prosecution for the lack of accreditation in Foreign Ministry, ensure the accreditation procedures are transparent and effective.  </a:t>
            </a:r>
            <a:endParaRPr lang="en-BA" sz="2000" dirty="0">
              <a:solidFill>
                <a:srgbClr val="000000"/>
              </a:solidFill>
              <a:cs typeface="Calibri" panose="020F0502020204030204"/>
            </a:endParaRPr>
          </a:p>
          <a:p>
            <a:pPr lvl="0"/>
            <a:endParaRPr lang="en-GB" dirty="0"/>
          </a:p>
          <a:p>
            <a:endParaRPr lang="en-BA" dirty="0"/>
          </a:p>
        </p:txBody>
      </p:sp>
    </p:spTree>
    <p:extLst>
      <p:ext uri="{BB962C8B-B14F-4D97-AF65-F5344CB8AC3E}">
        <p14:creationId xmlns:p14="http://schemas.microsoft.com/office/powerpoint/2010/main" val="2320430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E945CAF1-F21D-4879-9840-86B0B4EA02E3}"/>
              </a:ext>
            </a:extLst>
          </p:cNvPr>
          <p:cNvSpPr>
            <a:spLocks noMove="1" noResize="1"/>
          </p:cNvSpPr>
          <p:nvPr/>
        </p:nvSpPr>
        <p:spPr>
          <a:xfrm>
            <a:off x="321567" y="320040"/>
            <a:ext cx="11548872" cy="6217920"/>
          </a:xfrm>
          <a:prstGeom prst="rect">
            <a:avLst/>
          </a:prstGeom>
          <a:solidFill>
            <a:srgbClr val="FFFFFF">
              <a:alpha val="8000"/>
            </a:srgbClr>
          </a:solidFill>
          <a:ln w="28575" cap="flat">
            <a:solidFill>
              <a:srgbClr val="C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itle 1">
            <a:extLst>
              <a:ext uri="{FF2B5EF4-FFF2-40B4-BE49-F238E27FC236}">
                <a16:creationId xmlns:a16="http://schemas.microsoft.com/office/drawing/2014/main" id="{03C0F13F-C08E-4993-9644-950337F1AA88}"/>
              </a:ext>
            </a:extLst>
          </p:cNvPr>
          <p:cNvSpPr txBox="1">
            <a:spLocks noGrp="1"/>
          </p:cNvSpPr>
          <p:nvPr>
            <p:ph type="title"/>
          </p:nvPr>
        </p:nvSpPr>
        <p:spPr/>
        <p:txBody>
          <a:bodyPr/>
          <a:lstStyle/>
          <a:p>
            <a:pPr lvl="0" algn="ctr"/>
            <a:r>
              <a:rPr lang="en-US" dirty="0">
                <a:solidFill>
                  <a:srgbClr val="C00000"/>
                </a:solidFill>
              </a:rPr>
              <a:t>ECtHR Judgments</a:t>
            </a:r>
            <a:endParaRPr lang="en-GB" dirty="0">
              <a:solidFill>
                <a:srgbClr val="C00000"/>
              </a:solidFill>
            </a:endParaRPr>
          </a:p>
        </p:txBody>
      </p:sp>
      <p:sp>
        <p:nvSpPr>
          <p:cNvPr id="4" name="Content Placeholder 2">
            <a:extLst>
              <a:ext uri="{FF2B5EF4-FFF2-40B4-BE49-F238E27FC236}">
                <a16:creationId xmlns:a16="http://schemas.microsoft.com/office/drawing/2014/main" id="{7AE0AC05-533E-4FCF-B3F4-C6CA434E608E}"/>
              </a:ext>
            </a:extLst>
          </p:cNvPr>
          <p:cNvSpPr txBox="1">
            <a:spLocks noGrp="1"/>
          </p:cNvSpPr>
          <p:nvPr>
            <p:ph idx="1"/>
          </p:nvPr>
        </p:nvSpPr>
        <p:spPr/>
        <p:txBody>
          <a:bodyPr>
            <a:normAutofit/>
          </a:bodyPr>
          <a:lstStyle/>
          <a:p>
            <a:pPr marL="0" indent="0">
              <a:buNone/>
            </a:pPr>
            <a:r>
              <a:rPr lang="en-US" dirty="0">
                <a:solidFill>
                  <a:srgbClr val="C00000"/>
                </a:solidFill>
              </a:rPr>
              <a:t>Khadija Ismayilova group v. Azerbaijan</a:t>
            </a:r>
          </a:p>
          <a:p>
            <a:pPr marL="0" indent="0">
              <a:buNone/>
            </a:pPr>
            <a:r>
              <a:rPr lang="en-GB" u="sng" dirty="0">
                <a:solidFill>
                  <a:srgbClr val="0070C0"/>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K</a:t>
            </a:r>
            <a:r>
              <a:rPr lang="en-GB" dirty="0">
                <a:solidFill>
                  <a:srgbClr val="0070C0"/>
                </a:solidFill>
                <a:effectLst/>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hadija Ismayilova v Azerbaijan</a:t>
            </a:r>
            <a:r>
              <a:rPr lang="en-GB" dirty="0">
                <a:solidFill>
                  <a:srgbClr val="0070C0"/>
                </a:solidFill>
                <a:ea typeface="Calibri" panose="020F0502020204030204" pitchFamily="34" charset="0"/>
                <a:cs typeface="Calibri" panose="020F0502020204030204" pitchFamily="34" charset="0"/>
              </a:rPr>
              <a:t>, application no. </a:t>
            </a:r>
            <a:r>
              <a:rPr lang="en-US" dirty="0">
                <a:solidFill>
                  <a:srgbClr val="0070C0"/>
                </a:solidFill>
              </a:rPr>
              <a:t>65286/13 and 57270</a:t>
            </a:r>
            <a:r>
              <a:rPr lang="az-Latn-AZ" dirty="0">
                <a:solidFill>
                  <a:srgbClr val="0070C0"/>
                </a:solidFill>
              </a:rPr>
              <a:t>/14</a:t>
            </a:r>
            <a:r>
              <a:rPr lang="en-US" dirty="0">
                <a:solidFill>
                  <a:srgbClr val="0070C0"/>
                </a:solidFill>
              </a:rPr>
              <a:t>, final on 10 April 2019 </a:t>
            </a:r>
            <a:endParaRPr lang="en-GB" dirty="0">
              <a:solidFill>
                <a:srgbClr val="0070C0"/>
              </a:solidFill>
              <a:effectLst/>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endParaRPr>
          </a:p>
          <a:p>
            <a:pPr marL="0" indent="0">
              <a:buNone/>
            </a:pPr>
            <a:r>
              <a:rPr lang="en-GB" dirty="0">
                <a:solidFill>
                  <a:srgbClr val="0070C0"/>
                </a:solidFill>
                <a:effectLst/>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Khadija Ismayilova v. Azerbaijan (no.3 )</a:t>
            </a:r>
            <a:r>
              <a:rPr lang="en-GB" dirty="0">
                <a:solidFill>
                  <a:srgbClr val="0070C0"/>
                </a:solidFill>
                <a:effectLst/>
                <a:ea typeface="Calibri" panose="020F0502020204030204" pitchFamily="34" charset="0"/>
                <a:cs typeface="Calibri" panose="020F0502020204030204" pitchFamily="34" charset="0"/>
              </a:rPr>
              <a:t>, application no. </a:t>
            </a:r>
            <a:r>
              <a:rPr lang="en-US" dirty="0">
                <a:solidFill>
                  <a:srgbClr val="0070C0"/>
                </a:solidFill>
              </a:rPr>
              <a:t>35283/14, final on 7 August 2020</a:t>
            </a:r>
          </a:p>
          <a:p>
            <a:pPr marL="0" indent="0">
              <a:buNone/>
            </a:pPr>
            <a:endParaRPr lang="en-US" dirty="0">
              <a:solidFill>
                <a:srgbClr val="0070C0"/>
              </a:solidFill>
              <a:ea typeface="Calibri" panose="020F0502020204030204" pitchFamily="34" charset="0"/>
              <a:cs typeface="Calibri" panose="020F0502020204030204" pitchFamily="34" charset="0"/>
            </a:endParaRPr>
          </a:p>
          <a:p>
            <a:pPr marL="0" indent="0">
              <a:buNone/>
            </a:pPr>
            <a:r>
              <a:rPr lang="en-US" dirty="0">
                <a:solidFill>
                  <a:srgbClr val="C00000"/>
                </a:solidFill>
                <a:ea typeface="Calibri" panose="020F0502020204030204" pitchFamily="34" charset="0"/>
                <a:cs typeface="Calibri" panose="020F0502020204030204" pitchFamily="34" charset="0"/>
              </a:rPr>
              <a:t>Mammadli group v. Azerbaijan</a:t>
            </a:r>
            <a:endParaRPr lang="en-GB" dirty="0">
              <a:solidFill>
                <a:srgbClr val="C00000"/>
              </a:solidFill>
              <a:ea typeface="Calibri" panose="020F0502020204030204" pitchFamily="34" charset="0"/>
              <a:cs typeface="Calibri" panose="020F0502020204030204" pitchFamily="34" charset="0"/>
            </a:endParaRPr>
          </a:p>
          <a:p>
            <a:pPr marL="0" indent="0">
              <a:buNone/>
            </a:pPr>
            <a:r>
              <a:rPr lang="en-GB" dirty="0">
                <a:solidFill>
                  <a:srgbClr val="0070C0"/>
                </a:solidFill>
                <a:effectLst/>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Khadija Ismayilova v. Azerbaijan (no. 2)</a:t>
            </a:r>
            <a:r>
              <a:rPr lang="en-GB" dirty="0">
                <a:solidFill>
                  <a:srgbClr val="0070C0"/>
                </a:solidFill>
                <a:effectLst/>
                <a:ea typeface="Calibri" panose="020F0502020204030204" pitchFamily="34" charset="0"/>
                <a:cs typeface="Calibri" panose="020F0502020204030204" pitchFamily="34" charset="0"/>
              </a:rPr>
              <a:t>, application no. </a:t>
            </a:r>
            <a:r>
              <a:rPr lang="en-US" dirty="0">
                <a:solidFill>
                  <a:srgbClr val="0070C0"/>
                </a:solidFill>
              </a:rPr>
              <a:t>30778/15, final on 27 June 2020</a:t>
            </a:r>
            <a:endParaRPr lang="en-GB" dirty="0">
              <a:solidFill>
                <a:srgbClr val="0070C0"/>
              </a:solidFill>
              <a:cs typeface="Calibri" panose="020F0502020204030204" pitchFamily="34" charset="0"/>
            </a:endParaRPr>
          </a:p>
          <a:p>
            <a:pPr marL="0" indent="0">
              <a:buNone/>
            </a:pPr>
            <a:endParaRPr lang="en-GB" sz="24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endParaRPr>
          </a:p>
          <a:p>
            <a:pPr marL="0" lvl="0" indent="0">
              <a:buNone/>
            </a:pPr>
            <a:endParaRPr lang="en-GB" sz="2400" dirty="0"/>
          </a:p>
          <a:p>
            <a:pPr marL="0" lvl="0" indent="0">
              <a:buNone/>
            </a:pPr>
            <a:endParaRPr lang="en-GB" b="1" dirty="0"/>
          </a:p>
        </p:txBody>
      </p:sp>
      <p:cxnSp>
        <p:nvCxnSpPr>
          <p:cNvPr id="5" name="Straight Connector 6">
            <a:extLst>
              <a:ext uri="{FF2B5EF4-FFF2-40B4-BE49-F238E27FC236}">
                <a16:creationId xmlns:a16="http://schemas.microsoft.com/office/drawing/2014/main" id="{0106E942-46C5-4651-B493-F8E286F9C14B}"/>
              </a:ext>
            </a:extLst>
          </p:cNvPr>
          <p:cNvCxnSpPr/>
          <p:nvPr/>
        </p:nvCxnSpPr>
        <p:spPr>
          <a:xfrm>
            <a:off x="914401" y="1763544"/>
            <a:ext cx="10363197" cy="0"/>
          </a:xfrm>
          <a:prstGeom prst="straightConnector1">
            <a:avLst/>
          </a:prstGeom>
          <a:noFill/>
          <a:ln w="12701" cap="flat">
            <a:solidFill>
              <a:srgbClr val="A6A6A6"/>
            </a:solidFill>
            <a:prstDash val="solid"/>
            <a:miter/>
          </a:ln>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E945CAF1-F21D-4879-9840-86B0B4EA02E3}"/>
              </a:ext>
            </a:extLst>
          </p:cNvPr>
          <p:cNvSpPr>
            <a:spLocks noMove="1" noResize="1"/>
          </p:cNvSpPr>
          <p:nvPr/>
        </p:nvSpPr>
        <p:spPr>
          <a:xfrm>
            <a:off x="321567" y="320040"/>
            <a:ext cx="11548872" cy="6217920"/>
          </a:xfrm>
          <a:prstGeom prst="rect">
            <a:avLst/>
          </a:prstGeom>
          <a:solidFill>
            <a:srgbClr val="FFFFFF">
              <a:alpha val="8000"/>
            </a:srgbClr>
          </a:solidFill>
          <a:ln w="28575" cap="flat">
            <a:solidFill>
              <a:srgbClr val="C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Calibri"/>
            </a:endParaRPr>
          </a:p>
        </p:txBody>
      </p:sp>
      <p:sp>
        <p:nvSpPr>
          <p:cNvPr id="4" name="Content Placeholder 2">
            <a:extLst>
              <a:ext uri="{FF2B5EF4-FFF2-40B4-BE49-F238E27FC236}">
                <a16:creationId xmlns:a16="http://schemas.microsoft.com/office/drawing/2014/main" id="{7AE0AC05-533E-4FCF-B3F4-C6CA434E608E}"/>
              </a:ext>
            </a:extLst>
          </p:cNvPr>
          <p:cNvSpPr txBox="1">
            <a:spLocks noGrp="1"/>
          </p:cNvSpPr>
          <p:nvPr>
            <p:ph idx="1"/>
          </p:nvPr>
        </p:nvSpPr>
        <p:spPr>
          <a:xfrm>
            <a:off x="1212112" y="1828800"/>
            <a:ext cx="9943567" cy="4040294"/>
          </a:xfrm>
        </p:spPr>
        <p:txBody>
          <a:bodyPr>
            <a:normAutofit fontScale="92500" lnSpcReduction="10000"/>
          </a:bodyPr>
          <a:lstStyle/>
          <a:p>
            <a:pPr marL="201168" lvl="1" indent="0" algn="ctr">
              <a:spcBef>
                <a:spcPts val="0"/>
              </a:spcBef>
              <a:spcAft>
                <a:spcPts val="0"/>
              </a:spcAft>
              <a:buNone/>
            </a:pPr>
            <a:r>
              <a:rPr lang="en-US" sz="4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Thank you for your attention</a:t>
            </a:r>
          </a:p>
          <a:p>
            <a:pPr marL="201168" lvl="1" indent="0" algn="just">
              <a:spcBef>
                <a:spcPts val="0"/>
              </a:spcBef>
              <a:spcAft>
                <a:spcPts val="0"/>
              </a:spcAft>
              <a:buNone/>
            </a:pPr>
            <a:endParaRPr lang="en-US" sz="5600" dirty="0">
              <a:latin typeface="Calibri" panose="020F0502020204030204" pitchFamily="34" charset="0"/>
              <a:ea typeface="Calibri" panose="020F0502020204030204" pitchFamily="34" charset="0"/>
              <a:cs typeface="Times New Roman" panose="02020603050405020304" pitchFamily="18" charset="0"/>
            </a:endParaRPr>
          </a:p>
          <a:p>
            <a:pPr marL="201168" lvl="1" indent="0" algn="ctr">
              <a:spcBef>
                <a:spcPts val="0"/>
              </a:spcBef>
              <a:spcAft>
                <a:spcPts val="0"/>
              </a:spcAft>
              <a:buNone/>
            </a:pPr>
            <a:r>
              <a:rPr lang="en-US" sz="5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Q and A</a:t>
            </a:r>
          </a:p>
          <a:p>
            <a:pPr lvl="1" algn="just">
              <a:spcBef>
                <a:spcPts val="0"/>
              </a:spcBef>
              <a:spcAft>
                <a:spcPts val="0"/>
              </a:spcAft>
              <a:buFont typeface="Arial" panose="020B0604020202020204" pitchFamily="34" charset="0"/>
              <a:buChar char="•"/>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ctr">
              <a:spcBef>
                <a:spcPts val="800"/>
              </a:spcBef>
              <a:buNone/>
            </a:pP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lvl="0" indent="0" algn="ctr">
              <a:spcBef>
                <a:spcPts val="800"/>
              </a:spcBef>
              <a:buNone/>
            </a:pPr>
            <a:r>
              <a:rPr lang="en-US" dirty="0">
                <a:solidFill>
                  <a:schemeClr val="tx1"/>
                </a:solidFill>
                <a:latin typeface="Calibri Light" pitchFamily="34"/>
                <a:cs typeface="Calibri Light" pitchFamily="34"/>
              </a:rPr>
              <a:t>Strasbourg</a:t>
            </a:r>
          </a:p>
          <a:p>
            <a:pPr marL="0" lvl="0" indent="0" algn="ctr">
              <a:spcBef>
                <a:spcPts val="800"/>
              </a:spcBef>
              <a:buNone/>
            </a:pPr>
            <a:r>
              <a:rPr lang="en-US" dirty="0">
                <a:solidFill>
                  <a:schemeClr val="tx1"/>
                </a:solidFill>
                <a:latin typeface="Calibri Light" pitchFamily="34"/>
                <a:cs typeface="Calibri Light" pitchFamily="34"/>
              </a:rPr>
              <a:t>30 May 2022</a:t>
            </a:r>
          </a:p>
          <a:p>
            <a:pPr marL="457200" marR="0" algn="just">
              <a:spcBef>
                <a:spcPts val="0"/>
              </a:spcBef>
              <a:spcAft>
                <a:spcPts val="0"/>
              </a:spcAft>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Arial" panose="020B0604020202020204" pitchFamily="34" charset="0"/>
              <a:buChar char="•"/>
            </a:pPr>
            <a:endParaRPr lang="en-US" sz="1800" b="1" dirty="0">
              <a:latin typeface="Times New Roman" panose="02020603050405020304" pitchFamily="18" charset="0"/>
            </a:endParaRPr>
          </a:p>
          <a:p>
            <a:pPr>
              <a:buFont typeface="Arial" panose="020B0604020202020204" pitchFamily="34" charset="0"/>
              <a:buChar char="•"/>
            </a:pPr>
            <a:endParaRPr lang="en-GB" b="1" dirty="0"/>
          </a:p>
        </p:txBody>
      </p:sp>
    </p:spTree>
    <p:extLst>
      <p:ext uri="{BB962C8B-B14F-4D97-AF65-F5344CB8AC3E}">
        <p14:creationId xmlns:p14="http://schemas.microsoft.com/office/powerpoint/2010/main" val="3450786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E945CAF1-F21D-4879-9840-86B0B4EA02E3}"/>
              </a:ext>
            </a:extLst>
          </p:cNvPr>
          <p:cNvSpPr>
            <a:spLocks noMove="1" noResize="1"/>
          </p:cNvSpPr>
          <p:nvPr/>
        </p:nvSpPr>
        <p:spPr>
          <a:xfrm>
            <a:off x="321567" y="320040"/>
            <a:ext cx="11548872" cy="6217920"/>
          </a:xfrm>
          <a:prstGeom prst="rect">
            <a:avLst/>
          </a:prstGeom>
          <a:solidFill>
            <a:srgbClr val="FFFFFF">
              <a:alpha val="8000"/>
            </a:srgbClr>
          </a:solidFill>
          <a:ln w="28575" cap="flat">
            <a:solidFill>
              <a:srgbClr val="C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itle 1">
            <a:extLst>
              <a:ext uri="{FF2B5EF4-FFF2-40B4-BE49-F238E27FC236}">
                <a16:creationId xmlns:a16="http://schemas.microsoft.com/office/drawing/2014/main" id="{03C0F13F-C08E-4993-9644-950337F1AA88}"/>
              </a:ext>
            </a:extLst>
          </p:cNvPr>
          <p:cNvSpPr txBox="1">
            <a:spLocks noGrp="1"/>
          </p:cNvSpPr>
          <p:nvPr>
            <p:ph type="title"/>
          </p:nvPr>
        </p:nvSpPr>
        <p:spPr>
          <a:xfrm>
            <a:off x="2024667" y="389748"/>
            <a:ext cx="8577331" cy="1321968"/>
          </a:xfrm>
        </p:spPr>
        <p:txBody>
          <a:bodyPr>
            <a:noAutofit/>
          </a:bodyPr>
          <a:lstStyle/>
          <a:p>
            <a:pPr marL="0" indent="0" algn="ctr">
              <a:buNone/>
            </a:pPr>
            <a:r>
              <a:rPr lang="en-GB" sz="3200" dirty="0">
                <a:solidFill>
                  <a:srgbClr val="0070C0"/>
                </a:solidFill>
                <a:effectLst/>
                <a:latin typeface="Calibri"/>
                <a:ea typeface="Calibri" panose="020F0502020204030204" pitchFamily="34" charset="0"/>
                <a:cs typeface="Calibri"/>
                <a:hlinkClick r:id="rId3">
                  <a:extLst>
                    <a:ext uri="{A12FA001-AC4F-418D-AE19-62706E023703}">
                      <ahyp:hlinkClr xmlns:ahyp="http://schemas.microsoft.com/office/drawing/2018/hyperlinkcolor" val="tx"/>
                    </a:ext>
                  </a:extLst>
                </a:hlinkClick>
              </a:rPr>
              <a:t>K</a:t>
            </a:r>
            <a:r>
              <a:rPr lang="en-GB" sz="3200" dirty="0">
                <a:solidFill>
                  <a:srgbClr val="0070C0"/>
                </a:solidFill>
                <a:effectLst/>
                <a:ea typeface="Calibri" panose="020F0502020204030204" pitchFamily="34" charset="0"/>
                <a:cs typeface="Calibri"/>
                <a:hlinkClick r:id="rId3">
                  <a:extLst>
                    <a:ext uri="{A12FA001-AC4F-418D-AE19-62706E023703}">
                      <ahyp:hlinkClr xmlns:ahyp="http://schemas.microsoft.com/office/drawing/2018/hyperlinkcolor" val="tx"/>
                    </a:ext>
                  </a:extLst>
                </a:hlinkClick>
              </a:rPr>
              <a:t>hadija Ismayilova v. Azerbaijan</a:t>
            </a:r>
            <a:br>
              <a:rPr lang="en-GB" sz="3200" dirty="0">
                <a:effectLst/>
                <a:ea typeface="Calibri" panose="020F0502020204030204" pitchFamily="34" charset="0"/>
                <a:cs typeface="Calibri" panose="020F0502020204030204" pitchFamily="34" charset="0"/>
              </a:rPr>
            </a:br>
            <a:r>
              <a:rPr lang="en-GB" sz="3200" dirty="0">
                <a:solidFill>
                  <a:srgbClr val="0070C0"/>
                </a:solidFill>
                <a:ea typeface="Calibri" panose="020F0502020204030204" pitchFamily="34" charset="0"/>
                <a:cs typeface="Calibri"/>
              </a:rPr>
              <a:t>application no. </a:t>
            </a:r>
            <a:r>
              <a:rPr lang="en-US" sz="3200" dirty="0">
                <a:solidFill>
                  <a:srgbClr val="0070C0"/>
                </a:solidFill>
              </a:rPr>
              <a:t>65286/13 and 57270/14, final on 10 April 2019</a:t>
            </a:r>
            <a:endParaRPr lang="en-GB" sz="3200" dirty="0">
              <a:solidFill>
                <a:srgbClr val="0070C0"/>
              </a:solidFill>
              <a:effectLst/>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endParaRPr>
          </a:p>
        </p:txBody>
      </p:sp>
      <p:sp>
        <p:nvSpPr>
          <p:cNvPr id="4" name="Content Placeholder 2">
            <a:extLst>
              <a:ext uri="{FF2B5EF4-FFF2-40B4-BE49-F238E27FC236}">
                <a16:creationId xmlns:a16="http://schemas.microsoft.com/office/drawing/2014/main" id="{7AE0AC05-533E-4FCF-B3F4-C6CA434E608E}"/>
              </a:ext>
            </a:extLst>
          </p:cNvPr>
          <p:cNvSpPr txBox="1">
            <a:spLocks noGrp="1"/>
          </p:cNvSpPr>
          <p:nvPr>
            <p:ph idx="1"/>
          </p:nvPr>
        </p:nvSpPr>
        <p:spPr/>
        <p:txBody>
          <a:bodyPr>
            <a:normAutofit/>
          </a:bodyPr>
          <a:lstStyle/>
          <a:p>
            <a:pPr marL="0" lvl="0" indent="0">
              <a:buNone/>
            </a:pPr>
            <a:endParaRPr lang="en-GB" sz="2400" dirty="0"/>
          </a:p>
          <a:p>
            <a:pPr marL="0" lvl="0" indent="0">
              <a:buNone/>
            </a:pPr>
            <a:endParaRPr lang="en-GB" b="1" dirty="0"/>
          </a:p>
        </p:txBody>
      </p:sp>
      <p:cxnSp>
        <p:nvCxnSpPr>
          <p:cNvPr id="5" name="Straight Connector 6">
            <a:extLst>
              <a:ext uri="{FF2B5EF4-FFF2-40B4-BE49-F238E27FC236}">
                <a16:creationId xmlns:a16="http://schemas.microsoft.com/office/drawing/2014/main" id="{0106E942-46C5-4651-B493-F8E286F9C14B}"/>
              </a:ext>
            </a:extLst>
          </p:cNvPr>
          <p:cNvCxnSpPr/>
          <p:nvPr/>
        </p:nvCxnSpPr>
        <p:spPr>
          <a:xfrm>
            <a:off x="914401" y="1763544"/>
            <a:ext cx="10363197" cy="0"/>
          </a:xfrm>
          <a:prstGeom prst="straightConnector1">
            <a:avLst/>
          </a:prstGeom>
          <a:noFill/>
          <a:ln w="12701" cap="flat">
            <a:solidFill>
              <a:srgbClr val="A6A6A6"/>
            </a:solidFill>
            <a:prstDash val="solid"/>
            <a:miter/>
          </a:ln>
        </p:spPr>
      </p:cxnSp>
      <p:sp>
        <p:nvSpPr>
          <p:cNvPr id="6" name="TextBox 5">
            <a:extLst>
              <a:ext uri="{FF2B5EF4-FFF2-40B4-BE49-F238E27FC236}">
                <a16:creationId xmlns:a16="http://schemas.microsoft.com/office/drawing/2014/main" id="{521BF634-51A9-2D2A-D759-7FAFBA787822}"/>
              </a:ext>
            </a:extLst>
          </p:cNvPr>
          <p:cNvSpPr txBox="1"/>
          <p:nvPr/>
        </p:nvSpPr>
        <p:spPr>
          <a:xfrm>
            <a:off x="835742" y="1995948"/>
            <a:ext cx="10441856" cy="1877437"/>
          </a:xfrm>
          <a:prstGeom prst="rect">
            <a:avLst/>
          </a:prstGeom>
          <a:noFill/>
        </p:spPr>
        <p:txBody>
          <a:bodyPr wrap="square" rtlCol="0">
            <a:spAutoFit/>
          </a:bodyPr>
          <a:lstStyle/>
          <a:p>
            <a:pPr marL="285750" indent="-285750" algn="l">
              <a:buFont typeface="Arial" panose="020B0604020202020204" pitchFamily="34" charset="0"/>
              <a:buChar char="•"/>
            </a:pPr>
            <a:r>
              <a:rPr lang="en-US" sz="1400" dirty="0"/>
              <a:t>After series of the articles about offshore businesses of president family I received a letter with threat and screenshots of the intimate footage</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When I refused, a video featuring scenes of a sexual nature involving me and my then boyfriend, taken with a hidden camera secretly installed in my bedroom, was posted on the Internet. </a:t>
            </a:r>
          </a:p>
          <a:p>
            <a:pPr marL="285750" indent="-285750">
              <a:buFont typeface="Arial" panose="020B0604020202020204" pitchFamily="34" charset="0"/>
              <a:buChar char="•"/>
            </a:pPr>
            <a:r>
              <a:rPr lang="en-US" sz="1400" dirty="0"/>
              <a:t>The crime had never been properly investigated. </a:t>
            </a:r>
          </a:p>
          <a:p>
            <a:pPr marL="285750" indent="-285750">
              <a:buFont typeface="Arial" panose="020B0604020202020204" pitchFamily="34" charset="0"/>
              <a:buChar char="•"/>
            </a:pPr>
            <a:r>
              <a:rPr lang="en-US" sz="1400" dirty="0"/>
              <a:t>Prosecutor’s office disseminated information further intruding into my privacy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84161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FA9AF-8123-F0FD-048D-42DA78D71282}"/>
              </a:ext>
            </a:extLst>
          </p:cNvPr>
          <p:cNvSpPr>
            <a:spLocks noGrp="1"/>
          </p:cNvSpPr>
          <p:nvPr>
            <p:ph type="title"/>
          </p:nvPr>
        </p:nvSpPr>
        <p:spPr/>
        <p:txBody>
          <a:bodyPr/>
          <a:lstStyle/>
          <a:p>
            <a:r>
              <a:rPr lang="en-US" b="1" dirty="0"/>
              <a:t>ECtHR judgment</a:t>
            </a:r>
            <a:r>
              <a:rPr lang="en-US" dirty="0"/>
              <a:t>:</a:t>
            </a:r>
            <a:endParaRPr lang="en-BA" dirty="0"/>
          </a:p>
        </p:txBody>
      </p:sp>
      <p:sp>
        <p:nvSpPr>
          <p:cNvPr id="3" name="Content Placeholder 2">
            <a:extLst>
              <a:ext uri="{FF2B5EF4-FFF2-40B4-BE49-F238E27FC236}">
                <a16:creationId xmlns:a16="http://schemas.microsoft.com/office/drawing/2014/main" id="{98EF3491-5FE6-D133-064D-3229BBBB45B0}"/>
              </a:ext>
            </a:extLst>
          </p:cNvPr>
          <p:cNvSpPr>
            <a:spLocks noGrp="1"/>
          </p:cNvSpPr>
          <p:nvPr>
            <p:ph idx="1"/>
          </p:nvPr>
        </p:nvSpPr>
        <p:spPr/>
        <p:txBody>
          <a:bodyPr>
            <a:normAutofit fontScale="92500" lnSpcReduction="10000"/>
          </a:bodyPr>
          <a:lstStyle/>
          <a:p>
            <a:endParaRPr lang="en-US" dirty="0"/>
          </a:p>
          <a:p>
            <a:pPr marL="285750" indent="-285750">
              <a:buFont typeface="Arial" panose="020B0604020202020204" pitchFamily="34" charset="0"/>
              <a:buChar char="•"/>
            </a:pPr>
            <a:r>
              <a:rPr lang="en-US" dirty="0"/>
              <a:t>violations of my rights to respect for private life and reputation as well as to freedom of expression (violations of Articles 8 and 10)</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ECtHR criticized the failure to investigate the acts committed against me in connection with the threatening letter, the secret filming and dissemination of intimate videos by unidentified persons as well as the public disclosure of the personal information in the authorities’ report on the status of investigation. </a:t>
            </a:r>
          </a:p>
          <a:p>
            <a:endParaRPr lang="en-US" dirty="0"/>
          </a:p>
          <a:p>
            <a:pPr marL="285750" indent="-285750">
              <a:buFont typeface="Arial" panose="020B0604020202020204" pitchFamily="34" charset="0"/>
              <a:buChar char="•"/>
            </a:pPr>
            <a:r>
              <a:rPr lang="en-US" dirty="0"/>
              <a:t>ECtHR noted that the threat of public humiliation and the acts resulting in the flagrant and unjustified invasion of my privacy were either linked to my journalistic activity or should have been treated as if they might have been so linked, and that the authorities were thus required to take positive measures to protect my journalistic freedom of expression.</a:t>
            </a:r>
          </a:p>
          <a:p>
            <a:endParaRPr lang="en-BA" dirty="0"/>
          </a:p>
        </p:txBody>
      </p:sp>
    </p:spTree>
    <p:extLst>
      <p:ext uri="{BB962C8B-B14F-4D97-AF65-F5344CB8AC3E}">
        <p14:creationId xmlns:p14="http://schemas.microsoft.com/office/powerpoint/2010/main" val="468145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E945CAF1-F21D-4879-9840-86B0B4EA02E3}"/>
              </a:ext>
            </a:extLst>
          </p:cNvPr>
          <p:cNvSpPr>
            <a:spLocks noMove="1" noResize="1"/>
          </p:cNvSpPr>
          <p:nvPr/>
        </p:nvSpPr>
        <p:spPr>
          <a:xfrm>
            <a:off x="321567" y="320040"/>
            <a:ext cx="11548872" cy="6217920"/>
          </a:xfrm>
          <a:prstGeom prst="rect">
            <a:avLst/>
          </a:prstGeom>
          <a:solidFill>
            <a:srgbClr val="FFFFFF">
              <a:alpha val="8000"/>
            </a:srgbClr>
          </a:solidFill>
          <a:ln w="28575" cap="flat">
            <a:solidFill>
              <a:srgbClr val="C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Calibri"/>
            </a:endParaRPr>
          </a:p>
        </p:txBody>
      </p:sp>
      <p:sp>
        <p:nvSpPr>
          <p:cNvPr id="3" name="Title 1">
            <a:extLst>
              <a:ext uri="{FF2B5EF4-FFF2-40B4-BE49-F238E27FC236}">
                <a16:creationId xmlns:a16="http://schemas.microsoft.com/office/drawing/2014/main" id="{03C0F13F-C08E-4993-9644-950337F1AA88}"/>
              </a:ext>
            </a:extLst>
          </p:cNvPr>
          <p:cNvSpPr txBox="1">
            <a:spLocks noGrp="1"/>
          </p:cNvSpPr>
          <p:nvPr>
            <p:ph type="title"/>
          </p:nvPr>
        </p:nvSpPr>
        <p:spPr>
          <a:xfrm>
            <a:off x="1101682" y="271692"/>
            <a:ext cx="10058400" cy="1450757"/>
          </a:xfrm>
        </p:spPr>
        <p:txBody>
          <a:bodyPr>
            <a:noAutofit/>
          </a:bodyPr>
          <a:lstStyle/>
          <a:p>
            <a:pPr marL="0" indent="0" algn="ctr">
              <a:buNone/>
            </a:pPr>
            <a:r>
              <a:rPr lang="en-GB" sz="3200" dirty="0">
                <a:solidFill>
                  <a:srgbClr val="0070C0"/>
                </a:solidFill>
                <a:effectLst/>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Khadija Ismayilova v. Azerbaijan (no. 2)</a:t>
            </a:r>
            <a:r>
              <a:rPr lang="en-GB" sz="3200" dirty="0">
                <a:solidFill>
                  <a:srgbClr val="0070C0"/>
                </a:solidFill>
                <a:effectLst/>
                <a:ea typeface="Calibri" panose="020F0502020204030204" pitchFamily="34" charset="0"/>
                <a:cs typeface="Calibri" panose="020F0502020204030204" pitchFamily="34" charset="0"/>
              </a:rPr>
              <a:t>, application no. </a:t>
            </a:r>
            <a:r>
              <a:rPr lang="en-US" sz="3200" dirty="0">
                <a:solidFill>
                  <a:srgbClr val="0070C0"/>
                </a:solidFill>
              </a:rPr>
              <a:t>30778/15, final on 27 June 2020</a:t>
            </a:r>
            <a:endParaRPr lang="en-GB" sz="3200" dirty="0">
              <a:solidFill>
                <a:srgbClr val="0070C0"/>
              </a:solidFill>
              <a:cs typeface="Calibri" panose="020F0502020204030204" pitchFamily="34" charset="0"/>
            </a:endParaRPr>
          </a:p>
        </p:txBody>
      </p:sp>
      <p:sp>
        <p:nvSpPr>
          <p:cNvPr id="4" name="Content Placeholder 2">
            <a:extLst>
              <a:ext uri="{FF2B5EF4-FFF2-40B4-BE49-F238E27FC236}">
                <a16:creationId xmlns:a16="http://schemas.microsoft.com/office/drawing/2014/main" id="{7AE0AC05-533E-4FCF-B3F4-C6CA434E608E}"/>
              </a:ext>
            </a:extLst>
          </p:cNvPr>
          <p:cNvSpPr txBox="1">
            <a:spLocks noGrp="1"/>
          </p:cNvSpPr>
          <p:nvPr>
            <p:ph idx="1"/>
          </p:nvPr>
        </p:nvSpPr>
        <p:spPr/>
        <p:txBody>
          <a:bodyPr>
            <a:normAutofit fontScale="92500" lnSpcReduction="20000"/>
          </a:bodyPr>
          <a:lstStyle/>
          <a:p>
            <a:pPr algn="just">
              <a:buFont typeface="Arial" panose="020B0604020202020204" pitchFamily="34" charset="0"/>
              <a:buChar char="•"/>
            </a:pPr>
            <a:r>
              <a:rPr lang="en-US" sz="1900" dirty="0">
                <a:solidFill>
                  <a:schemeClr val="tx1"/>
                </a:solidFill>
              </a:rPr>
              <a:t> </a:t>
            </a:r>
            <a:r>
              <a:rPr lang="en-US" sz="2400" dirty="0">
                <a:solidFill>
                  <a:schemeClr val="tx1"/>
                </a:solidFill>
              </a:rPr>
              <a:t>2014: I was arrested and placed pre-trial detention on charges of incitement to suicide. </a:t>
            </a:r>
          </a:p>
          <a:p>
            <a:pPr algn="just">
              <a:buFont typeface="Arial" panose="020B0604020202020204" pitchFamily="34" charset="0"/>
              <a:buChar char="•"/>
            </a:pPr>
            <a:r>
              <a:rPr lang="en-US" sz="2400" dirty="0">
                <a:solidFill>
                  <a:schemeClr val="tx1"/>
                </a:solidFill>
              </a:rPr>
              <a:t>In 2015 following statements of the alleged victim that he was forced by security services to accuse me, new charge was brought up -  illegal entrepreneurship, tax evasion, embezzlement and  abuse of power.</a:t>
            </a:r>
          </a:p>
          <a:p>
            <a:pPr algn="just">
              <a:buFont typeface="Arial" panose="020B0604020202020204" pitchFamily="34" charset="0"/>
              <a:buChar char="•"/>
            </a:pPr>
            <a:r>
              <a:rPr lang="en-US" sz="2400" dirty="0">
                <a:solidFill>
                  <a:schemeClr val="tx1"/>
                </a:solidFill>
              </a:rPr>
              <a:t>The government claimed that non-profit media I worked for – Radio Free Europe/Radio Liberty ought to pay the profit tax, and I was responsible for it, despite the fact that I never had any financial responsibilities in the organization.</a:t>
            </a:r>
          </a:p>
          <a:p>
            <a:pPr algn="just">
              <a:buFont typeface="Arial" panose="020B0604020202020204" pitchFamily="34" charset="0"/>
              <a:buChar char="•"/>
            </a:pPr>
            <a:r>
              <a:rPr lang="en-US" sz="2400" dirty="0">
                <a:solidFill>
                  <a:schemeClr val="tx1"/>
                </a:solidFill>
              </a:rPr>
              <a:t>In 2015 The court in Azerbaijan acquitted me from driving to suicide charge, but convicted me to 7,5 years prison term for financial charges</a:t>
            </a:r>
          </a:p>
          <a:p>
            <a:pPr algn="just">
              <a:buFont typeface="Arial" panose="020B0604020202020204" pitchFamily="34" charset="0"/>
              <a:buChar char="•"/>
            </a:pPr>
            <a:r>
              <a:rPr lang="en-US" sz="2400" dirty="0">
                <a:solidFill>
                  <a:schemeClr val="tx1"/>
                </a:solidFill>
              </a:rPr>
              <a:t>In 2016 Supreme court changed the conviction to 3,6 years in parole after acquitting me from embezzlement and power abuse charges. The court  set the unprecedentedly long probation time of 5 years.</a:t>
            </a:r>
          </a:p>
          <a:p>
            <a:pPr marL="0" indent="0" algn="just">
              <a:buNone/>
            </a:pPr>
            <a:endParaRPr lang="en-GB" b="1" dirty="0"/>
          </a:p>
        </p:txBody>
      </p:sp>
      <p:cxnSp>
        <p:nvCxnSpPr>
          <p:cNvPr id="5" name="Straight Connector 6">
            <a:extLst>
              <a:ext uri="{FF2B5EF4-FFF2-40B4-BE49-F238E27FC236}">
                <a16:creationId xmlns:a16="http://schemas.microsoft.com/office/drawing/2014/main" id="{0106E942-46C5-4651-B493-F8E286F9C14B}"/>
              </a:ext>
            </a:extLst>
          </p:cNvPr>
          <p:cNvCxnSpPr/>
          <p:nvPr/>
        </p:nvCxnSpPr>
        <p:spPr>
          <a:xfrm>
            <a:off x="914401" y="1722449"/>
            <a:ext cx="10363197" cy="0"/>
          </a:xfrm>
          <a:prstGeom prst="straightConnector1">
            <a:avLst/>
          </a:prstGeom>
          <a:noFill/>
          <a:ln w="12701" cap="flat">
            <a:solidFill>
              <a:srgbClr val="A6A6A6"/>
            </a:solidFill>
            <a:prstDash val="solid"/>
            <a:miter/>
          </a:ln>
        </p:spPr>
      </p:cxnSp>
    </p:spTree>
    <p:extLst>
      <p:ext uri="{BB962C8B-B14F-4D97-AF65-F5344CB8AC3E}">
        <p14:creationId xmlns:p14="http://schemas.microsoft.com/office/powerpoint/2010/main" val="1367122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AC621-0972-BAA0-323D-389CAF760DC6}"/>
              </a:ext>
            </a:extLst>
          </p:cNvPr>
          <p:cNvSpPr>
            <a:spLocks noGrp="1"/>
          </p:cNvSpPr>
          <p:nvPr>
            <p:ph type="title"/>
          </p:nvPr>
        </p:nvSpPr>
        <p:spPr/>
        <p:txBody>
          <a:bodyPr/>
          <a:lstStyle/>
          <a:p>
            <a:r>
              <a:rPr lang="en-BA" b="1" dirty="0"/>
              <a:t>ECHTR judgement:</a:t>
            </a:r>
          </a:p>
        </p:txBody>
      </p:sp>
      <p:sp>
        <p:nvSpPr>
          <p:cNvPr id="3" name="Content Placeholder 2">
            <a:extLst>
              <a:ext uri="{FF2B5EF4-FFF2-40B4-BE49-F238E27FC236}">
                <a16:creationId xmlns:a16="http://schemas.microsoft.com/office/drawing/2014/main" id="{79EBA1BD-4998-02F7-7311-82D925CF6FD5}"/>
              </a:ext>
            </a:extLst>
          </p:cNvPr>
          <p:cNvSpPr>
            <a:spLocks noGrp="1"/>
          </p:cNvSpPr>
          <p:nvPr>
            <p:ph idx="1"/>
          </p:nvPr>
        </p:nvSpPr>
        <p:spPr/>
        <p:txBody>
          <a:bodyPr/>
          <a:lstStyle/>
          <a:p>
            <a:pPr algn="just">
              <a:buFont typeface="Arial" panose="020B0604020202020204" pitchFamily="34" charset="0"/>
              <a:buChar char="•"/>
            </a:pPr>
            <a:r>
              <a:rPr lang="en-US" sz="1800" dirty="0">
                <a:solidFill>
                  <a:schemeClr val="tx1"/>
                </a:solidFill>
              </a:rPr>
              <a:t>2020 ECtHR judgment found that my </a:t>
            </a:r>
            <a:r>
              <a:rPr lang="en-US" sz="1800" b="1" dirty="0">
                <a:solidFill>
                  <a:schemeClr val="tx1"/>
                </a:solidFill>
              </a:rPr>
              <a:t>arrest and detention were unlawful</a:t>
            </a:r>
            <a:r>
              <a:rPr lang="en-US" sz="1800" dirty="0">
                <a:solidFill>
                  <a:schemeClr val="tx1"/>
                </a:solidFill>
              </a:rPr>
              <a:t>, because:</a:t>
            </a:r>
          </a:p>
          <a:p>
            <a:pPr lvl="3" algn="just">
              <a:buFont typeface="Arial" panose="020B0604020202020204" pitchFamily="34" charset="0"/>
              <a:buChar char="•"/>
            </a:pPr>
            <a:r>
              <a:rPr lang="en-US" sz="1700" dirty="0">
                <a:solidFill>
                  <a:schemeClr val="tx1"/>
                </a:solidFill>
              </a:rPr>
              <a:t>A minimum standard of “reasonableness” of suspicion not met</a:t>
            </a:r>
          </a:p>
          <a:p>
            <a:pPr lvl="3" algn="just">
              <a:buFont typeface="Arial" panose="020B0604020202020204" pitchFamily="34" charset="0"/>
              <a:buChar char="•"/>
            </a:pPr>
            <a:r>
              <a:rPr lang="en-US" sz="1700" dirty="0">
                <a:solidFill>
                  <a:schemeClr val="tx1"/>
                </a:solidFill>
              </a:rPr>
              <a:t>My arrest and detention initially based on false claim made as a result of coercion </a:t>
            </a:r>
          </a:p>
          <a:p>
            <a:pPr lvl="3" algn="just">
              <a:buFont typeface="Arial" panose="020B0604020202020204" pitchFamily="34" charset="0"/>
              <a:buChar char="•"/>
            </a:pPr>
            <a:r>
              <a:rPr lang="en-US" sz="1700" dirty="0">
                <a:solidFill>
                  <a:schemeClr val="tx1"/>
                </a:solidFill>
              </a:rPr>
              <a:t>No facts, information or evidence supporting additional charges related to my journalistic activities</a:t>
            </a:r>
          </a:p>
          <a:p>
            <a:pPr lvl="3" algn="just">
              <a:buFont typeface="Arial" panose="020B0604020202020204" pitchFamily="34" charset="0"/>
              <a:buChar char="•"/>
            </a:pPr>
            <a:r>
              <a:rPr lang="en-US" sz="1700" dirty="0">
                <a:solidFill>
                  <a:schemeClr val="tx1"/>
                </a:solidFill>
              </a:rPr>
              <a:t>Systemic failure on the part of domestic courts to verify the existence of a reasonable suspicion underpinning my arrest and detention</a:t>
            </a:r>
          </a:p>
          <a:p>
            <a:pPr lvl="1" algn="just">
              <a:buFont typeface="Arial" panose="020B0604020202020204" pitchFamily="34" charset="0"/>
              <a:buChar char="•"/>
            </a:pPr>
            <a:r>
              <a:rPr lang="en-US" b="1" dirty="0">
                <a:solidFill>
                  <a:schemeClr val="tx1"/>
                </a:solidFill>
              </a:rPr>
              <a:t>Presumption of innocence: </a:t>
            </a:r>
            <a:r>
              <a:rPr lang="en-US" dirty="0">
                <a:solidFill>
                  <a:schemeClr val="tx1"/>
                </a:solidFill>
              </a:rPr>
              <a:t>Statements  made by the prosecutor, which referred to my guilt before I had been proved so according to law, violated my right to be presumed  innocent under Article 6. </a:t>
            </a:r>
          </a:p>
          <a:p>
            <a:pPr lvl="1" algn="just">
              <a:buFont typeface="Arial" panose="020B0604020202020204" pitchFamily="34" charset="0"/>
              <a:buChar char="•"/>
            </a:pPr>
            <a:r>
              <a:rPr lang="en-US" dirty="0">
                <a:solidFill>
                  <a:schemeClr val="tx1"/>
                </a:solidFill>
              </a:rPr>
              <a:t> </a:t>
            </a:r>
            <a:r>
              <a:rPr lang="en-US" b="1" dirty="0">
                <a:solidFill>
                  <a:schemeClr val="tx1"/>
                </a:solidFill>
              </a:rPr>
              <a:t>Restriction for unauthorized purposes: </a:t>
            </a:r>
            <a:r>
              <a:rPr lang="en-US" dirty="0">
                <a:solidFill>
                  <a:schemeClr val="tx1"/>
                </a:solidFill>
              </a:rPr>
              <a:t>my arrest and pre-trial detention was “driven by improper reasons and that the actual purpose of the impugned measures was to silence and to punish me for my journalistic activities” (para 119), in violation of Article 18 in conjunction with Article 5.  </a:t>
            </a:r>
          </a:p>
          <a:p>
            <a:endParaRPr lang="en-BA" dirty="0"/>
          </a:p>
        </p:txBody>
      </p:sp>
    </p:spTree>
    <p:extLst>
      <p:ext uri="{BB962C8B-B14F-4D97-AF65-F5344CB8AC3E}">
        <p14:creationId xmlns:p14="http://schemas.microsoft.com/office/powerpoint/2010/main" val="1328617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E945CAF1-F21D-4879-9840-86B0B4EA02E3}"/>
              </a:ext>
            </a:extLst>
          </p:cNvPr>
          <p:cNvSpPr>
            <a:spLocks noMove="1" noResize="1"/>
          </p:cNvSpPr>
          <p:nvPr/>
        </p:nvSpPr>
        <p:spPr>
          <a:xfrm>
            <a:off x="321567" y="320040"/>
            <a:ext cx="11548872" cy="6217920"/>
          </a:xfrm>
          <a:prstGeom prst="rect">
            <a:avLst/>
          </a:prstGeom>
          <a:solidFill>
            <a:srgbClr val="FFFFFF">
              <a:alpha val="8000"/>
            </a:srgbClr>
          </a:solidFill>
          <a:ln w="28575" cap="flat">
            <a:solidFill>
              <a:srgbClr val="C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Calibri"/>
            </a:endParaRPr>
          </a:p>
        </p:txBody>
      </p:sp>
      <p:sp>
        <p:nvSpPr>
          <p:cNvPr id="3" name="Title 1">
            <a:extLst>
              <a:ext uri="{FF2B5EF4-FFF2-40B4-BE49-F238E27FC236}">
                <a16:creationId xmlns:a16="http://schemas.microsoft.com/office/drawing/2014/main" id="{03C0F13F-C08E-4993-9644-950337F1AA88}"/>
              </a:ext>
            </a:extLst>
          </p:cNvPr>
          <p:cNvSpPr txBox="1">
            <a:spLocks noGrp="1"/>
          </p:cNvSpPr>
          <p:nvPr>
            <p:ph type="title"/>
          </p:nvPr>
        </p:nvSpPr>
        <p:spPr>
          <a:xfrm>
            <a:off x="1284133" y="454142"/>
            <a:ext cx="9811555" cy="1128786"/>
          </a:xfrm>
        </p:spPr>
        <p:txBody>
          <a:bodyPr>
            <a:noAutofit/>
          </a:bodyPr>
          <a:lstStyle/>
          <a:p>
            <a:pPr marL="0" indent="0" algn="ctr">
              <a:buNone/>
            </a:pPr>
            <a:r>
              <a:rPr lang="en-GB" sz="3200" dirty="0">
                <a:solidFill>
                  <a:srgbClr val="0070C0"/>
                </a:solidFill>
                <a:effectLst/>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Khadija Ismayilova v. Azerbaijan (no.3 )</a:t>
            </a:r>
            <a:r>
              <a:rPr lang="en-GB" sz="3200" dirty="0">
                <a:solidFill>
                  <a:srgbClr val="0070C0"/>
                </a:solidFill>
                <a:effectLst/>
                <a:ea typeface="Calibri" panose="020F0502020204030204" pitchFamily="34" charset="0"/>
                <a:cs typeface="Calibri" panose="020F0502020204030204" pitchFamily="34" charset="0"/>
              </a:rPr>
              <a:t>, application no. </a:t>
            </a:r>
            <a:r>
              <a:rPr lang="en-US" sz="3200" dirty="0">
                <a:solidFill>
                  <a:srgbClr val="0070C0"/>
                </a:solidFill>
              </a:rPr>
              <a:t>35283/14, final on 7 August 2020</a:t>
            </a:r>
          </a:p>
        </p:txBody>
      </p:sp>
      <p:sp>
        <p:nvSpPr>
          <p:cNvPr id="4" name="Content Placeholder 2">
            <a:extLst>
              <a:ext uri="{FF2B5EF4-FFF2-40B4-BE49-F238E27FC236}">
                <a16:creationId xmlns:a16="http://schemas.microsoft.com/office/drawing/2014/main" id="{7AE0AC05-533E-4FCF-B3F4-C6CA434E608E}"/>
              </a:ext>
            </a:extLst>
          </p:cNvPr>
          <p:cNvSpPr txBox="1">
            <a:spLocks noGrp="1"/>
          </p:cNvSpPr>
          <p:nvPr>
            <p:ph idx="1"/>
          </p:nvPr>
        </p:nvSpPr>
        <p:spPr/>
        <p:txBody>
          <a:bodyPr>
            <a:normAutofit/>
          </a:bodyPr>
          <a:lstStyle/>
          <a:p>
            <a:pPr marL="0" lvl="0" indent="0">
              <a:buNone/>
            </a:pPr>
            <a:endParaRPr lang="en-GB" sz="2400" dirty="0"/>
          </a:p>
          <a:p>
            <a:pPr marL="0" lvl="0" indent="0">
              <a:buNone/>
            </a:pPr>
            <a:endParaRPr lang="en-GB" b="1" dirty="0"/>
          </a:p>
        </p:txBody>
      </p:sp>
      <p:cxnSp>
        <p:nvCxnSpPr>
          <p:cNvPr id="5" name="Straight Connector 6">
            <a:extLst>
              <a:ext uri="{FF2B5EF4-FFF2-40B4-BE49-F238E27FC236}">
                <a16:creationId xmlns:a16="http://schemas.microsoft.com/office/drawing/2014/main" id="{0106E942-46C5-4651-B493-F8E286F9C14B}"/>
              </a:ext>
            </a:extLst>
          </p:cNvPr>
          <p:cNvCxnSpPr/>
          <p:nvPr/>
        </p:nvCxnSpPr>
        <p:spPr>
          <a:xfrm>
            <a:off x="914401" y="1763544"/>
            <a:ext cx="10363197" cy="0"/>
          </a:xfrm>
          <a:prstGeom prst="straightConnector1">
            <a:avLst/>
          </a:prstGeom>
          <a:noFill/>
          <a:ln w="12701" cap="flat">
            <a:solidFill>
              <a:srgbClr val="A6A6A6"/>
            </a:solidFill>
            <a:prstDash val="solid"/>
            <a:miter/>
          </a:ln>
        </p:spPr>
      </p:cxnSp>
      <p:sp>
        <p:nvSpPr>
          <p:cNvPr id="8" name="TextBox 7">
            <a:extLst>
              <a:ext uri="{FF2B5EF4-FFF2-40B4-BE49-F238E27FC236}">
                <a16:creationId xmlns:a16="http://schemas.microsoft.com/office/drawing/2014/main" id="{258879D9-EBC5-D3D6-379F-902B6F818B02}"/>
              </a:ext>
            </a:extLst>
          </p:cNvPr>
          <p:cNvSpPr txBox="1"/>
          <p:nvPr/>
        </p:nvSpPr>
        <p:spPr>
          <a:xfrm>
            <a:off x="792483" y="1920816"/>
            <a:ext cx="10363197" cy="2831544"/>
          </a:xfrm>
          <a:prstGeom prst="rect">
            <a:avLst/>
          </a:prstGeom>
          <a:noFill/>
        </p:spPr>
        <p:txBody>
          <a:bodyPr wrap="square" rtlCol="0">
            <a:spAutoFit/>
          </a:bodyPr>
          <a:lstStyle/>
          <a:p>
            <a:pPr marL="285750" indent="-285750" algn="l">
              <a:buFont typeface="Arial" panose="020B0604020202020204" pitchFamily="34" charset="0"/>
              <a:buChar char="•"/>
            </a:pPr>
            <a:r>
              <a:rPr lang="en-US" sz="1600" b="0" i="0" u="none" strike="noStrike" baseline="0" dirty="0"/>
              <a:t>At around the same time as the video crime, articles </a:t>
            </a:r>
            <a:r>
              <a:rPr lang="en-US" sz="1600" b="0" i="0" u="none" strike="noStrike" baseline="0" dirty="0" err="1"/>
              <a:t>criticising</a:t>
            </a:r>
            <a:r>
              <a:rPr lang="en-US" sz="1600" b="0" i="0" u="none" strike="noStrike" baseline="0" dirty="0"/>
              <a:t> me were published in various newspapers. Another video of the same nature was posted online in the middle of 2013</a:t>
            </a:r>
          </a:p>
          <a:p>
            <a:pPr marL="285750" indent="-285750" algn="l">
              <a:buFont typeface="Arial" panose="020B0604020202020204" pitchFamily="34" charset="0"/>
              <a:buChar char="•"/>
            </a:pPr>
            <a:r>
              <a:rPr lang="en-US" sz="1600" b="0" i="0" u="none" strike="noStrike" baseline="0" dirty="0"/>
              <a:t>In 2012, the pro-Government newspaper </a:t>
            </a:r>
            <a:r>
              <a:rPr lang="en-US" sz="1600" b="0" i="1" u="none" strike="noStrike" baseline="0" dirty="0" err="1"/>
              <a:t>Səs</a:t>
            </a:r>
            <a:r>
              <a:rPr lang="en-US" sz="1600" b="0" i="1" u="none" strike="noStrike" baseline="0" dirty="0"/>
              <a:t> </a:t>
            </a:r>
            <a:r>
              <a:rPr lang="en-US" sz="1600" b="0" i="0" u="none" strike="noStrike" baseline="0" dirty="0"/>
              <a:t>published an article which made various derogatory remarks and a number of sexually themed statements about me and my family members. </a:t>
            </a:r>
          </a:p>
          <a:p>
            <a:pPr marL="285750" indent="-285750" algn="l">
              <a:buFont typeface="Arial" panose="020B0604020202020204" pitchFamily="34" charset="0"/>
              <a:buChar char="•"/>
            </a:pPr>
            <a:r>
              <a:rPr lang="en-US" sz="1600" dirty="0"/>
              <a:t>I </a:t>
            </a:r>
            <a:r>
              <a:rPr lang="en-US" sz="1600" b="0" i="0" u="none" strike="noStrike" baseline="0" dirty="0"/>
              <a:t>sued the newspaper, which was founded by ruling party and received tremendous financial support from the presidential fund  for defamation, but my action was dismissed.</a:t>
            </a:r>
          </a:p>
          <a:p>
            <a:pPr marL="285750" indent="-285750" algn="l">
              <a:buFont typeface="Arial" panose="020B0604020202020204" pitchFamily="34" charset="0"/>
              <a:buChar char="•"/>
            </a:pPr>
            <a:r>
              <a:rPr lang="en-US" sz="1600" dirty="0"/>
              <a:t>The court decided that I failed to prove my chastity in the court</a:t>
            </a:r>
          </a:p>
          <a:p>
            <a:pPr marL="285750" indent="-285750">
              <a:buFont typeface="Arial" panose="020B0604020202020204" pitchFamily="34" charset="0"/>
              <a:buChar char="•"/>
            </a:pPr>
            <a:r>
              <a:rPr lang="en-US" sz="1600" dirty="0"/>
              <a:t>After filing the complaint to the ECHR I also discovered that some of the intimate videos posted online in 2013 and 2014 were posted using the video engine of the </a:t>
            </a:r>
            <a:r>
              <a:rPr lang="en-US" sz="1600" dirty="0" err="1"/>
              <a:t>Ses</a:t>
            </a:r>
            <a:r>
              <a:rPr lang="en-US" sz="1600" dirty="0"/>
              <a:t> newspaper </a:t>
            </a:r>
          </a:p>
          <a:p>
            <a:pPr algn="l"/>
            <a:br>
              <a:rPr lang="en-US" sz="1600" b="1" dirty="0"/>
            </a:br>
            <a:endParaRPr lang="en-US" dirty="0"/>
          </a:p>
        </p:txBody>
      </p:sp>
    </p:spTree>
    <p:extLst>
      <p:ext uri="{BB962C8B-B14F-4D97-AF65-F5344CB8AC3E}">
        <p14:creationId xmlns:p14="http://schemas.microsoft.com/office/powerpoint/2010/main" val="2924044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99011-6370-B5DB-A104-7B05587AB7E5}"/>
              </a:ext>
            </a:extLst>
          </p:cNvPr>
          <p:cNvSpPr>
            <a:spLocks noGrp="1"/>
          </p:cNvSpPr>
          <p:nvPr>
            <p:ph type="title"/>
          </p:nvPr>
        </p:nvSpPr>
        <p:spPr/>
        <p:txBody>
          <a:bodyPr/>
          <a:lstStyle/>
          <a:p>
            <a:r>
              <a:rPr lang="en-US" b="1" dirty="0"/>
              <a:t>ECtHR judgment on Khadija Ismayilova (3)</a:t>
            </a:r>
            <a:endParaRPr lang="en-BA" dirty="0"/>
          </a:p>
        </p:txBody>
      </p:sp>
      <p:sp>
        <p:nvSpPr>
          <p:cNvPr id="3" name="Content Placeholder 2">
            <a:extLst>
              <a:ext uri="{FF2B5EF4-FFF2-40B4-BE49-F238E27FC236}">
                <a16:creationId xmlns:a16="http://schemas.microsoft.com/office/drawing/2014/main" id="{17243B5D-615F-EB73-482F-61E04A2D77E3}"/>
              </a:ext>
            </a:extLst>
          </p:cNvPr>
          <p:cNvSpPr>
            <a:spLocks noGrp="1"/>
          </p:cNvSpPr>
          <p:nvPr>
            <p:ph idx="1"/>
          </p:nvPr>
        </p:nvSpPr>
        <p:spPr/>
        <p:txBody>
          <a:bodyPr>
            <a:normAutofit fontScale="92500" lnSpcReduction="20000"/>
          </a:bodyPr>
          <a:lstStyle/>
          <a:p>
            <a:pPr marL="285750" indent="-285750">
              <a:buFont typeface="Arial" panose="020B0604020202020204" pitchFamily="34" charset="0"/>
              <a:buChar char="•"/>
            </a:pPr>
            <a:r>
              <a:rPr lang="en-US" dirty="0"/>
              <a:t>violation of my right to respect for private life and reputation (Article 8) due to:</a:t>
            </a:r>
          </a:p>
          <a:p>
            <a:pPr marL="285750" indent="-285750">
              <a:buFont typeface="Arial" panose="020B0604020202020204" pitchFamily="34" charset="0"/>
              <a:buChar char="•"/>
            </a:pPr>
            <a:r>
              <a:rPr lang="en-US" dirty="0"/>
              <a:t>Refusal by the domestic courts to sanction the newspaper for an article commenting on my private and sexual life as a renowned investigative journalist </a:t>
            </a:r>
          </a:p>
          <a:p>
            <a:pPr marL="285750" indent="-285750">
              <a:buFont typeface="Arial" panose="020B0604020202020204" pitchFamily="34" charset="0"/>
              <a:buChar char="•"/>
            </a:pPr>
            <a:r>
              <a:rPr lang="en-US" dirty="0"/>
              <a:t>No legitimate public interest in exploiting an existing breach of my privacy for the purpose of satisfying the prurient curiosity of a certain readership </a:t>
            </a:r>
          </a:p>
          <a:p>
            <a:pPr marL="285750" indent="-285750">
              <a:buFont typeface="Arial" panose="020B0604020202020204" pitchFamily="34" charset="0"/>
              <a:buChar char="•"/>
            </a:pPr>
            <a:r>
              <a:rPr lang="en-US" dirty="0"/>
              <a:t>Article apparently written in response to recent criticism of the members of the ruling party in Parliament </a:t>
            </a:r>
          </a:p>
          <a:p>
            <a:pPr marL="285750" indent="-285750">
              <a:buFont typeface="Arial" panose="020B0604020202020204" pitchFamily="34" charset="0"/>
              <a:buChar char="•"/>
            </a:pPr>
            <a:r>
              <a:rPr lang="en-US" dirty="0"/>
              <a:t>No contribution to any issue of legitimate public interest </a:t>
            </a:r>
          </a:p>
          <a:p>
            <a:pPr marL="285750" indent="-285750">
              <a:buFont typeface="Arial" panose="020B0604020202020204" pitchFamily="34" charset="0"/>
              <a:buChar char="•"/>
            </a:pPr>
            <a:r>
              <a:rPr lang="en-US" dirty="0"/>
              <a:t>Article’s statements written to attack me or to set me  up for attack on grounds of morality </a:t>
            </a:r>
          </a:p>
          <a:p>
            <a:pPr marL="285750" indent="-285750">
              <a:buFont typeface="Arial" panose="020B0604020202020204" pitchFamily="34" charset="0"/>
              <a:buChar char="•"/>
            </a:pPr>
            <a:r>
              <a:rPr lang="en-US" dirty="0"/>
              <a:t>Compatibility of the statements with the ethics of journalism and the permissible bounds of freedom of expression not duly examined by domestic courts </a:t>
            </a:r>
          </a:p>
          <a:p>
            <a:pPr marL="285750" indent="-285750">
              <a:buFont typeface="Arial" panose="020B0604020202020204" pitchFamily="34" charset="0"/>
              <a:buChar char="•"/>
            </a:pPr>
            <a:r>
              <a:rPr lang="en-US" dirty="0"/>
              <a:t>Domestic courts’ failure to balance competing interests at stake</a:t>
            </a:r>
          </a:p>
          <a:p>
            <a:pPr marL="285750" indent="-285750">
              <a:buFont typeface="Arial" panose="020B0604020202020204" pitchFamily="34" charset="0"/>
              <a:buChar char="•"/>
            </a:pPr>
            <a:endParaRPr lang="en-US" sz="2400" dirty="0">
              <a:latin typeface="Calibri" panose="020F0502020204030204" pitchFamily="34" charset="0"/>
            </a:endParaRPr>
          </a:p>
          <a:p>
            <a:pPr marL="285750" indent="-285750">
              <a:buFont typeface="Arial" panose="020B0604020202020204" pitchFamily="34" charset="0"/>
              <a:buChar char="•"/>
            </a:pPr>
            <a:endParaRPr lang="en-US" sz="2400" dirty="0">
              <a:latin typeface="Calibri" panose="020F0502020204030204" pitchFamily="34" charset="0"/>
            </a:endParaRPr>
          </a:p>
          <a:p>
            <a:endParaRPr lang="en-US" dirty="0"/>
          </a:p>
          <a:p>
            <a:endParaRPr lang="en-BA" dirty="0"/>
          </a:p>
        </p:txBody>
      </p:sp>
    </p:spTree>
    <p:extLst>
      <p:ext uri="{BB962C8B-B14F-4D97-AF65-F5344CB8AC3E}">
        <p14:creationId xmlns:p14="http://schemas.microsoft.com/office/powerpoint/2010/main" val="2964355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E945CAF1-F21D-4879-9840-86B0B4EA02E3}"/>
              </a:ext>
            </a:extLst>
          </p:cNvPr>
          <p:cNvSpPr>
            <a:spLocks noMove="1" noResize="1"/>
          </p:cNvSpPr>
          <p:nvPr/>
        </p:nvSpPr>
        <p:spPr>
          <a:xfrm>
            <a:off x="321567" y="320040"/>
            <a:ext cx="11548872" cy="6217920"/>
          </a:xfrm>
          <a:prstGeom prst="rect">
            <a:avLst/>
          </a:prstGeom>
          <a:solidFill>
            <a:srgbClr val="FFFFFF">
              <a:alpha val="8000"/>
            </a:srgbClr>
          </a:solidFill>
          <a:ln w="28575" cap="flat">
            <a:solidFill>
              <a:srgbClr val="C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itle 1">
            <a:extLst>
              <a:ext uri="{FF2B5EF4-FFF2-40B4-BE49-F238E27FC236}">
                <a16:creationId xmlns:a16="http://schemas.microsoft.com/office/drawing/2014/main" id="{03C0F13F-C08E-4993-9644-950337F1AA88}"/>
              </a:ext>
            </a:extLst>
          </p:cNvPr>
          <p:cNvSpPr txBox="1">
            <a:spLocks noGrp="1"/>
          </p:cNvSpPr>
          <p:nvPr>
            <p:ph type="title"/>
          </p:nvPr>
        </p:nvSpPr>
        <p:spPr>
          <a:xfrm>
            <a:off x="1260495" y="742827"/>
            <a:ext cx="9409471" cy="1193397"/>
          </a:xfrm>
        </p:spPr>
        <p:txBody>
          <a:bodyPr>
            <a:noAutofit/>
          </a:bodyPr>
          <a:lstStyle/>
          <a:p>
            <a:pPr marL="0" indent="0" algn="ctr">
              <a:buNone/>
            </a:pPr>
            <a:r>
              <a:rPr lang="en-GB" sz="4000" dirty="0">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Individual measures: relevant developments</a:t>
            </a:r>
            <a:br>
              <a:rPr lang="en-GB" sz="3200" dirty="0">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br>
            <a:r>
              <a:rPr lang="en-GB" sz="2000" u="sng" dirty="0">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K</a:t>
            </a:r>
            <a:r>
              <a:rPr lang="en-GB" sz="2000" u="sng" dirty="0">
                <a:solidFill>
                  <a:srgbClr val="0070C0"/>
                </a:solidFill>
                <a:effectLst/>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hadija Ismayilova v. Azerbaijan</a:t>
            </a:r>
            <a:r>
              <a:rPr lang="en-GB" sz="2000" u="sng" dirty="0">
                <a:solidFill>
                  <a:srgbClr val="0070C0"/>
                </a:solidFill>
                <a:effectLst/>
                <a:ea typeface="Calibri" panose="020F0502020204030204" pitchFamily="34" charset="0"/>
                <a:cs typeface="Calibri" panose="020F0502020204030204" pitchFamily="34" charset="0"/>
              </a:rPr>
              <a:t> group</a:t>
            </a:r>
            <a:br>
              <a:rPr lang="en-GB" sz="2000" dirty="0">
                <a:solidFill>
                  <a:srgbClr val="0070C0"/>
                </a:solidFill>
                <a:effectLst/>
                <a:ea typeface="Calibri" panose="020F0502020204030204" pitchFamily="34" charset="0"/>
                <a:cs typeface="Calibri" panose="020F0502020204030204" pitchFamily="34" charset="0"/>
              </a:rPr>
            </a:br>
            <a:endParaRPr lang="en-GB" sz="3200" dirty="0">
              <a:solidFill>
                <a:srgbClr val="0070C0"/>
              </a:solidFill>
              <a:effectLst/>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endParaRPr>
          </a:p>
        </p:txBody>
      </p:sp>
      <p:sp>
        <p:nvSpPr>
          <p:cNvPr id="4" name="Content Placeholder 2">
            <a:extLst>
              <a:ext uri="{FF2B5EF4-FFF2-40B4-BE49-F238E27FC236}">
                <a16:creationId xmlns:a16="http://schemas.microsoft.com/office/drawing/2014/main" id="{7AE0AC05-533E-4FCF-B3F4-C6CA434E608E}"/>
              </a:ext>
            </a:extLst>
          </p:cNvPr>
          <p:cNvSpPr txBox="1">
            <a:spLocks noGrp="1"/>
          </p:cNvSpPr>
          <p:nvPr>
            <p:ph idx="1"/>
          </p:nvPr>
        </p:nvSpPr>
        <p:spPr/>
        <p:txBody>
          <a:bodyPr>
            <a:normAutofit/>
          </a:bodyPr>
          <a:lstStyle/>
          <a:p>
            <a:pPr marL="0" lvl="0" indent="0">
              <a:buNone/>
            </a:pPr>
            <a:endParaRPr lang="en-GB" sz="2400" dirty="0"/>
          </a:p>
          <a:p>
            <a:pPr marL="0" lvl="0" indent="0">
              <a:buNone/>
            </a:pPr>
            <a:endParaRPr lang="en-GB" b="1" dirty="0"/>
          </a:p>
        </p:txBody>
      </p:sp>
      <p:cxnSp>
        <p:nvCxnSpPr>
          <p:cNvPr id="5" name="Straight Connector 6">
            <a:extLst>
              <a:ext uri="{FF2B5EF4-FFF2-40B4-BE49-F238E27FC236}">
                <a16:creationId xmlns:a16="http://schemas.microsoft.com/office/drawing/2014/main" id="{0106E942-46C5-4651-B493-F8E286F9C14B}"/>
              </a:ext>
            </a:extLst>
          </p:cNvPr>
          <p:cNvCxnSpPr/>
          <p:nvPr/>
        </p:nvCxnSpPr>
        <p:spPr>
          <a:xfrm>
            <a:off x="914401" y="1763544"/>
            <a:ext cx="10363197" cy="0"/>
          </a:xfrm>
          <a:prstGeom prst="straightConnector1">
            <a:avLst/>
          </a:prstGeom>
          <a:noFill/>
          <a:ln w="12701" cap="flat">
            <a:solidFill>
              <a:srgbClr val="A6A6A6"/>
            </a:solidFill>
            <a:prstDash val="solid"/>
            <a:miter/>
          </a:ln>
        </p:spPr>
      </p:cxnSp>
      <p:sp>
        <p:nvSpPr>
          <p:cNvPr id="6" name="TextBox 5">
            <a:extLst>
              <a:ext uri="{FF2B5EF4-FFF2-40B4-BE49-F238E27FC236}">
                <a16:creationId xmlns:a16="http://schemas.microsoft.com/office/drawing/2014/main" id="{521BF634-51A9-2D2A-D759-7FAFBA787822}"/>
              </a:ext>
            </a:extLst>
          </p:cNvPr>
          <p:cNvSpPr txBox="1"/>
          <p:nvPr/>
        </p:nvSpPr>
        <p:spPr>
          <a:xfrm>
            <a:off x="652864" y="1763541"/>
            <a:ext cx="10624734" cy="4524315"/>
          </a:xfrm>
          <a:prstGeom prst="rect">
            <a:avLst/>
          </a:prstGeom>
          <a:noFill/>
        </p:spPr>
        <p:txBody>
          <a:bodyPr wrap="square" rtlCol="0">
            <a:spAutoFit/>
          </a:bodyPr>
          <a:lstStyle/>
          <a:p>
            <a:pPr marL="285750" indent="-285750">
              <a:buFont typeface="Arial" panose="020B0604020202020204" pitchFamily="34" charset="0"/>
              <a:buChar char="•"/>
            </a:pPr>
            <a:r>
              <a:rPr lang="en-US" dirty="0">
                <a:ea typeface="Calibri" panose="020F0502020204030204" pitchFamily="34" charset="0"/>
              </a:rPr>
              <a:t>N</a:t>
            </a:r>
            <a:r>
              <a:rPr lang="en-US" sz="1800" dirty="0">
                <a:effectLst/>
                <a:ea typeface="Calibri" panose="020F0502020204030204" pitchFamily="34" charset="0"/>
              </a:rPr>
              <a:t>o official response to any inquiries made by me or my lawyers regarding the status of the investigation</a:t>
            </a:r>
          </a:p>
          <a:p>
            <a:endParaRPr lang="en-US" sz="1800" dirty="0">
              <a:effectLst/>
              <a:ea typeface="Calibri" panose="020F0502020204030204" pitchFamily="34" charset="0"/>
            </a:endParaRPr>
          </a:p>
          <a:p>
            <a:pPr marL="285750" indent="-285750">
              <a:buFont typeface="Arial" panose="020B0604020202020204" pitchFamily="34" charset="0"/>
              <a:buChar char="•"/>
            </a:pPr>
            <a:r>
              <a:rPr lang="en-US" dirty="0">
                <a:ea typeface="Calibri" panose="020F0502020204030204" pitchFamily="34" charset="0"/>
              </a:rPr>
              <a:t>T</a:t>
            </a:r>
            <a:r>
              <a:rPr lang="en-US" sz="1800" dirty="0">
                <a:effectLst/>
                <a:ea typeface="Calibri" panose="020F0502020204030204" pitchFamily="34" charset="0"/>
              </a:rPr>
              <a:t>h</a:t>
            </a:r>
            <a:r>
              <a:rPr lang="en-US" dirty="0">
                <a:ea typeface="Calibri" panose="020F0502020204030204" pitchFamily="34" charset="0"/>
              </a:rPr>
              <a:t>e latest communication of the authorities is the first </a:t>
            </a:r>
            <a:r>
              <a:rPr lang="en-US" sz="1800" dirty="0">
                <a:effectLst/>
                <a:ea typeface="Calibri" panose="020F0502020204030204" pitchFamily="34" charset="0"/>
              </a:rPr>
              <a:t>official confirmation of the fact that the investigation was suspended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investigation:</a:t>
            </a:r>
          </a:p>
          <a:p>
            <a:pPr marL="742950" lvl="1" indent="-285750">
              <a:buFont typeface="Arial" panose="020B0604020202020204" pitchFamily="34" charset="0"/>
              <a:buChar char="•"/>
            </a:pPr>
            <a:r>
              <a:rPr lang="en-US" dirty="0"/>
              <a:t>Ignored the crime of blackmail</a:t>
            </a:r>
          </a:p>
          <a:p>
            <a:pPr marL="742950" lvl="1" indent="-285750">
              <a:buFont typeface="Arial" panose="020B0604020202020204" pitchFamily="34" charset="0"/>
              <a:buChar char="•"/>
            </a:pPr>
            <a:r>
              <a:rPr lang="en-US" dirty="0"/>
              <a:t>Ignored my status as journalist</a:t>
            </a:r>
          </a:p>
          <a:p>
            <a:pPr marL="742950" lvl="1" indent="-285750">
              <a:buFont typeface="Arial" panose="020B0604020202020204" pitchFamily="34" charset="0"/>
              <a:buChar char="•"/>
            </a:pPr>
            <a:r>
              <a:rPr lang="en-US" sz="1800" dirty="0">
                <a:effectLst/>
                <a:ea typeface="Calibri" panose="020F0502020204030204" pitchFamily="34" charset="0"/>
              </a:rPr>
              <a:t>Went extra-mile to present it as a private life matter by interrogating friends and family members, pushing them to speak about conflicts in my private life</a:t>
            </a:r>
          </a:p>
          <a:p>
            <a:pPr marL="742950" lvl="1" indent="-285750">
              <a:buFont typeface="Arial" panose="020B0604020202020204" pitchFamily="34" charset="0"/>
              <a:buChar char="•"/>
            </a:pPr>
            <a:r>
              <a:rPr lang="en-US" sz="1800" dirty="0">
                <a:effectLst/>
                <a:ea typeface="Calibri" panose="020F0502020204030204" pitchFamily="34" charset="0"/>
              </a:rPr>
              <a:t>All written and oral requests to investigate the relation of the crime to my professional activity, and to investigate misconduct of prosecutor were dismissed</a:t>
            </a:r>
          </a:p>
          <a:p>
            <a:pPr marL="742950" lvl="1" indent="-285750">
              <a:buFont typeface="Arial" panose="020B0604020202020204" pitchFamily="34" charset="0"/>
              <a:buChar char="•"/>
            </a:pPr>
            <a:endParaRPr lang="en-US" sz="1800" dirty="0">
              <a:effectLst/>
              <a:ea typeface="Calibri" panose="020F0502020204030204" pitchFamily="34" charset="0"/>
            </a:endParaRPr>
          </a:p>
          <a:p>
            <a:pPr marL="285750" indent="-285750">
              <a:buFont typeface="Arial" panose="020B0604020202020204" pitchFamily="34" charset="0"/>
              <a:buChar char="•"/>
            </a:pPr>
            <a:r>
              <a:rPr lang="en-US" sz="1800" dirty="0">
                <a:effectLst/>
                <a:ea typeface="Calibri" panose="020F0502020204030204" pitchFamily="34" charset="0"/>
              </a:rPr>
              <a:t>Private information disseminated by Baku City Prosecutor’s office via email to </a:t>
            </a:r>
            <a:r>
              <a:rPr lang="en-US" sz="1800" dirty="0">
                <a:effectLst/>
                <a:ea typeface="Calibri" panose="020F0502020204030204" pitchFamily="34" charset="0"/>
                <a:hlinkClick r:id="rId5"/>
              </a:rPr>
              <a:t>still in public domain</a:t>
            </a:r>
            <a:endParaRPr lang="en-US" sz="1800" dirty="0">
              <a:effectLst/>
              <a:ea typeface="Calibri" panose="020F0502020204030204" pitchFamily="34" charset="0"/>
            </a:endParaRPr>
          </a:p>
          <a:p>
            <a:pPr marL="742950" lvl="1" indent="-285750">
              <a:buFont typeface="Arial" panose="020B0604020202020204" pitchFamily="34" charset="0"/>
              <a:buChar char="•"/>
            </a:pPr>
            <a:r>
              <a:rPr lang="en-US" dirty="0">
                <a:ea typeface="Calibri" panose="020F0502020204030204" pitchFamily="34" charset="0"/>
              </a:rPr>
              <a:t>N</a:t>
            </a:r>
            <a:r>
              <a:rPr lang="en-US" sz="1800" dirty="0">
                <a:effectLst/>
                <a:ea typeface="Calibri" panose="020F0502020204030204" pitchFamily="34" charset="0"/>
              </a:rPr>
              <a:t>ews agencies did not delete it from their pages</a:t>
            </a:r>
          </a:p>
          <a:p>
            <a:pPr marL="742950" lvl="1" indent="-285750">
              <a:buFont typeface="Arial" panose="020B0604020202020204" pitchFamily="34" charset="0"/>
              <a:buChar char="•"/>
            </a:pPr>
            <a:r>
              <a:rPr lang="en-US" sz="1800" dirty="0">
                <a:effectLst/>
                <a:ea typeface="Calibri" panose="020F0502020204030204" pitchFamily="34" charset="0"/>
              </a:rPr>
              <a:t>No requests to do so from the Prosecutor’s office</a:t>
            </a:r>
            <a:endParaRPr lang="en-US" dirty="0"/>
          </a:p>
        </p:txBody>
      </p:sp>
    </p:spTree>
    <p:extLst>
      <p:ext uri="{BB962C8B-B14F-4D97-AF65-F5344CB8AC3E}">
        <p14:creationId xmlns:p14="http://schemas.microsoft.com/office/powerpoint/2010/main" val="3451420741"/>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d8159c9e-9fad-49a3-a5ae-2b6725e7a0d2" xsi:nil="true"/>
    <lcf76f155ced4ddcb4097134ff3c332f xmlns="60c11fa4-ff9b-492c-bc5b-65b6c8eeded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79A11E3E3A4354FA938446845BBF733" ma:contentTypeVersion="16" ma:contentTypeDescription="Create a new document." ma:contentTypeScope="" ma:versionID="67d678ec8d77336ffe2ef41367210a51">
  <xsd:schema xmlns:xsd="http://www.w3.org/2001/XMLSchema" xmlns:xs="http://www.w3.org/2001/XMLSchema" xmlns:p="http://schemas.microsoft.com/office/2006/metadata/properties" xmlns:ns2="60c11fa4-ff9b-492c-bc5b-65b6c8eeded4" xmlns:ns3="d8159c9e-9fad-49a3-a5ae-2b6725e7a0d2" targetNamespace="http://schemas.microsoft.com/office/2006/metadata/properties" ma:root="true" ma:fieldsID="0b6699f8d0245b7f5099cfa8044f2314" ns2:_="" ns3:_="">
    <xsd:import namespace="60c11fa4-ff9b-492c-bc5b-65b6c8eeded4"/>
    <xsd:import namespace="d8159c9e-9fad-49a3-a5ae-2b6725e7a0d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c11fa4-ff9b-492c-bc5b-65b6c8eede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6157c6d-8be7-4238-927e-8145b24040a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8159c9e-9fad-49a3-a5ae-2b6725e7a0d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d873f42-f0f5-4be7-96d1-d46760763c3c}" ma:internalName="TaxCatchAll" ma:showField="CatchAllData" ma:web="d8159c9e-9fad-49a3-a5ae-2b6725e7a0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B21C230-680F-46E7-9B3E-8A7703F7DFEA}">
  <ds:schemaRefs>
    <ds:schemaRef ds:uri="http://schemas.microsoft.com/sharepoint/v3/contenttype/forms"/>
  </ds:schemaRefs>
</ds:datastoreItem>
</file>

<file path=customXml/itemProps2.xml><?xml version="1.0" encoding="utf-8"?>
<ds:datastoreItem xmlns:ds="http://schemas.openxmlformats.org/officeDocument/2006/customXml" ds:itemID="{01329A32-D789-4029-9BA7-DD123E2FD7B6}">
  <ds:schemaRefs>
    <ds:schemaRef ds:uri="http://schemas.microsoft.com/office/2006/metadata/properties"/>
    <ds:schemaRef ds:uri="http://schemas.microsoft.com/office/infopath/2007/PartnerControls"/>
    <ds:schemaRef ds:uri="d8159c9e-9fad-49a3-a5ae-2b6725e7a0d2"/>
    <ds:schemaRef ds:uri="60c11fa4-ff9b-492c-bc5b-65b6c8eeded4"/>
  </ds:schemaRefs>
</ds:datastoreItem>
</file>

<file path=customXml/itemProps3.xml><?xml version="1.0" encoding="utf-8"?>
<ds:datastoreItem xmlns:ds="http://schemas.openxmlformats.org/officeDocument/2006/customXml" ds:itemID="{A2B31386-CDBA-42F4-89E9-8DD855397D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c11fa4-ff9b-492c-bc5b-65b6c8eeded4"/>
    <ds:schemaRef ds:uri="d8159c9e-9fad-49a3-a5ae-2b6725e7a0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Retrospect</Template>
  <TotalTime>0</TotalTime>
  <Words>2883</Words>
  <Application>Microsoft Office PowerPoint</Application>
  <PresentationFormat>Grand écran</PresentationFormat>
  <Paragraphs>214</Paragraphs>
  <Slides>20</Slides>
  <Notes>17</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20</vt:i4>
      </vt:variant>
    </vt:vector>
  </HeadingPairs>
  <TitlesOfParts>
    <vt:vector size="25" baseType="lpstr">
      <vt:lpstr>Arial</vt:lpstr>
      <vt:lpstr>Calibri</vt:lpstr>
      <vt:lpstr>Calibri Light</vt:lpstr>
      <vt:lpstr>Times New Roman</vt:lpstr>
      <vt:lpstr>Retrospect</vt:lpstr>
      <vt:lpstr>Khadija Ismayilova v Azerbaijan &amp; Khadija Ismayilova v Azerbaijan (No.2)</vt:lpstr>
      <vt:lpstr>ECtHR Judgments</vt:lpstr>
      <vt:lpstr>Khadija Ismayilova v. Azerbaijan application no. 65286/13 and 57270/14, final on 10 April 2019</vt:lpstr>
      <vt:lpstr>ECtHR judgment:</vt:lpstr>
      <vt:lpstr>Khadija Ismayilova v. Azerbaijan (no. 2), application no. 30778/15, final on 27 June 2020</vt:lpstr>
      <vt:lpstr>ECHTR judgement:</vt:lpstr>
      <vt:lpstr>Khadija Ismayilova v. Azerbaijan (no.3 ), application no. 35283/14, final on 7 August 2020</vt:lpstr>
      <vt:lpstr>ECtHR judgment on Khadija Ismayilova (3)</vt:lpstr>
      <vt:lpstr>Individual measures: relevant developments Khadija Ismayilova v. Azerbaijan group </vt:lpstr>
      <vt:lpstr>Individual measures: relevant developments Khadija Ismayilova v. Azerbaijan group </vt:lpstr>
      <vt:lpstr>Relevant developments Khadija Ismayilova v. Azerbaijan group </vt:lpstr>
      <vt:lpstr>Individual measures: relevant developments Khadija Ismayilova v. Azerbaijan group </vt:lpstr>
      <vt:lpstr>Individual measures: relevant developments Khadija Ismayilova v. Azerbaijan group </vt:lpstr>
      <vt:lpstr>Individual measures: relevant developments Khadija Ismayilova v. Azerbaijan (no. 2) (Mammadli group) </vt:lpstr>
      <vt:lpstr>Khadija Ismayilova v. Azerbaijan (no. 2), application no. 30778/15, final on 27 June 2020</vt:lpstr>
      <vt:lpstr>GENERAL MEASURES</vt:lpstr>
      <vt:lpstr>GENERAL MEASURES</vt:lpstr>
      <vt:lpstr>Recommendations</vt:lpstr>
      <vt:lpstr>Recommendations</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steeves</dc:creator>
  <cp:lastModifiedBy>Ciccarone Agnès</cp:lastModifiedBy>
  <cp:revision>100</cp:revision>
  <cp:lastPrinted>2019-09-05T12:33:14Z</cp:lastPrinted>
  <dcterms:created xsi:type="dcterms:W3CDTF">2018-01-30T11:53:27Z</dcterms:created>
  <dcterms:modified xsi:type="dcterms:W3CDTF">2022-06-08T10:59:40Z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0x010100179A11E3E3A4354FA938446845BBF733</vt:lpwstr>
  </property>
  <property fmtid="{D5CDD505-2E9C-101B-9397-08002B2CF9AE}" pid="3" name="AuthorIds_UIVersion_512">
    <vt:lpwstr>6</vt:lpwstr>
  </property>
</Properties>
</file>