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4"/>
  </p:sldMasterIdLst>
  <p:notesMasterIdLst>
    <p:notesMasterId r:id="rId39"/>
  </p:notesMasterIdLst>
  <p:sldIdLst>
    <p:sldId id="496" r:id="rId5"/>
    <p:sldId id="274" r:id="rId6"/>
    <p:sldId id="544" r:id="rId7"/>
    <p:sldId id="547" r:id="rId8"/>
    <p:sldId id="535" r:id="rId9"/>
    <p:sldId id="549" r:id="rId10"/>
    <p:sldId id="551" r:id="rId11"/>
    <p:sldId id="545" r:id="rId12"/>
    <p:sldId id="546" r:id="rId13"/>
    <p:sldId id="536" r:id="rId14"/>
    <p:sldId id="562" r:id="rId15"/>
    <p:sldId id="537" r:id="rId16"/>
    <p:sldId id="538" r:id="rId17"/>
    <p:sldId id="539" r:id="rId18"/>
    <p:sldId id="514" r:id="rId19"/>
    <p:sldId id="512" r:id="rId20"/>
    <p:sldId id="513" r:id="rId21"/>
    <p:sldId id="541" r:id="rId22"/>
    <p:sldId id="542" r:id="rId23"/>
    <p:sldId id="529" r:id="rId24"/>
    <p:sldId id="530" r:id="rId25"/>
    <p:sldId id="531" r:id="rId26"/>
    <p:sldId id="558" r:id="rId27"/>
    <p:sldId id="560" r:id="rId28"/>
    <p:sldId id="559" r:id="rId29"/>
    <p:sldId id="556" r:id="rId30"/>
    <p:sldId id="557" r:id="rId31"/>
    <p:sldId id="552" r:id="rId32"/>
    <p:sldId id="555" r:id="rId33"/>
    <p:sldId id="554" r:id="rId34"/>
    <p:sldId id="533" r:id="rId35"/>
    <p:sldId id="540" r:id="rId36"/>
    <p:sldId id="543" r:id="rId37"/>
    <p:sldId id="563"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386" autoAdjust="0"/>
  </p:normalViewPr>
  <p:slideViewPr>
    <p:cSldViewPr snapToGrid="0">
      <p:cViewPr varScale="1">
        <p:scale>
          <a:sx n="88" d="100"/>
          <a:sy n="88" d="100"/>
        </p:scale>
        <p:origin x="1326"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1" y="1"/>
            <a:ext cx="2945656" cy="498056"/>
          </a:xfrm>
          <a:prstGeom prst="rect">
            <a:avLst/>
          </a:prstGeom>
          <a:noFill/>
          <a:ln>
            <a:noFill/>
          </a:ln>
        </p:spPr>
        <p:txBody>
          <a:bodyPr vert="horz" wrap="square" lIns="93177" tIns="46588" rIns="93177" bIns="46588" anchor="t" anchorCtr="0" compatLnSpc="1">
            <a:noAutofit/>
          </a:bodyPr>
          <a:lstStyle>
            <a:lvl1pPr marL="0" marR="0" lvl="0" indent="0" algn="l" defTabSz="931773"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endParaRPr lang="en-GB"/>
          </a:p>
        </p:txBody>
      </p:sp>
      <p:sp>
        <p:nvSpPr>
          <p:cNvPr id="3" name="Date Placeholder 2"/>
          <p:cNvSpPr txBox="1">
            <a:spLocks noGrp="1"/>
          </p:cNvSpPr>
          <p:nvPr>
            <p:ph type="dt" idx="1"/>
          </p:nvPr>
        </p:nvSpPr>
        <p:spPr>
          <a:xfrm>
            <a:off x="3850443" y="1"/>
            <a:ext cx="2945656" cy="498056"/>
          </a:xfrm>
          <a:prstGeom prst="rect">
            <a:avLst/>
          </a:prstGeom>
          <a:noFill/>
          <a:ln>
            <a:noFill/>
          </a:ln>
        </p:spPr>
        <p:txBody>
          <a:bodyPr vert="horz" wrap="square" lIns="93177" tIns="46588" rIns="93177" bIns="46588" anchor="t" anchorCtr="0" compatLnSpc="1">
            <a:noAutofit/>
          </a:bodyPr>
          <a:lstStyle>
            <a:lvl1pPr marL="0" marR="0" lvl="0" indent="0" algn="r" defTabSz="931773"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fld id="{5D788B19-50DD-4194-A16E-EEFA170C0154}" type="datetime1">
              <a:rPr lang="en-GB"/>
              <a:pPr lvl="0"/>
              <a:t>25/05/2023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79770" y="4777196"/>
            <a:ext cx="5438136" cy="3908619"/>
          </a:xfrm>
          <a:prstGeom prst="rect">
            <a:avLst/>
          </a:prstGeom>
          <a:noFill/>
          <a:ln>
            <a:noFill/>
          </a:ln>
        </p:spPr>
        <p:txBody>
          <a:bodyPr vert="horz" wrap="square" lIns="93177" tIns="46588" rIns="93177" bIns="46588"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txBox="1">
            <a:spLocks noGrp="1"/>
          </p:cNvSpPr>
          <p:nvPr>
            <p:ph type="ftr" sz="quarter" idx="4"/>
          </p:nvPr>
        </p:nvSpPr>
        <p:spPr>
          <a:xfrm>
            <a:off x="1" y="9428575"/>
            <a:ext cx="2945656" cy="498056"/>
          </a:xfrm>
          <a:prstGeom prst="rect">
            <a:avLst/>
          </a:prstGeom>
          <a:noFill/>
          <a:ln>
            <a:noFill/>
          </a:ln>
        </p:spPr>
        <p:txBody>
          <a:bodyPr vert="horz" wrap="square" lIns="93177" tIns="46588" rIns="93177" bIns="46588" anchor="b" anchorCtr="0" compatLnSpc="1">
            <a:noAutofit/>
          </a:bodyPr>
          <a:lstStyle>
            <a:lvl1pPr marL="0" marR="0" lvl="0" indent="0" algn="l" defTabSz="931773"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p:cNvSpPr txBox="1">
            <a:spLocks noGrp="1"/>
          </p:cNvSpPr>
          <p:nvPr>
            <p:ph type="sldNum" sz="quarter" idx="5"/>
          </p:nvPr>
        </p:nvSpPr>
        <p:spPr>
          <a:xfrm>
            <a:off x="3850443" y="9428575"/>
            <a:ext cx="2945656" cy="498056"/>
          </a:xfrm>
          <a:prstGeom prst="rect">
            <a:avLst/>
          </a:prstGeom>
          <a:noFill/>
          <a:ln>
            <a:noFill/>
          </a:ln>
        </p:spPr>
        <p:txBody>
          <a:bodyPr vert="horz" wrap="square" lIns="93177" tIns="46588" rIns="93177" bIns="46588" anchor="b" anchorCtr="0" compatLnSpc="1">
            <a:noAutofit/>
          </a:bodyPr>
          <a:lstStyle>
            <a:lvl1pPr marL="0" marR="0" lvl="0" indent="0" algn="r" defTabSz="931773"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fld id="{4982005C-AF04-4A80-A7DC-EF8F6CF35964}" type="slidenum">
              <a:t>‹#›</a:t>
            </a:fld>
            <a:endParaRPr lang="en-GB"/>
          </a:p>
        </p:txBody>
      </p:sp>
    </p:spTree>
    <p:extLst>
      <p:ext uri="{BB962C8B-B14F-4D97-AF65-F5344CB8AC3E}">
        <p14:creationId xmlns:p14="http://schemas.microsoft.com/office/powerpoint/2010/main" val="109055639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udoc.exec.coe.int/ENG#_ftn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udoc.exec.coe.int/ENG#_ftn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spcBef>
                <a:spcPts val="0"/>
              </a:spcBef>
              <a:spcAft>
                <a:spcPts val="0"/>
              </a:spcAft>
            </a:pPr>
            <a:r>
              <a:rPr lang="en-US" sz="1800" b="1" i="0" dirty="0">
                <a:solidFill>
                  <a:srgbClr val="000000"/>
                </a:solidFill>
                <a:effectLst/>
                <a:latin typeface="Arial" panose="020B0604020202020204" pitchFamily="34" charset="0"/>
              </a:rPr>
              <a:t>Case Description:</a:t>
            </a:r>
            <a:endParaRPr lang="en-US" sz="1800" b="0" i="0" dirty="0">
              <a:solidFill>
                <a:srgbClr val="000000"/>
              </a:solidFill>
              <a:effectLst/>
              <a:latin typeface="Arial" panose="020B0604020202020204" pitchFamily="34" charset="0"/>
            </a:endParaRPr>
          </a:p>
          <a:p>
            <a:pPr algn="l">
              <a:spcBef>
                <a:spcPts val="0"/>
              </a:spcBef>
              <a:spcAft>
                <a:spcPts val="0"/>
              </a:spcAft>
            </a:pPr>
            <a:r>
              <a:rPr lang="en-US" sz="1800" b="0" i="0" dirty="0">
                <a:solidFill>
                  <a:srgbClr val="000000"/>
                </a:solidFill>
                <a:effectLst/>
                <a:latin typeface="Arial" panose="020B0604020202020204" pitchFamily="34" charset="0"/>
              </a:rPr>
              <a:t> </a:t>
            </a:r>
          </a:p>
          <a:p>
            <a:pPr algn="l">
              <a:spcBef>
                <a:spcPts val="0"/>
              </a:spcBef>
              <a:spcAft>
                <a:spcPts val="0"/>
              </a:spcAft>
            </a:pPr>
            <a:r>
              <a:rPr lang="en-US" sz="1800" b="0" i="0" dirty="0">
                <a:solidFill>
                  <a:srgbClr val="000000"/>
                </a:solidFill>
                <a:effectLst/>
                <a:latin typeface="Arial" panose="020B0604020202020204" pitchFamily="34" charset="0"/>
              </a:rPr>
              <a:t>1) The case concerns the authorities’ failure to protect the right to life of </a:t>
            </a:r>
            <a:r>
              <a:rPr lang="en-US" sz="1800" b="0" i="0" dirty="0" err="1">
                <a:solidFill>
                  <a:srgbClr val="000000"/>
                </a:solidFill>
                <a:effectLst/>
                <a:latin typeface="Arial" panose="020B0604020202020204" pitchFamily="34" charset="0"/>
              </a:rPr>
              <a:t>Mr</a:t>
            </a:r>
            <a:r>
              <a:rPr lang="en-US" sz="1800" b="0" i="0" dirty="0">
                <a:solidFill>
                  <a:srgbClr val="000000"/>
                </a:solidFill>
                <a:effectLst/>
                <a:latin typeface="Arial" panose="020B0604020202020204" pitchFamily="34" charset="0"/>
              </a:rPr>
              <a:t> </a:t>
            </a:r>
            <a:r>
              <a:rPr lang="en-US" sz="1800" b="0" i="0" dirty="0" err="1">
                <a:solidFill>
                  <a:srgbClr val="000000"/>
                </a:solidFill>
                <a:effectLst/>
                <a:latin typeface="Arial" panose="020B0604020202020204" pitchFamily="34" charset="0"/>
              </a:rPr>
              <a:t>Câmpeanu</a:t>
            </a:r>
            <a:r>
              <a:rPr lang="en-US" sz="1800" b="0" i="0" dirty="0">
                <a:solidFill>
                  <a:srgbClr val="000000"/>
                </a:solidFill>
                <a:effectLst/>
                <a:latin typeface="Arial" panose="020B0604020202020204" pitchFamily="34" charset="0"/>
              </a:rPr>
              <a:t>, a young man of Roma origin, orphaned, HIV-positive and with “severe intellectual disability” (substantial violation of Article 2). The European Court found serious shortcomings in the social and medical care afforded to him before his death at the </a:t>
            </a:r>
            <a:r>
              <a:rPr lang="ro-RO" sz="1800" b="0" i="0" dirty="0">
                <a:solidFill>
                  <a:srgbClr val="000000"/>
                </a:solidFill>
                <a:effectLst/>
                <a:latin typeface="Arial" panose="020B0604020202020204" pitchFamily="34" charset="0"/>
              </a:rPr>
              <a:t>forensic</a:t>
            </a:r>
            <a:r>
              <a:rPr lang="ro-RO" sz="1800" b="0" i="0" baseline="0" dirty="0">
                <a:solidFill>
                  <a:srgbClr val="000000"/>
                </a:solidFill>
                <a:effectLst/>
                <a:latin typeface="Arial" panose="020B0604020202020204" pitchFamily="34" charset="0"/>
              </a:rPr>
              <a:t> </a:t>
            </a:r>
            <a:r>
              <a:rPr lang="en-US" sz="1800" b="0" i="0" dirty="0">
                <a:solidFill>
                  <a:srgbClr val="000000"/>
                </a:solidFill>
                <a:effectLst/>
                <a:latin typeface="Arial" panose="020B0604020202020204" pitchFamily="34" charset="0"/>
              </a:rPr>
              <a:t>psychiatric hospital of Poiana Mare in 2004, namely:</a:t>
            </a:r>
          </a:p>
          <a:p>
            <a:pPr algn="l">
              <a:spcBef>
                <a:spcPts val="0"/>
              </a:spcBef>
              <a:spcAft>
                <a:spcPts val="0"/>
              </a:spcAft>
            </a:pPr>
            <a:r>
              <a:rPr lang="en-US" sz="1800" b="0" i="0" dirty="0">
                <a:solidFill>
                  <a:srgbClr val="000000"/>
                </a:solidFill>
                <a:effectLst/>
                <a:latin typeface="Arial" panose="020B0604020202020204" pitchFamily="34" charset="0"/>
              </a:rPr>
              <a:t> </a:t>
            </a:r>
          </a:p>
          <a:p>
            <a:pPr marL="228600" indent="-228600" algn="l">
              <a:spcBef>
                <a:spcPts val="0"/>
              </a:spcBef>
              <a:spcAft>
                <a:spcPts val="0"/>
              </a:spcAft>
            </a:pPr>
            <a:r>
              <a:rPr lang="en-US" sz="1800" b="0" i="0" dirty="0">
                <a:solidFill>
                  <a:srgbClr val="000000"/>
                </a:solidFill>
                <a:effectLst/>
                <a:latin typeface="Times New Roman" panose="02020603050405020304" pitchFamily="18" charset="0"/>
              </a:rPr>
              <a:t>-         </a:t>
            </a:r>
            <a:r>
              <a:rPr lang="en-US" sz="1800" b="0" i="0" dirty="0">
                <a:solidFill>
                  <a:srgbClr val="000000"/>
                </a:solidFill>
                <a:effectLst/>
                <a:latin typeface="Arial" panose="020B0604020202020204" pitchFamily="34" charset="0"/>
              </a:rPr>
              <a:t>the authorities’ failure to designate a form of legal protection for him after he attained majority;</a:t>
            </a:r>
          </a:p>
          <a:p>
            <a:pPr marL="228600" indent="-228600" algn="l">
              <a:spcBef>
                <a:spcPts val="0"/>
              </a:spcBef>
              <a:spcAft>
                <a:spcPts val="0"/>
              </a:spcAft>
            </a:pPr>
            <a:r>
              <a:rPr lang="en-US" sz="1800" b="0" i="0" dirty="0">
                <a:solidFill>
                  <a:srgbClr val="000000"/>
                </a:solidFill>
                <a:effectLst/>
                <a:latin typeface="Times New Roman" panose="02020603050405020304" pitchFamily="18" charset="0"/>
              </a:rPr>
              <a:t>-         </a:t>
            </a:r>
            <a:r>
              <a:rPr lang="en-US" sz="1800" b="0" i="0" dirty="0">
                <a:solidFill>
                  <a:srgbClr val="000000"/>
                </a:solidFill>
                <a:effectLst/>
                <a:latin typeface="Arial" panose="020B0604020202020204" pitchFamily="34" charset="0"/>
              </a:rPr>
              <a:t>the decisions taken by the social services and medical authorities as regards his placement once he attained majority, which were based on the willingness of the facilities to receive him and not on their ability to provide appropriate medical treatment, without adequate diagnosis and monitoring and in disregard of his health condition and his most basic medical needs;</a:t>
            </a:r>
          </a:p>
          <a:p>
            <a:pPr marL="228600" indent="-228600" algn="l">
              <a:spcBef>
                <a:spcPts val="0"/>
              </a:spcBef>
              <a:spcAft>
                <a:spcPts val="0"/>
              </a:spcAft>
            </a:pPr>
            <a:r>
              <a:rPr lang="en-US" sz="1800" b="0" i="0" dirty="0">
                <a:solidFill>
                  <a:srgbClr val="000000"/>
                </a:solidFill>
                <a:effectLst/>
                <a:latin typeface="Times New Roman" panose="02020603050405020304" pitchFamily="18" charset="0"/>
              </a:rPr>
              <a:t>-         </a:t>
            </a:r>
            <a:r>
              <a:rPr lang="en-US" sz="1800" b="0" i="0" dirty="0">
                <a:solidFill>
                  <a:srgbClr val="000000"/>
                </a:solidFill>
                <a:effectLst/>
                <a:latin typeface="Arial" panose="020B0604020202020204" pitchFamily="34" charset="0"/>
              </a:rPr>
              <a:t>the failure to apply the legal procedure and safeguards for involuntary psychiatric placement when placing</a:t>
            </a:r>
            <a:r>
              <a:rPr lang="ro-RO" sz="1800" b="0" i="0" dirty="0">
                <a:solidFill>
                  <a:srgbClr val="000000"/>
                </a:solidFill>
                <a:effectLst/>
                <a:latin typeface="Arial" panose="020B0604020202020204" pitchFamily="34" charset="0"/>
              </a:rPr>
              <a:t> (secluded)</a:t>
            </a:r>
            <a:r>
              <a:rPr lang="en-US" sz="1800" b="0" i="0" dirty="0">
                <a:solidFill>
                  <a:srgbClr val="000000"/>
                </a:solidFill>
                <a:effectLst/>
                <a:latin typeface="Arial" panose="020B0604020202020204" pitchFamily="34" charset="0"/>
              </a:rPr>
              <a:t> him in Poiana Mare Hospital;</a:t>
            </a:r>
            <a:r>
              <a:rPr lang="en-US" sz="1800" b="0" i="0" u="none" strike="noStrike" dirty="0">
                <a:solidFill>
                  <a:srgbClr val="000000"/>
                </a:solidFill>
                <a:effectLst/>
                <a:latin typeface="Arial" panose="020B0604020202020204" pitchFamily="34" charset="0"/>
                <a:hlinkClick r:id="rId3"/>
              </a:rPr>
              <a:t>[2]</a:t>
            </a:r>
            <a:endParaRPr lang="en-US" sz="1800" b="0" i="0" dirty="0">
              <a:solidFill>
                <a:srgbClr val="000000"/>
              </a:solidFill>
              <a:effectLst/>
              <a:latin typeface="Arial" panose="020B0604020202020204" pitchFamily="34" charset="0"/>
            </a:endParaRPr>
          </a:p>
          <a:p>
            <a:pPr marL="228600" indent="-228600" algn="l">
              <a:spcBef>
                <a:spcPts val="0"/>
              </a:spcBef>
              <a:spcAft>
                <a:spcPts val="0"/>
              </a:spcAft>
            </a:pPr>
            <a:r>
              <a:rPr lang="en-US" sz="1800" b="0" i="0" dirty="0">
                <a:solidFill>
                  <a:srgbClr val="000000"/>
                </a:solidFill>
                <a:effectLst/>
                <a:latin typeface="Times New Roman" panose="02020603050405020304" pitchFamily="18" charset="0"/>
              </a:rPr>
              <a:t>-         </a:t>
            </a:r>
            <a:r>
              <a:rPr lang="en-US" sz="1800" b="0" i="0" dirty="0">
                <a:solidFill>
                  <a:srgbClr val="000000"/>
                </a:solidFill>
                <a:effectLst/>
                <a:latin typeface="Arial" panose="020B0604020202020204" pitchFamily="34" charset="0"/>
              </a:rPr>
              <a:t>the difficult living conditions in Poiana Mare Hospital, as well as the failure of the staff to provide him with appropriate care and treatment for his psychiatric and somatic pathologies, including antiretroviral treatment</a:t>
            </a:r>
            <a:r>
              <a:rPr lang="ro-RO" sz="1800" b="0" i="0" dirty="0">
                <a:solidFill>
                  <a:srgbClr val="000000"/>
                </a:solidFill>
                <a:effectLst/>
                <a:latin typeface="Arial" panose="020B0604020202020204" pitchFamily="34" charset="0"/>
              </a:rPr>
              <a:t> (lack of heating, food</a:t>
            </a:r>
            <a:r>
              <a:rPr lang="ro-RO" sz="1800" b="0" i="0" baseline="0" dirty="0">
                <a:solidFill>
                  <a:srgbClr val="000000"/>
                </a:solidFill>
                <a:effectLst/>
                <a:latin typeface="Arial" panose="020B0604020202020204" pitchFamily="34" charset="0"/>
              </a:rPr>
              <a:t> and medicines)</a:t>
            </a:r>
            <a:r>
              <a:rPr lang="en-US" sz="1800" b="0" i="0" dirty="0">
                <a:solidFill>
                  <a:srgbClr val="000000"/>
                </a:solidFill>
                <a:effectLst/>
                <a:latin typeface="Arial" panose="020B0604020202020204" pitchFamily="34" charset="0"/>
              </a:rPr>
              <a:t>.</a:t>
            </a:r>
          </a:p>
          <a:p>
            <a:pPr marL="228600" indent="-228600" algn="l">
              <a:spcBef>
                <a:spcPts val="0"/>
              </a:spcBef>
              <a:spcAft>
                <a:spcPts val="0"/>
              </a:spcAft>
            </a:pPr>
            <a:endParaRPr lang="en-US" sz="1800" b="0" i="0" dirty="0">
              <a:solidFill>
                <a:srgbClr val="000000"/>
              </a:solidFill>
              <a:effectLst/>
              <a:latin typeface="Arial" panose="020B0604020202020204" pitchFamily="34" charset="0"/>
            </a:endParaRPr>
          </a:p>
          <a:p>
            <a:pPr algn="l">
              <a:spcBef>
                <a:spcPts val="0"/>
              </a:spcBef>
              <a:spcAft>
                <a:spcPts val="0"/>
              </a:spcAft>
            </a:pPr>
            <a:r>
              <a:rPr lang="en-US" sz="1800" b="0" i="0" dirty="0">
                <a:solidFill>
                  <a:srgbClr val="000000"/>
                </a:solidFill>
                <a:effectLst/>
                <a:latin typeface="Arial" panose="020B0604020202020204" pitchFamily="34" charset="0"/>
              </a:rPr>
              <a:t>2) The case also concerns the ineffectiveness of the investigation and the court proceedings into </a:t>
            </a:r>
            <a:r>
              <a:rPr lang="en-US" sz="1800" b="0" i="0" dirty="0" err="1">
                <a:solidFill>
                  <a:srgbClr val="000000"/>
                </a:solidFill>
                <a:effectLst/>
                <a:latin typeface="Arial" panose="020B0604020202020204" pitchFamily="34" charset="0"/>
              </a:rPr>
              <a:t>Mr</a:t>
            </a:r>
            <a:r>
              <a:rPr lang="en-US" sz="1800" b="0" i="0" dirty="0">
                <a:solidFill>
                  <a:srgbClr val="000000"/>
                </a:solidFill>
                <a:effectLst/>
                <a:latin typeface="Arial" panose="020B0604020202020204" pitchFamily="34" charset="0"/>
              </a:rPr>
              <a:t> </a:t>
            </a:r>
            <a:r>
              <a:rPr lang="en-US" sz="1800" b="0" i="0" dirty="0" err="1">
                <a:solidFill>
                  <a:srgbClr val="000000"/>
                </a:solidFill>
                <a:effectLst/>
                <a:latin typeface="Arial" panose="020B0604020202020204" pitchFamily="34" charset="0"/>
              </a:rPr>
              <a:t>Câmpeanu’s</a:t>
            </a:r>
            <a:r>
              <a:rPr lang="en-US" sz="1800" b="0" i="0" dirty="0">
                <a:solidFill>
                  <a:srgbClr val="000000"/>
                </a:solidFill>
                <a:effectLst/>
                <a:latin typeface="Arial" panose="020B0604020202020204" pitchFamily="34" charset="0"/>
              </a:rPr>
              <a:t> death, due to the authorities’ failure to conduct an immediate autopsy, to establish whether the death could have been the result of an inadequate therapeutic approach or to take into account the objective situation prevailing in Poiana Mare Hospital (procedural violation of Article 2).</a:t>
            </a:r>
          </a:p>
          <a:p>
            <a:pPr algn="l">
              <a:spcBef>
                <a:spcPts val="0"/>
              </a:spcBef>
              <a:spcAft>
                <a:spcPts val="0"/>
              </a:spcAft>
            </a:pPr>
            <a:r>
              <a:rPr lang="en-US" sz="1800" b="0" i="0" dirty="0">
                <a:solidFill>
                  <a:srgbClr val="000000"/>
                </a:solidFill>
                <a:effectLst/>
                <a:latin typeface="Arial" panose="020B0604020202020204" pitchFamily="34" charset="0"/>
              </a:rPr>
              <a:t> </a:t>
            </a:r>
          </a:p>
          <a:p>
            <a:pPr algn="l">
              <a:spcBef>
                <a:spcPts val="0"/>
              </a:spcBef>
              <a:spcAft>
                <a:spcPts val="0"/>
              </a:spcAft>
            </a:pPr>
            <a:r>
              <a:rPr lang="en-US" sz="1800" b="0" i="0" dirty="0">
                <a:solidFill>
                  <a:srgbClr val="000000"/>
                </a:solidFill>
                <a:effectLst/>
                <a:latin typeface="Arial" panose="020B0604020202020204" pitchFamily="34" charset="0"/>
              </a:rPr>
              <a:t>3) Finally, it highlights the lack in domestic law of a legal framework suited to the specific needs of people with mental disabilities and allowing for the examination of the allegations concerning the violation of </a:t>
            </a:r>
            <a:r>
              <a:rPr lang="en-US" sz="1800" b="0" i="0" dirty="0" err="1">
                <a:solidFill>
                  <a:srgbClr val="000000"/>
                </a:solidFill>
                <a:effectLst/>
                <a:latin typeface="Arial" panose="020B0604020202020204" pitchFamily="34" charset="0"/>
              </a:rPr>
              <a:t>Mr</a:t>
            </a:r>
            <a:r>
              <a:rPr lang="en-US" sz="1800" b="0" i="0" dirty="0">
                <a:solidFill>
                  <a:srgbClr val="000000"/>
                </a:solidFill>
                <a:effectLst/>
                <a:latin typeface="Arial" panose="020B0604020202020204" pitchFamily="34" charset="0"/>
              </a:rPr>
              <a:t> </a:t>
            </a:r>
            <a:r>
              <a:rPr lang="en-US" sz="1800" b="0" i="0" dirty="0" err="1">
                <a:solidFill>
                  <a:srgbClr val="000000"/>
                </a:solidFill>
                <a:effectLst/>
                <a:latin typeface="Arial" panose="020B0604020202020204" pitchFamily="34" charset="0"/>
              </a:rPr>
              <a:t>Câmpeanu’s</a:t>
            </a:r>
            <a:r>
              <a:rPr lang="en-US" sz="1800" b="0" i="0" dirty="0">
                <a:solidFill>
                  <a:srgbClr val="000000"/>
                </a:solidFill>
                <a:effectLst/>
                <a:latin typeface="Arial" panose="020B0604020202020204" pitchFamily="34" charset="0"/>
              </a:rPr>
              <a:t> right to life by an independent authority (violation of Article 13 taken together with Article 2).</a:t>
            </a:r>
          </a:p>
          <a:p>
            <a:pPr algn="l">
              <a:spcBef>
                <a:spcPts val="0"/>
              </a:spcBef>
              <a:spcAft>
                <a:spcPts val="0"/>
              </a:spcAft>
            </a:pPr>
            <a:r>
              <a:rPr lang="en-US" sz="1800" b="0" i="0" dirty="0">
                <a:solidFill>
                  <a:srgbClr val="000000"/>
                </a:solidFill>
                <a:effectLst/>
                <a:latin typeface="Arial" panose="020B0604020202020204" pitchFamily="34" charset="0"/>
              </a:rPr>
              <a:t> </a:t>
            </a:r>
          </a:p>
          <a:p>
            <a:pPr algn="l">
              <a:spcBef>
                <a:spcPts val="0"/>
              </a:spcBef>
              <a:spcAft>
                <a:spcPts val="0"/>
              </a:spcAft>
            </a:pPr>
            <a:r>
              <a:rPr lang="en-US" sz="1800" b="0" i="0" dirty="0">
                <a:solidFill>
                  <a:srgbClr val="000000"/>
                </a:solidFill>
                <a:effectLst/>
                <a:latin typeface="Arial" panose="020B0604020202020204" pitchFamily="34" charset="0"/>
              </a:rPr>
              <a:t>Under Article 46 of the Convention, the Court indicated that it was necessary to adopt measures to ensure that “mentally disabled persons in a situation comparable to that of </a:t>
            </a:r>
            <a:r>
              <a:rPr lang="en-US" sz="1800" b="0" i="0" dirty="0" err="1">
                <a:solidFill>
                  <a:srgbClr val="000000"/>
                </a:solidFill>
                <a:effectLst/>
                <a:latin typeface="Arial" panose="020B0604020202020204" pitchFamily="34" charset="0"/>
              </a:rPr>
              <a:t>Mr</a:t>
            </a:r>
            <a:r>
              <a:rPr lang="en-US" sz="1800" b="0" i="0" dirty="0">
                <a:solidFill>
                  <a:srgbClr val="000000"/>
                </a:solidFill>
                <a:effectLst/>
                <a:latin typeface="Arial" panose="020B0604020202020204" pitchFamily="34" charset="0"/>
              </a:rPr>
              <a:t> </a:t>
            </a:r>
            <a:r>
              <a:rPr lang="en-US" sz="1800" b="0" i="0" dirty="0" err="1">
                <a:solidFill>
                  <a:srgbClr val="000000"/>
                </a:solidFill>
                <a:effectLst/>
                <a:latin typeface="Arial" panose="020B0604020202020204" pitchFamily="34" charset="0"/>
              </a:rPr>
              <a:t>Câmpeanu</a:t>
            </a:r>
            <a:r>
              <a:rPr lang="en-US" sz="1800" b="0" i="0" dirty="0">
                <a:solidFill>
                  <a:srgbClr val="000000"/>
                </a:solidFill>
                <a:effectLst/>
                <a:latin typeface="Arial" panose="020B0604020202020204" pitchFamily="34" charset="0"/>
              </a:rPr>
              <a:t> are afforded independent representation, enabling them to have Convention complaints relating to their health and treatment examined before a court or other independent body” (§ 161 of the judgment).</a:t>
            </a:r>
          </a:p>
          <a:p>
            <a:pPr marL="228600" indent="-228600" algn="l">
              <a:spcBef>
                <a:spcPts val="0"/>
              </a:spcBef>
              <a:spcAft>
                <a:spcPts val="0"/>
              </a:spcAft>
            </a:pPr>
            <a:endParaRPr lang="en-US" sz="1800" b="0" i="0" dirty="0">
              <a:solidFill>
                <a:srgbClr val="000000"/>
              </a:solidFill>
              <a:effectLst/>
              <a:latin typeface="Arial" panose="020B0604020202020204" pitchFamily="34" charset="0"/>
            </a:endParaRPr>
          </a:p>
          <a:p>
            <a:pPr algn="l">
              <a:spcBef>
                <a:spcPts val="0"/>
              </a:spcBef>
              <a:spcAft>
                <a:spcPts val="0"/>
              </a:spcAft>
            </a:pPr>
            <a:r>
              <a:rPr lang="en-US" sz="1800" b="0" i="0" dirty="0">
                <a:solidFill>
                  <a:srgbClr val="000000"/>
                </a:solidFill>
                <a:effectLst/>
                <a:latin typeface="Arial" panose="020B0604020202020204" pitchFamily="34" charset="0"/>
              </a:rPr>
              <a:t>Serious shortcomings in the social and medical care afforded to him before his death at the</a:t>
            </a:r>
            <a:r>
              <a:rPr lang="ro-RO" sz="1800" b="0" i="0" baseline="0" dirty="0">
                <a:solidFill>
                  <a:srgbClr val="000000"/>
                </a:solidFill>
                <a:effectLst/>
                <a:latin typeface="Arial" panose="020B0604020202020204" pitchFamily="34" charset="0"/>
              </a:rPr>
              <a:t> </a:t>
            </a:r>
            <a:r>
              <a:rPr lang="en-US" sz="1800" b="0" i="0" dirty="0">
                <a:solidFill>
                  <a:srgbClr val="000000"/>
                </a:solidFill>
                <a:effectLst/>
                <a:latin typeface="Arial" panose="020B0604020202020204" pitchFamily="34" charset="0"/>
              </a:rPr>
              <a:t>psychiatric hospital of Poiana Mare in 2004:</a:t>
            </a:r>
          </a:p>
          <a:p>
            <a:pPr algn="l">
              <a:spcBef>
                <a:spcPts val="0"/>
              </a:spcBef>
              <a:spcAft>
                <a:spcPts val="0"/>
              </a:spcAft>
            </a:pPr>
            <a:r>
              <a:rPr lang="en-US" sz="1800" b="0" i="0" dirty="0">
                <a:solidFill>
                  <a:srgbClr val="000000"/>
                </a:solidFill>
                <a:effectLst/>
                <a:latin typeface="Arial" panose="020B0604020202020204" pitchFamily="34" charset="0"/>
              </a:rPr>
              <a:t> </a:t>
            </a:r>
          </a:p>
          <a:p>
            <a:pPr marL="685800" lvl="1" indent="-228600"/>
            <a:r>
              <a:rPr lang="en-US" sz="1600" b="0" i="0" dirty="0">
                <a:solidFill>
                  <a:srgbClr val="000000"/>
                </a:solidFill>
                <a:effectLst/>
                <a:latin typeface="Times New Roman" panose="02020603050405020304" pitchFamily="18" charset="0"/>
              </a:rPr>
              <a:t>-         </a:t>
            </a:r>
            <a:r>
              <a:rPr lang="en-US" sz="1600" b="0" i="0" dirty="0">
                <a:solidFill>
                  <a:srgbClr val="000000"/>
                </a:solidFill>
                <a:effectLst/>
                <a:latin typeface="Arial" panose="020B0604020202020204" pitchFamily="34" charset="0"/>
              </a:rPr>
              <a:t>failure to designate a form of legal protection for him after he attained majority;</a:t>
            </a:r>
          </a:p>
          <a:p>
            <a:pPr marL="685800" lvl="1" indent="-228600"/>
            <a:r>
              <a:rPr lang="en-US" sz="1600" b="0" i="0" dirty="0">
                <a:solidFill>
                  <a:srgbClr val="000000"/>
                </a:solidFill>
                <a:effectLst/>
                <a:latin typeface="Times New Roman" panose="02020603050405020304" pitchFamily="18" charset="0"/>
              </a:rPr>
              <a:t>-         </a:t>
            </a:r>
            <a:r>
              <a:rPr lang="en-US" sz="1600" b="0" i="0" dirty="0">
                <a:solidFill>
                  <a:srgbClr val="000000"/>
                </a:solidFill>
                <a:effectLst/>
                <a:latin typeface="Arial" panose="020B0604020202020204" pitchFamily="34" charset="0"/>
              </a:rPr>
              <a:t>the decisions taken by the social services and medical authorities as regards his placement once he attained majority, which were based on the willingness of the facilities to receive him and not on their ability to provide appropriate medical treatment, without adequate diagnosis and monitoring and in disregard of his health condition and his most basic medical needs;</a:t>
            </a:r>
          </a:p>
          <a:p>
            <a:pPr marL="685800" lvl="1" indent="-228600"/>
            <a:r>
              <a:rPr lang="en-US" sz="1600" b="0" i="0" dirty="0">
                <a:solidFill>
                  <a:srgbClr val="000000"/>
                </a:solidFill>
                <a:effectLst/>
                <a:latin typeface="Times New Roman" panose="02020603050405020304" pitchFamily="18" charset="0"/>
              </a:rPr>
              <a:t>-         </a:t>
            </a:r>
            <a:r>
              <a:rPr lang="en-US" sz="1600" b="0" i="0" dirty="0">
                <a:solidFill>
                  <a:srgbClr val="000000"/>
                </a:solidFill>
                <a:effectLst/>
                <a:latin typeface="Arial" panose="020B0604020202020204" pitchFamily="34" charset="0"/>
              </a:rPr>
              <a:t>the failure to apply the legal procedure and safeguards for involuntary psychiatric placement when placing him in Poiana Mare Hospital;</a:t>
            </a:r>
          </a:p>
          <a:p>
            <a:pPr marL="685800" lvl="1" indent="-228600"/>
            <a:r>
              <a:rPr lang="en-US" sz="1600" b="0" i="0" dirty="0">
                <a:solidFill>
                  <a:srgbClr val="000000"/>
                </a:solidFill>
                <a:effectLst/>
                <a:latin typeface="Times New Roman" panose="02020603050405020304" pitchFamily="18" charset="0"/>
              </a:rPr>
              <a:t>-         </a:t>
            </a:r>
            <a:r>
              <a:rPr lang="en-US" sz="1600" b="0" i="0" dirty="0">
                <a:solidFill>
                  <a:srgbClr val="000000"/>
                </a:solidFill>
                <a:effectLst/>
                <a:latin typeface="Arial" panose="020B0604020202020204" pitchFamily="34" charset="0"/>
              </a:rPr>
              <a:t>the difficult living conditions in Poiana Mare Hospital, as well as the failure of the staff to provide him with appropriate care and treatment for his psychiatric and somatic pathologies, including antiretroviral treatment.</a:t>
            </a:r>
          </a:p>
          <a:p>
            <a:pPr marL="228600" indent="-228600" algn="l">
              <a:spcBef>
                <a:spcPts val="0"/>
              </a:spcBef>
              <a:spcAft>
                <a:spcPts val="0"/>
              </a:spcAft>
            </a:pPr>
            <a:endParaRPr lang="en-US" sz="1800" b="0" i="0" dirty="0">
              <a:solidFill>
                <a:srgbClr val="000000"/>
              </a:solidFill>
              <a:effectLst/>
              <a:latin typeface="Arial" panose="020B0604020202020204" pitchFamily="34" charset="0"/>
            </a:endParaRPr>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4360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just" rtl="0" fontAlgn="base"/>
            <a:r>
              <a:rPr lang="en-US" sz="1800" b="0" i="0" dirty="0">
                <a:solidFill>
                  <a:srgbClr val="000000"/>
                </a:solidFill>
                <a:effectLst/>
                <a:latin typeface="Times New Roman" panose="02020603050405020304" pitchFamily="18" charset="0"/>
              </a:rPr>
              <a:t>Having in mind the seriousness of the human rights violations identified in this group of cases, which affect thousands of extremely vulnerable persons with mental health disabilities living in psychiatry hospitals, deprived of their liberty and with restricted access to justice; the fact that these judgments have been pending implementation for over 10 years, and the government’s passivity on these issues, taken together with the lack of a concrete action plan and updated interim measures, CLR kindly requests the Committee of Ministers to urge the national authorities to provide a concrete action plan for the implementation of these judgments, to increase the frequency of examination of these cases and to instruct the Secretariat to prepare an interim resolution. Furthermore, CLR recommends that the Committee of Ministers request the authorities to: </a:t>
            </a: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4588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r>
              <a:rPr lang="en-US"/>
              <a:t>This case concerns the psychiatric confinement of the applicant, who has been diagnosed with a psychiatric condition. Although the detention was first imposed in 2001 as a security measure during criminal investigations, the Court only examined the situation from 2007 onwards, as the complaints about the earlier period were out of time.</a:t>
            </a:r>
          </a:p>
          <a:p>
            <a:r>
              <a:rPr lang="en-US"/>
              <a:t> </a:t>
            </a:r>
          </a:p>
          <a:p>
            <a:r>
              <a:rPr lang="en-US"/>
              <a:t>Absence of a legal basis for the applicant’s deprivation of liberty (violation of Article 5 § 1)</a:t>
            </a:r>
          </a:p>
          <a:p>
            <a:r>
              <a:rPr lang="en-US"/>
              <a:t> </a:t>
            </a:r>
          </a:p>
          <a:p>
            <a:r>
              <a:rPr lang="en-US"/>
              <a:t>The Court found that the applicant’s deprivation of liberty between 2007 and 2016 was devoid of legal basis, mainly because the domestic courts had failed to assess the danger he posed to society, which was an essential element under domestic law, but instead based themselves only on forensic medical reports attesting that he had a psychiatric condition. In addition to being contrary to domestic law and Article 5 § 1, the detention was inconsistent with the principle that the sole existence of a disability shall in no case justify a deprivation of liberty, laid down in the United Nations Convention on the Rights of Persons with Disabilities.</a:t>
            </a:r>
          </a:p>
          <a:p>
            <a:r>
              <a:rPr lang="en-US"/>
              <a:t> </a:t>
            </a:r>
          </a:p>
          <a:p>
            <a:r>
              <a:rPr lang="en-US"/>
              <a:t>The Court moreover held that the applicant’s deprivation of liberty after 2016 had been arbitrary. It noted that in 2016, in the absence of any legal provision to allow it, the domestic courts provisionally continued his detention to give time to the social services to </a:t>
            </a:r>
            <a:r>
              <a:rPr lang="en-US" err="1"/>
              <a:t>organise</a:t>
            </a:r>
            <a:r>
              <a:rPr lang="en-US"/>
              <a:t> his transfer to an institution suited to his needs. Furthermore, a court decision delivered in February 2017, replacing the measure of psychiatric confinement with that of mandatory treatment and ordering the applicant’s release, remained unimplemented at the time of the Court’s judgment. This was due to the authorities’ failure to carry out a rigorous assessment of the applicant’s specific needs and of the social welfare measures that would be appropriate, and to the lack of suitable reception facilities.</a:t>
            </a:r>
          </a:p>
          <a:p>
            <a:r>
              <a:rPr lang="en-US"/>
              <a:t> </a:t>
            </a:r>
          </a:p>
          <a:p>
            <a:r>
              <a:rPr lang="en-US"/>
              <a:t>Shortcomings in the proceedings for the judicial review of the applicant’s deprivation of liberty (violation of Article 5 § 4)</a:t>
            </a:r>
          </a:p>
          <a:p>
            <a:r>
              <a:rPr lang="en-US"/>
              <a:t> </a:t>
            </a:r>
          </a:p>
          <a:p>
            <a:r>
              <a:rPr lang="en-US"/>
              <a:t>The Court found that these proceedings had not afforded sufficient safeguards against arbitrariness. It considered that the intervals at which the domestic courts had assessed the need to continue the detention had not satisfied the requirement of speediness and that the applicant had not had effective legal assistance, as he was represented by a different lawyer in each set of proceedings and did not have the opportunity to speak to them before the hearings.</a:t>
            </a:r>
          </a:p>
          <a:p>
            <a:r>
              <a:rPr lang="en-US"/>
              <a:t> </a:t>
            </a:r>
          </a:p>
          <a:p>
            <a:r>
              <a:rPr lang="en-US"/>
              <a:t> </a:t>
            </a:r>
          </a:p>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9297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r>
              <a:rPr lang="en-US"/>
              <a:t>The case concerns the non-voluntary confinement of the applicants in a psychiatric hospital, from 30 December 2014 onwards, for the purpose of compelling them to undergo medical treatment and about the obligation to undergo that medical treatment. The measure was imposed following criminal proceedings condemning the applicants to compulsory psychiatric treatment, based on medical reports of expertise dated 3 years before the date of confinement in the psychiatric hospital and further maintained until present, without proper examination by the domestic courts of the degree of social danger justifying the safety measure or of the degree of social danger of the criminal offense. </a:t>
            </a:r>
          </a:p>
          <a:p>
            <a:r>
              <a:rPr lang="en-US"/>
              <a:t>As concerns the medical treatment, the existing applicable legal basis concerning this safety measure (Article 109§2 of the 2014 Criminal Code and Article 568 § 1 of the 2014 Criminal Procedure Code) does not offer to people diagnosed with a psychiatric condition sufficient guarantees against arbitrariness as concerns the administration of medical treatment, taking into consideration that, according to the Government’s observations, Law no. 487/2002 regarding mental health does not apply in such cases and that the procedure regarding guardianship is also lacunar.</a:t>
            </a:r>
          </a:p>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0488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6011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8477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8459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spcBef>
                <a:spcPts val="0"/>
              </a:spcBef>
              <a:spcAft>
                <a:spcPts val="0"/>
              </a:spcAft>
            </a:pPr>
            <a:r>
              <a:rPr lang="en-US" sz="1800" b="1" i="0">
                <a:solidFill>
                  <a:srgbClr val="000000"/>
                </a:solidFill>
                <a:effectLst/>
                <a:latin typeface="Arial" panose="020B0604020202020204" pitchFamily="34" charset="0"/>
              </a:rPr>
              <a:t>Case Description:</a:t>
            </a:r>
            <a:endParaRPr lang="en-US" sz="1800" b="0" i="0">
              <a:solidFill>
                <a:srgbClr val="000000"/>
              </a:solidFill>
              <a:effectLst/>
              <a:latin typeface="Arial" panose="020B0604020202020204" pitchFamily="34" charset="0"/>
            </a:endParaRPr>
          </a:p>
          <a:p>
            <a:pPr algn="l">
              <a:spcBef>
                <a:spcPts val="0"/>
              </a:spcBef>
              <a:spcAft>
                <a:spcPts val="0"/>
              </a:spcAft>
            </a:pPr>
            <a:r>
              <a:rPr lang="en-US" sz="1800" b="0" i="0">
                <a:solidFill>
                  <a:srgbClr val="000000"/>
                </a:solidFill>
                <a:effectLst/>
                <a:latin typeface="Arial" panose="020B0604020202020204" pitchFamily="34" charset="0"/>
              </a:rPr>
              <a:t> </a:t>
            </a:r>
          </a:p>
          <a:p>
            <a:pPr algn="l">
              <a:spcBef>
                <a:spcPts val="0"/>
              </a:spcBef>
              <a:spcAft>
                <a:spcPts val="0"/>
              </a:spcAft>
            </a:pPr>
            <a:r>
              <a:rPr lang="en-US" sz="1800" b="0" i="0">
                <a:solidFill>
                  <a:srgbClr val="000000"/>
                </a:solidFill>
                <a:effectLst/>
                <a:latin typeface="Arial" panose="020B0604020202020204" pitchFamily="34" charset="0"/>
              </a:rPr>
              <a:t>1) The case concerns the authorities’ failure to protect the right to life of </a:t>
            </a:r>
            <a:r>
              <a:rPr lang="en-US" sz="1800" b="0" i="0" err="1">
                <a:solidFill>
                  <a:srgbClr val="000000"/>
                </a:solidFill>
                <a:effectLst/>
                <a:latin typeface="Arial" panose="020B0604020202020204" pitchFamily="34" charset="0"/>
              </a:rPr>
              <a:t>Mr</a:t>
            </a:r>
            <a:r>
              <a:rPr lang="en-US" sz="1800" b="0" i="0">
                <a:solidFill>
                  <a:srgbClr val="000000"/>
                </a:solidFill>
                <a:effectLst/>
                <a:latin typeface="Arial" panose="020B0604020202020204" pitchFamily="34" charset="0"/>
              </a:rPr>
              <a:t> </a:t>
            </a:r>
            <a:r>
              <a:rPr lang="en-US" sz="1800" b="0" i="0" err="1">
                <a:solidFill>
                  <a:srgbClr val="000000"/>
                </a:solidFill>
                <a:effectLst/>
                <a:latin typeface="Arial" panose="020B0604020202020204" pitchFamily="34" charset="0"/>
              </a:rPr>
              <a:t>Câmpeanu</a:t>
            </a:r>
            <a:r>
              <a:rPr lang="en-US" sz="1800" b="0" i="0">
                <a:solidFill>
                  <a:srgbClr val="000000"/>
                </a:solidFill>
                <a:effectLst/>
                <a:latin typeface="Arial" panose="020B0604020202020204" pitchFamily="34" charset="0"/>
              </a:rPr>
              <a:t>, a young man of Roma origin, orphaned, HIV-positive and with “severe intellectual disability” (substantial violation of Article 2). The European Court found serious shortcomings in the social and medical care afforded to him before his death at the neuropsychiatric hospital of Poiana Mare in 2004, namely:</a:t>
            </a:r>
          </a:p>
          <a:p>
            <a:pPr algn="l">
              <a:spcBef>
                <a:spcPts val="0"/>
              </a:spcBef>
              <a:spcAft>
                <a:spcPts val="0"/>
              </a:spcAft>
            </a:pPr>
            <a:r>
              <a:rPr lang="en-US" sz="1800" b="0" i="0">
                <a:solidFill>
                  <a:srgbClr val="000000"/>
                </a:solidFill>
                <a:effectLst/>
                <a:latin typeface="Arial" panose="020B0604020202020204" pitchFamily="34" charset="0"/>
              </a:rPr>
              <a:t> </a:t>
            </a:r>
          </a:p>
          <a:p>
            <a:pPr marL="228600" indent="-228600" algn="l">
              <a:spcBef>
                <a:spcPts val="0"/>
              </a:spcBef>
              <a:spcAft>
                <a:spcPts val="0"/>
              </a:spcAft>
            </a:pPr>
            <a:r>
              <a:rPr lang="en-US" sz="1800" b="0" i="0">
                <a:solidFill>
                  <a:srgbClr val="000000"/>
                </a:solidFill>
                <a:effectLst/>
                <a:latin typeface="Times New Roman" panose="02020603050405020304" pitchFamily="18" charset="0"/>
              </a:rPr>
              <a:t>-         </a:t>
            </a:r>
            <a:r>
              <a:rPr lang="en-US" sz="1800" b="0" i="0">
                <a:solidFill>
                  <a:srgbClr val="000000"/>
                </a:solidFill>
                <a:effectLst/>
                <a:latin typeface="Arial" panose="020B0604020202020204" pitchFamily="34" charset="0"/>
              </a:rPr>
              <a:t>the authorities’ failure to designate a form of legal protection for him after he attained majority;</a:t>
            </a:r>
          </a:p>
          <a:p>
            <a:pPr marL="228600" indent="-228600" algn="l">
              <a:spcBef>
                <a:spcPts val="0"/>
              </a:spcBef>
              <a:spcAft>
                <a:spcPts val="0"/>
              </a:spcAft>
            </a:pPr>
            <a:r>
              <a:rPr lang="en-US" sz="1800" b="0" i="0">
                <a:solidFill>
                  <a:srgbClr val="000000"/>
                </a:solidFill>
                <a:effectLst/>
                <a:latin typeface="Times New Roman" panose="02020603050405020304" pitchFamily="18" charset="0"/>
              </a:rPr>
              <a:t>-         </a:t>
            </a:r>
            <a:r>
              <a:rPr lang="en-US" sz="1800" b="0" i="0">
                <a:solidFill>
                  <a:srgbClr val="000000"/>
                </a:solidFill>
                <a:effectLst/>
                <a:latin typeface="Arial" panose="020B0604020202020204" pitchFamily="34" charset="0"/>
              </a:rPr>
              <a:t>the decisions taken by the social services and medical authorities as regards his placement once he attained majority, which were based on the willingness of the facilities to receive him and not on their ability to provide appropriate medical treatment, without adequate diagnosis and monitoring and in disregard of his health condition and his most basic medical needs;</a:t>
            </a:r>
          </a:p>
          <a:p>
            <a:pPr marL="228600" indent="-228600" algn="l">
              <a:spcBef>
                <a:spcPts val="0"/>
              </a:spcBef>
              <a:spcAft>
                <a:spcPts val="0"/>
              </a:spcAft>
            </a:pPr>
            <a:r>
              <a:rPr lang="en-US" sz="1800" b="0" i="0">
                <a:solidFill>
                  <a:srgbClr val="000000"/>
                </a:solidFill>
                <a:effectLst/>
                <a:latin typeface="Times New Roman" panose="02020603050405020304" pitchFamily="18" charset="0"/>
              </a:rPr>
              <a:t>-         </a:t>
            </a:r>
            <a:r>
              <a:rPr lang="en-US" sz="1800" b="0" i="0">
                <a:solidFill>
                  <a:srgbClr val="000000"/>
                </a:solidFill>
                <a:effectLst/>
                <a:latin typeface="Arial" panose="020B0604020202020204" pitchFamily="34" charset="0"/>
              </a:rPr>
              <a:t>the failure to apply the legal procedure and safeguards for involuntary psychiatric placement when placing him in Poiana Mare Hospital;</a:t>
            </a:r>
            <a:r>
              <a:rPr lang="en-US" sz="1800" b="0" i="0" u="none" strike="noStrike">
                <a:solidFill>
                  <a:srgbClr val="000000"/>
                </a:solidFill>
                <a:effectLst/>
                <a:latin typeface="Arial" panose="020B0604020202020204" pitchFamily="34" charset="0"/>
                <a:hlinkClick r:id="rId3"/>
              </a:rPr>
              <a:t>[2]</a:t>
            </a:r>
            <a:endParaRPr lang="en-US" sz="1800" b="0" i="0">
              <a:solidFill>
                <a:srgbClr val="000000"/>
              </a:solidFill>
              <a:effectLst/>
              <a:latin typeface="Arial" panose="020B0604020202020204" pitchFamily="34" charset="0"/>
            </a:endParaRPr>
          </a:p>
          <a:p>
            <a:pPr marL="228600" indent="-228600" algn="l">
              <a:spcBef>
                <a:spcPts val="0"/>
              </a:spcBef>
              <a:spcAft>
                <a:spcPts val="0"/>
              </a:spcAft>
            </a:pPr>
            <a:r>
              <a:rPr lang="en-US" sz="1800" b="0" i="0">
                <a:solidFill>
                  <a:srgbClr val="000000"/>
                </a:solidFill>
                <a:effectLst/>
                <a:latin typeface="Times New Roman" panose="02020603050405020304" pitchFamily="18" charset="0"/>
              </a:rPr>
              <a:t>-         </a:t>
            </a:r>
            <a:r>
              <a:rPr lang="en-US" sz="1800" b="0" i="0">
                <a:solidFill>
                  <a:srgbClr val="000000"/>
                </a:solidFill>
                <a:effectLst/>
                <a:latin typeface="Arial" panose="020B0604020202020204" pitchFamily="34" charset="0"/>
              </a:rPr>
              <a:t>the difficult living conditions in Poiana Mare Hospital, as well as the failure of the staff to provide him with appropriate care and treatment for his psychiatric and somatic pathologies, including antiretroviral treatment.</a:t>
            </a:r>
          </a:p>
          <a:p>
            <a:pPr marL="228600" indent="-228600" algn="l">
              <a:spcBef>
                <a:spcPts val="0"/>
              </a:spcBef>
              <a:spcAft>
                <a:spcPts val="0"/>
              </a:spcAft>
            </a:pPr>
            <a:endParaRPr lang="en-US" sz="1800" b="0" i="0">
              <a:solidFill>
                <a:srgbClr val="000000"/>
              </a:solidFill>
              <a:effectLst/>
              <a:latin typeface="Arial" panose="020B0604020202020204" pitchFamily="34" charset="0"/>
            </a:endParaRPr>
          </a:p>
          <a:p>
            <a:pPr algn="l">
              <a:spcBef>
                <a:spcPts val="0"/>
              </a:spcBef>
              <a:spcAft>
                <a:spcPts val="0"/>
              </a:spcAft>
            </a:pPr>
            <a:r>
              <a:rPr lang="en-US" sz="1800" b="0" i="0">
                <a:solidFill>
                  <a:srgbClr val="000000"/>
                </a:solidFill>
                <a:effectLst/>
                <a:latin typeface="Arial" panose="020B0604020202020204" pitchFamily="34" charset="0"/>
              </a:rPr>
              <a:t>2) The case also concerns the ineffectiveness of the investigation and the court proceedings into </a:t>
            </a:r>
            <a:r>
              <a:rPr lang="en-US" sz="1800" b="0" i="0" err="1">
                <a:solidFill>
                  <a:srgbClr val="000000"/>
                </a:solidFill>
                <a:effectLst/>
                <a:latin typeface="Arial" panose="020B0604020202020204" pitchFamily="34" charset="0"/>
              </a:rPr>
              <a:t>Mr</a:t>
            </a:r>
            <a:r>
              <a:rPr lang="en-US" sz="1800" b="0" i="0">
                <a:solidFill>
                  <a:srgbClr val="000000"/>
                </a:solidFill>
                <a:effectLst/>
                <a:latin typeface="Arial" panose="020B0604020202020204" pitchFamily="34" charset="0"/>
              </a:rPr>
              <a:t> </a:t>
            </a:r>
            <a:r>
              <a:rPr lang="en-US" sz="1800" b="0" i="0" err="1">
                <a:solidFill>
                  <a:srgbClr val="000000"/>
                </a:solidFill>
                <a:effectLst/>
                <a:latin typeface="Arial" panose="020B0604020202020204" pitchFamily="34" charset="0"/>
              </a:rPr>
              <a:t>Câmpeanu’s</a:t>
            </a:r>
            <a:r>
              <a:rPr lang="en-US" sz="1800" b="0" i="0">
                <a:solidFill>
                  <a:srgbClr val="000000"/>
                </a:solidFill>
                <a:effectLst/>
                <a:latin typeface="Arial" panose="020B0604020202020204" pitchFamily="34" charset="0"/>
              </a:rPr>
              <a:t> death, due to the authorities’ failure to conduct an immediate autopsy, to establish whether the death could have been the result of an inadequate therapeutic approach or to take into account the objective situation prevailing in Poiana Mare Hospital (procedural violation of Article 2).</a:t>
            </a:r>
          </a:p>
          <a:p>
            <a:pPr algn="l">
              <a:spcBef>
                <a:spcPts val="0"/>
              </a:spcBef>
              <a:spcAft>
                <a:spcPts val="0"/>
              </a:spcAft>
            </a:pPr>
            <a:r>
              <a:rPr lang="en-US" sz="1800" b="0" i="0">
                <a:solidFill>
                  <a:srgbClr val="000000"/>
                </a:solidFill>
                <a:effectLst/>
                <a:latin typeface="Arial" panose="020B0604020202020204" pitchFamily="34" charset="0"/>
              </a:rPr>
              <a:t> </a:t>
            </a:r>
          </a:p>
          <a:p>
            <a:pPr algn="l">
              <a:spcBef>
                <a:spcPts val="0"/>
              </a:spcBef>
              <a:spcAft>
                <a:spcPts val="0"/>
              </a:spcAft>
            </a:pPr>
            <a:r>
              <a:rPr lang="en-US" sz="1800" b="0" i="0">
                <a:solidFill>
                  <a:srgbClr val="000000"/>
                </a:solidFill>
                <a:effectLst/>
                <a:latin typeface="Arial" panose="020B0604020202020204" pitchFamily="34" charset="0"/>
              </a:rPr>
              <a:t>3) Finally, it highlights the lack in domestic law of a legal framework suited to the specific needs of people with mental disabilities and allowing for the examination of the allegations concerning the violation of </a:t>
            </a:r>
            <a:r>
              <a:rPr lang="en-US" sz="1800" b="0" i="0" err="1">
                <a:solidFill>
                  <a:srgbClr val="000000"/>
                </a:solidFill>
                <a:effectLst/>
                <a:latin typeface="Arial" panose="020B0604020202020204" pitchFamily="34" charset="0"/>
              </a:rPr>
              <a:t>Mr</a:t>
            </a:r>
            <a:r>
              <a:rPr lang="en-US" sz="1800" b="0" i="0">
                <a:solidFill>
                  <a:srgbClr val="000000"/>
                </a:solidFill>
                <a:effectLst/>
                <a:latin typeface="Arial" panose="020B0604020202020204" pitchFamily="34" charset="0"/>
              </a:rPr>
              <a:t> </a:t>
            </a:r>
            <a:r>
              <a:rPr lang="en-US" sz="1800" b="0" i="0" err="1">
                <a:solidFill>
                  <a:srgbClr val="000000"/>
                </a:solidFill>
                <a:effectLst/>
                <a:latin typeface="Arial" panose="020B0604020202020204" pitchFamily="34" charset="0"/>
              </a:rPr>
              <a:t>Câmpeanu’s</a:t>
            </a:r>
            <a:r>
              <a:rPr lang="en-US" sz="1800" b="0" i="0">
                <a:solidFill>
                  <a:srgbClr val="000000"/>
                </a:solidFill>
                <a:effectLst/>
                <a:latin typeface="Arial" panose="020B0604020202020204" pitchFamily="34" charset="0"/>
              </a:rPr>
              <a:t> right to life by an independent authority (violation of Article 13 taken together with Article 2).</a:t>
            </a:r>
          </a:p>
          <a:p>
            <a:pPr algn="l">
              <a:spcBef>
                <a:spcPts val="0"/>
              </a:spcBef>
              <a:spcAft>
                <a:spcPts val="0"/>
              </a:spcAft>
            </a:pPr>
            <a:r>
              <a:rPr lang="en-US" sz="1800" b="0" i="0">
                <a:solidFill>
                  <a:srgbClr val="000000"/>
                </a:solidFill>
                <a:effectLst/>
                <a:latin typeface="Arial" panose="020B0604020202020204" pitchFamily="34" charset="0"/>
              </a:rPr>
              <a:t> </a:t>
            </a:r>
          </a:p>
          <a:p>
            <a:pPr algn="l">
              <a:spcBef>
                <a:spcPts val="0"/>
              </a:spcBef>
              <a:spcAft>
                <a:spcPts val="0"/>
              </a:spcAft>
            </a:pPr>
            <a:r>
              <a:rPr lang="en-US" sz="1800" b="0" i="0">
                <a:solidFill>
                  <a:srgbClr val="000000"/>
                </a:solidFill>
                <a:effectLst/>
                <a:latin typeface="Arial" panose="020B0604020202020204" pitchFamily="34" charset="0"/>
              </a:rPr>
              <a:t>Under Article 46 of the Convention, the Court indicated that it was necessary to adopt measures to ensure that “mentally disabled persons in a situation comparable to that of </a:t>
            </a:r>
            <a:r>
              <a:rPr lang="en-US" sz="1800" b="0" i="0" err="1">
                <a:solidFill>
                  <a:srgbClr val="000000"/>
                </a:solidFill>
                <a:effectLst/>
                <a:latin typeface="Arial" panose="020B0604020202020204" pitchFamily="34" charset="0"/>
              </a:rPr>
              <a:t>Mr</a:t>
            </a:r>
            <a:r>
              <a:rPr lang="en-US" sz="1800" b="0" i="0">
                <a:solidFill>
                  <a:srgbClr val="000000"/>
                </a:solidFill>
                <a:effectLst/>
                <a:latin typeface="Arial" panose="020B0604020202020204" pitchFamily="34" charset="0"/>
              </a:rPr>
              <a:t> </a:t>
            </a:r>
            <a:r>
              <a:rPr lang="en-US" sz="1800" b="0" i="0" err="1">
                <a:solidFill>
                  <a:srgbClr val="000000"/>
                </a:solidFill>
                <a:effectLst/>
                <a:latin typeface="Arial" panose="020B0604020202020204" pitchFamily="34" charset="0"/>
              </a:rPr>
              <a:t>Câmpeanu</a:t>
            </a:r>
            <a:r>
              <a:rPr lang="en-US" sz="1800" b="0" i="0">
                <a:solidFill>
                  <a:srgbClr val="000000"/>
                </a:solidFill>
                <a:effectLst/>
                <a:latin typeface="Arial" panose="020B0604020202020204" pitchFamily="34" charset="0"/>
              </a:rPr>
              <a:t> are afforded independent representation, enabling them to have Convention complaints relating to their health and treatment examined before a court or other independent body” (§ 161 of the judgment).</a:t>
            </a:r>
          </a:p>
          <a:p>
            <a:pPr marL="228600" indent="-228600" algn="l">
              <a:spcBef>
                <a:spcPts val="0"/>
              </a:spcBef>
              <a:spcAft>
                <a:spcPts val="0"/>
              </a:spcAft>
            </a:pPr>
            <a:endParaRPr lang="en-US" sz="1800" b="0" i="0">
              <a:solidFill>
                <a:srgbClr val="000000"/>
              </a:solidFill>
              <a:effectLst/>
              <a:latin typeface="Arial" panose="020B0604020202020204" pitchFamily="34" charset="0"/>
            </a:endParaRPr>
          </a:p>
          <a:p>
            <a:pPr algn="l">
              <a:spcBef>
                <a:spcPts val="0"/>
              </a:spcBef>
              <a:spcAft>
                <a:spcPts val="0"/>
              </a:spcAft>
            </a:pPr>
            <a:r>
              <a:rPr lang="en-US" sz="1800" b="0" i="0">
                <a:solidFill>
                  <a:srgbClr val="000000"/>
                </a:solidFill>
                <a:effectLst/>
                <a:latin typeface="Arial" panose="020B0604020202020204" pitchFamily="34" charset="0"/>
              </a:rPr>
              <a:t>Serious shortcomings in the social and medical care afforded to him before his death at the neuropsychiatric hospital of Poiana Mare in 2004:</a:t>
            </a:r>
          </a:p>
          <a:p>
            <a:pPr algn="l">
              <a:spcBef>
                <a:spcPts val="0"/>
              </a:spcBef>
              <a:spcAft>
                <a:spcPts val="0"/>
              </a:spcAft>
            </a:pPr>
            <a:r>
              <a:rPr lang="en-US" sz="1800" b="0" i="0">
                <a:solidFill>
                  <a:srgbClr val="000000"/>
                </a:solidFill>
                <a:effectLst/>
                <a:latin typeface="Arial" panose="020B0604020202020204" pitchFamily="34" charset="0"/>
              </a:rPr>
              <a:t> </a:t>
            </a:r>
          </a:p>
          <a:p>
            <a:pPr marL="685800" lvl="1" indent="-228600"/>
            <a:r>
              <a:rPr lang="en-US" sz="1600" b="0" i="0">
                <a:solidFill>
                  <a:srgbClr val="000000"/>
                </a:solidFill>
                <a:effectLst/>
                <a:latin typeface="Times New Roman" panose="02020603050405020304" pitchFamily="18" charset="0"/>
              </a:rPr>
              <a:t>-         </a:t>
            </a:r>
            <a:r>
              <a:rPr lang="en-US" sz="1600" b="0" i="0">
                <a:solidFill>
                  <a:srgbClr val="000000"/>
                </a:solidFill>
                <a:effectLst/>
                <a:latin typeface="Arial" panose="020B0604020202020204" pitchFamily="34" charset="0"/>
              </a:rPr>
              <a:t>failure to designate a form of legal protection for him after he attained majority;</a:t>
            </a:r>
          </a:p>
          <a:p>
            <a:pPr marL="685800" lvl="1" indent="-228600"/>
            <a:r>
              <a:rPr lang="en-US" sz="1600" b="0" i="0">
                <a:solidFill>
                  <a:srgbClr val="000000"/>
                </a:solidFill>
                <a:effectLst/>
                <a:latin typeface="Times New Roman" panose="02020603050405020304" pitchFamily="18" charset="0"/>
              </a:rPr>
              <a:t>-         </a:t>
            </a:r>
            <a:r>
              <a:rPr lang="en-US" sz="1600" b="0" i="0">
                <a:solidFill>
                  <a:srgbClr val="000000"/>
                </a:solidFill>
                <a:effectLst/>
                <a:latin typeface="Arial" panose="020B0604020202020204" pitchFamily="34" charset="0"/>
              </a:rPr>
              <a:t>the decisions taken by the social services and medical authorities as regards his placement once he attained majority, which were based on the willingness of the facilities to receive him and not on their ability to provide appropriate medical treatment, without adequate diagnosis and monitoring and in disregard of his health condition and his most basic medical needs;</a:t>
            </a:r>
          </a:p>
          <a:p>
            <a:pPr marL="685800" lvl="1" indent="-228600"/>
            <a:r>
              <a:rPr lang="en-US" sz="1600" b="0" i="0">
                <a:solidFill>
                  <a:srgbClr val="000000"/>
                </a:solidFill>
                <a:effectLst/>
                <a:latin typeface="Times New Roman" panose="02020603050405020304" pitchFamily="18" charset="0"/>
              </a:rPr>
              <a:t>-         </a:t>
            </a:r>
            <a:r>
              <a:rPr lang="en-US" sz="1600" b="0" i="0">
                <a:solidFill>
                  <a:srgbClr val="000000"/>
                </a:solidFill>
                <a:effectLst/>
                <a:latin typeface="Arial" panose="020B0604020202020204" pitchFamily="34" charset="0"/>
              </a:rPr>
              <a:t>the failure to apply the legal procedure and safeguards for involuntary psychiatric placement when placing him in Poiana Mare Hospital;</a:t>
            </a:r>
          </a:p>
          <a:p>
            <a:pPr marL="685800" lvl="1" indent="-228600"/>
            <a:r>
              <a:rPr lang="en-US" sz="1600" b="0" i="0">
                <a:solidFill>
                  <a:srgbClr val="000000"/>
                </a:solidFill>
                <a:effectLst/>
                <a:latin typeface="Times New Roman" panose="02020603050405020304" pitchFamily="18" charset="0"/>
              </a:rPr>
              <a:t>-         </a:t>
            </a:r>
            <a:r>
              <a:rPr lang="en-US" sz="1600" b="0" i="0">
                <a:solidFill>
                  <a:srgbClr val="000000"/>
                </a:solidFill>
                <a:effectLst/>
                <a:latin typeface="Arial" panose="020B0604020202020204" pitchFamily="34" charset="0"/>
              </a:rPr>
              <a:t>the difficult living conditions in Poiana Mare Hospital, as well as the failure of the staff to provide him with appropriate care and treatment for his psychiatric and somatic pathologies, including antiretroviral treatment.</a:t>
            </a:r>
          </a:p>
          <a:p>
            <a:pPr marL="228600" indent="-228600" algn="l">
              <a:spcBef>
                <a:spcPts val="0"/>
              </a:spcBef>
              <a:spcAft>
                <a:spcPts val="0"/>
              </a:spcAft>
            </a:pPr>
            <a:endParaRPr lang="en-US" sz="1800" b="0" i="0">
              <a:solidFill>
                <a:srgbClr val="000000"/>
              </a:solidFill>
              <a:effectLst/>
              <a:latin typeface="Arial" panose="020B0604020202020204" pitchFamily="34" charset="0"/>
            </a:endParaRPr>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29762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spcBef>
                <a:spcPts val="0"/>
              </a:spcBef>
              <a:spcAft>
                <a:spcPts val="0"/>
              </a:spcAft>
            </a:pPr>
            <a:r>
              <a:rPr lang="ro-RO" sz="1800" b="0" i="0" dirty="0">
                <a:solidFill>
                  <a:srgbClr val="000000"/>
                </a:solidFill>
                <a:effectLst/>
                <a:latin typeface="Arial" panose="020B0604020202020204" pitchFamily="34" charset="0"/>
              </a:rPr>
              <a:t>1000 euro cost of two evaluations </a:t>
            </a:r>
          </a:p>
          <a:p>
            <a:pPr algn="l">
              <a:spcBef>
                <a:spcPts val="0"/>
              </a:spcBef>
              <a:spcAft>
                <a:spcPts val="0"/>
              </a:spcAft>
            </a:pPr>
            <a:r>
              <a:rPr lang="ro-RO" sz="1800" b="0" i="0" dirty="0">
                <a:solidFill>
                  <a:srgbClr val="000000"/>
                </a:solidFill>
                <a:effectLst/>
                <a:latin typeface="Arial" panose="020B0604020202020204" pitchFamily="34" charset="0"/>
              </a:rPr>
              <a:t>Suspended causes if</a:t>
            </a:r>
            <a:r>
              <a:rPr lang="ro-RO" sz="1800" b="0" i="0" baseline="0" dirty="0">
                <a:solidFill>
                  <a:srgbClr val="000000"/>
                </a:solidFill>
                <a:effectLst/>
                <a:latin typeface="Arial" panose="020B0604020202020204" pitchFamily="34" charset="0"/>
              </a:rPr>
              <a:t> the person can</a:t>
            </a:r>
            <a:r>
              <a:rPr lang="en-US" sz="1800" b="0" i="0" baseline="0" dirty="0">
                <a:solidFill>
                  <a:srgbClr val="000000"/>
                </a:solidFill>
                <a:effectLst/>
                <a:latin typeface="Arial" panose="020B0604020202020204" pitchFamily="34" charset="0"/>
              </a:rPr>
              <a:t>’t pay the cost of the evaluation</a:t>
            </a:r>
          </a:p>
          <a:p>
            <a:pPr algn="l">
              <a:spcBef>
                <a:spcPts val="0"/>
              </a:spcBef>
              <a:spcAft>
                <a:spcPts val="0"/>
              </a:spcAft>
            </a:pPr>
            <a:r>
              <a:rPr lang="en-US" sz="1800" b="0" i="0" baseline="0" dirty="0">
                <a:solidFill>
                  <a:srgbClr val="000000"/>
                </a:solidFill>
                <a:effectLst/>
                <a:latin typeface="Arial" panose="020B0604020202020204" pitchFamily="34" charset="0"/>
              </a:rPr>
              <a:t>Psychiatric and psychologist evaluations can’t be done within the public  health and social system due to a provision introduced by the Professional Body of Psychologists  </a:t>
            </a:r>
            <a:endParaRPr lang="en-US" sz="1800" b="0" i="0" dirty="0">
              <a:solidFill>
                <a:srgbClr val="000000"/>
              </a:solidFill>
              <a:effectLst/>
              <a:latin typeface="Arial" panose="020B0604020202020204" pitchFamily="34" charset="0"/>
            </a:endParaRPr>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21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15630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spcBef>
                <a:spcPts val="0"/>
              </a:spcBef>
              <a:spcAft>
                <a:spcPts val="0"/>
              </a:spcAft>
            </a:pPr>
            <a:endParaRPr lang="en-US" sz="1800" b="0" i="0" dirty="0">
              <a:solidFill>
                <a:srgbClr val="000000"/>
              </a:solidFill>
              <a:effectLst/>
              <a:latin typeface="Arial" panose="020B0604020202020204" pitchFamily="34" charset="0"/>
            </a:endParaRPr>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22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5071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ro-RO" dirty="0"/>
              <a:t>Voluntary addmitted </a:t>
            </a:r>
          </a:p>
          <a:p>
            <a:endParaRPr lang="ro-RO" dirty="0"/>
          </a:p>
          <a:p>
            <a:r>
              <a:rPr lang="en-US" dirty="0"/>
              <a:t>Number of deaths registered during 2019 that were notified</a:t>
            </a:r>
            <a:endParaRPr lang="ro-RO" dirty="0"/>
          </a:p>
          <a:p>
            <a:r>
              <a:rPr lang="en-US" dirty="0"/>
              <a:t>to the Monitoring Board established under Law No 8/2016</a:t>
            </a:r>
            <a:r>
              <a:rPr lang="ro-RO" dirty="0"/>
              <a:t> </a:t>
            </a:r>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23</a:t>
            </a:fld>
            <a:endParaRPr lang="en-US"/>
          </a:p>
        </p:txBody>
      </p:sp>
    </p:spTree>
    <p:extLst>
      <p:ext uri="{BB962C8B-B14F-4D97-AF65-F5344CB8AC3E}">
        <p14:creationId xmlns:p14="http://schemas.microsoft.com/office/powerpoint/2010/main" val="246031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2962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24</a:t>
            </a:fld>
            <a:endParaRPr lang="en-US"/>
          </a:p>
        </p:txBody>
      </p:sp>
    </p:spTree>
    <p:extLst>
      <p:ext uri="{BB962C8B-B14F-4D97-AF65-F5344CB8AC3E}">
        <p14:creationId xmlns:p14="http://schemas.microsoft.com/office/powerpoint/2010/main" val="506825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25</a:t>
            </a:fld>
            <a:endParaRPr lang="en-US"/>
          </a:p>
        </p:txBody>
      </p:sp>
    </p:spTree>
    <p:extLst>
      <p:ext uri="{BB962C8B-B14F-4D97-AF65-F5344CB8AC3E}">
        <p14:creationId xmlns:p14="http://schemas.microsoft.com/office/powerpoint/2010/main" val="2723520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000" b="0" i="0" u="none" strike="noStrike" kern="1200" cap="none" spc="0" baseline="0" dirty="0">
                <a:solidFill>
                  <a:srgbClr val="000000"/>
                </a:solidFill>
                <a:uFillTx/>
                <a:latin typeface="Calibri"/>
              </a:rPr>
              <a:t>M</a:t>
            </a:r>
            <a:r>
              <a:rPr lang="en-US" sz="1000" b="0" i="0" u="none" strike="noStrike" kern="1200" cap="none" spc="0" baseline="0" dirty="0">
                <a:solidFill>
                  <a:srgbClr val="000000"/>
                </a:solidFill>
                <a:effectLst/>
                <a:uFillTx/>
                <a:latin typeface="Calibri"/>
              </a:rPr>
              <a:t>ajor procedural difficulties in admitting patients, in relation to the ambulance service</a:t>
            </a:r>
          </a:p>
          <a:p>
            <a:pPr marL="285750" indent="-285750">
              <a:buFont typeface="Arial" panose="020B0604020202020204" pitchFamily="34" charset="0"/>
              <a:buChar char="•"/>
            </a:pPr>
            <a:r>
              <a:rPr lang="en-US" sz="1000" b="0" i="0" u="none" strike="noStrike" kern="1200" cap="none" spc="0" baseline="0" dirty="0">
                <a:solidFill>
                  <a:srgbClr val="000000"/>
                </a:solidFill>
                <a:effectLst/>
                <a:uFillTx/>
                <a:latin typeface="Calibri"/>
              </a:rPr>
              <a:t>Exclusive drug therapy (without psychotherapeutic programs); difficulties in managing involuntary admissions</a:t>
            </a:r>
          </a:p>
          <a:p>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27</a:t>
            </a:fld>
            <a:endParaRPr lang="en-US"/>
          </a:p>
        </p:txBody>
      </p:sp>
    </p:spTree>
    <p:extLst>
      <p:ext uri="{BB962C8B-B14F-4D97-AF65-F5344CB8AC3E}">
        <p14:creationId xmlns:p14="http://schemas.microsoft.com/office/powerpoint/2010/main" val="103080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l">
              <a:spcBef>
                <a:spcPts val="0"/>
              </a:spcBef>
              <a:spcAft>
                <a:spcPts val="0"/>
              </a:spcAft>
            </a:pPr>
            <a:r>
              <a:rPr lang="en-US" sz="2800" b="0" i="0" dirty="0">
                <a:solidFill>
                  <a:srgbClr val="000000"/>
                </a:solidFill>
                <a:effectLst/>
                <a:latin typeface="Times New Roman" panose="02020603050405020304" pitchFamily="18" charset="0"/>
              </a:rPr>
              <a:t>This type of transfer in being unfortunately conducted not only between social care homes, but also between psychiatric hospitals and social care facilities.</a:t>
            </a:r>
            <a:endParaRPr lang="ro-RO" sz="2800" b="0" i="0" dirty="0">
              <a:solidFill>
                <a:srgbClr val="000000"/>
              </a:solidFill>
              <a:effectLst/>
              <a:latin typeface="Times New Roman" panose="02020603050405020304" pitchFamily="18" charset="0"/>
            </a:endParaRPr>
          </a:p>
          <a:p>
            <a:pPr algn="l">
              <a:spcBef>
                <a:spcPts val="0"/>
              </a:spcBef>
              <a:spcAft>
                <a:spcPts val="0"/>
              </a:spcAft>
            </a:pPr>
            <a:endParaRPr lang="ro-RO" sz="2800"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cap="none" spc="0" baseline="0" dirty="0">
                <a:solidFill>
                  <a:srgbClr val="000000"/>
                </a:solidFill>
                <a:effectLst/>
                <a:uFillTx/>
                <a:latin typeface="Calibri"/>
              </a:rPr>
              <a:t>The placement of people in residential social care is being carried out after the assessment made by the </a:t>
            </a:r>
            <a:r>
              <a:rPr lang="ro-RO" sz="1800" b="0" i="0" u="none" strike="noStrike" kern="1200" cap="none" spc="0" baseline="0" dirty="0">
                <a:solidFill>
                  <a:srgbClr val="000000"/>
                </a:solidFill>
                <a:effectLst/>
                <a:uFillTx/>
                <a:latin typeface="Calibri"/>
              </a:rPr>
              <a:t>County </a:t>
            </a:r>
            <a:r>
              <a:rPr lang="en-US" sz="1800" b="0" i="0" u="none" strike="noStrike" kern="1200" cap="none" spc="0" baseline="0" dirty="0">
                <a:solidFill>
                  <a:srgbClr val="000000"/>
                </a:solidFill>
                <a:effectLst/>
                <a:uFillTx/>
                <a:latin typeface="Calibri"/>
              </a:rPr>
              <a:t>Commission for the Evaluation of Adults with Disabilities</a:t>
            </a:r>
            <a:r>
              <a:rPr lang="ro-RO" sz="1800" b="0" i="0" u="none" strike="noStrike" kern="1200" cap="none" spc="0" baseline="0" dirty="0">
                <a:solidFill>
                  <a:srgbClr val="000000"/>
                </a:solidFill>
                <a:effectLst/>
                <a:uFillTx/>
                <a:latin typeface="Calibri"/>
              </a:rPr>
              <a:t> - </a:t>
            </a:r>
            <a:endParaRPr lang="en-US" sz="18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cap="none" spc="0" baseline="0" dirty="0">
                <a:solidFill>
                  <a:srgbClr val="000000"/>
                </a:solidFill>
                <a:effectLst/>
                <a:uFillTx/>
                <a:latin typeface="Calibri"/>
              </a:rPr>
              <a:t>Persons transferred from one residential </a:t>
            </a:r>
            <a:r>
              <a:rPr lang="en-US" sz="1800" b="0" i="0" u="none" strike="noStrike" kern="1200" cap="none" spc="0" baseline="0" dirty="0" err="1">
                <a:solidFill>
                  <a:srgbClr val="000000"/>
                </a:solidFill>
                <a:effectLst/>
                <a:uFillTx/>
                <a:latin typeface="Calibri"/>
              </a:rPr>
              <a:t>centre</a:t>
            </a:r>
            <a:r>
              <a:rPr lang="en-US" sz="1800" b="0" i="0" u="none" strike="noStrike" kern="1200" cap="none" spc="0" baseline="0" dirty="0">
                <a:solidFill>
                  <a:srgbClr val="000000"/>
                </a:solidFill>
                <a:effectLst/>
                <a:uFillTx/>
                <a:latin typeface="Calibri"/>
              </a:rPr>
              <a:t> to another without their consent, without even being informed where they would go, and obviously without being asked for their consent as to whether or not they wanted to be moved.</a:t>
            </a:r>
            <a:endParaRPr lang="ro-RO" sz="18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o-RO" sz="1800" b="0" i="0" u="none" strike="noStrike" kern="1200" cap="none" spc="0"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cap="none" spc="0" baseline="0" dirty="0">
                <a:solidFill>
                  <a:srgbClr val="000000"/>
                </a:solidFill>
                <a:effectLst/>
                <a:uFillTx/>
                <a:latin typeface="Calibri"/>
              </a:rPr>
              <a:t>In the few cases when people are informed about their transfer, their consent is neither asked for nor taken into consideration if expressed. </a:t>
            </a:r>
            <a:endParaRPr lang="en-US" sz="1800" b="0" i="0" u="none" strike="noStrike" kern="1200" cap="none" spc="0" baseline="0" dirty="0">
              <a:solidFill>
                <a:srgbClr val="000000"/>
              </a:solidFill>
              <a:effectLst/>
              <a:uFillTx/>
              <a:latin typeface="Calibri"/>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baseline="0" dirty="0">
              <a:solidFill>
                <a:srgbClr val="000000"/>
              </a:solidFill>
              <a:effectLst/>
              <a:uFillTx/>
              <a:latin typeface="Calibri"/>
            </a:endParaRPr>
          </a:p>
          <a:p>
            <a:pPr algn="l">
              <a:spcBef>
                <a:spcPts val="0"/>
              </a:spcBef>
              <a:spcAft>
                <a:spcPts val="0"/>
              </a:spcAft>
            </a:pPr>
            <a:endParaRPr lang="en-US" sz="1800" b="0" i="0" dirty="0">
              <a:solidFill>
                <a:srgbClr val="000000"/>
              </a:solidFill>
              <a:effectLst/>
              <a:latin typeface="Arial" panose="020B0604020202020204" pitchFamily="34" charset="0"/>
            </a:endParaRPr>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31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49719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32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09617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33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38013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marL="0" marR="0" lvl="0" indent="0" algn="just">
              <a:lnSpc>
                <a:spcPct val="107000"/>
              </a:lnSpc>
              <a:spcBef>
                <a:spcPts val="0"/>
              </a:spcBef>
              <a:spcAft>
                <a:spcPts val="0"/>
              </a:spcAft>
              <a:buFont typeface="+mj-l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34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2084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r>
              <a:rPr lang="en-US" b="0" i="0" dirty="0">
                <a:solidFill>
                  <a:srgbClr val="000000"/>
                </a:solidFill>
                <a:effectLst/>
                <a:latin typeface="Times New Roman" panose="02020603050405020304" pitchFamily="18" charset="0"/>
              </a:rPr>
              <a:t>the lack of specialized staff and significant underfunding; situations with a high risk of injury, self-harm and aggression; </a:t>
            </a:r>
            <a:r>
              <a:rPr lang="en-US" b="0" i="0" dirty="0">
                <a:solidFill>
                  <a:srgbClr val="FF0000"/>
                </a:solidFill>
                <a:effectLst/>
                <a:latin typeface="Times New Roman" panose="02020603050405020304" pitchFamily="18" charset="0"/>
              </a:rPr>
              <a:t>major procedural difficulties in admitting patients, in relation to the ambulance service</a:t>
            </a:r>
            <a:r>
              <a:rPr lang="en-US" b="0" i="0" dirty="0">
                <a:solidFill>
                  <a:srgbClr val="000000"/>
                </a:solidFill>
                <a:effectLst/>
                <a:latin typeface="Times New Roman" panose="02020603050405020304" pitchFamily="18" charset="0"/>
              </a:rPr>
              <a:t>; exclusive drug therapy (without psychotherapeutic programs); difficulties in managing involuntary admissions; discrimination based on diagnostic criteria by overcrowding the psychiatric wards at Sighetu </a:t>
            </a:r>
            <a:r>
              <a:rPr lang="en-US" b="0" i="0" dirty="0" err="1">
                <a:solidFill>
                  <a:srgbClr val="000000"/>
                </a:solidFill>
                <a:effectLst/>
                <a:latin typeface="Times New Roman" panose="02020603050405020304" pitchFamily="18" charset="0"/>
              </a:rPr>
              <a:t>Marmației</a:t>
            </a:r>
            <a:r>
              <a:rPr lang="en-US" b="0" i="0" dirty="0">
                <a:solidFill>
                  <a:srgbClr val="000000"/>
                </a:solidFill>
                <a:effectLst/>
                <a:latin typeface="Times New Roman" panose="02020603050405020304" pitchFamily="18" charset="0"/>
              </a:rPr>
              <a:t>, with the most difficult to manage psychiatric patients in the county</a:t>
            </a:r>
            <a:endParaRPr lang="ro-RO" b="0" i="0" dirty="0">
              <a:solidFill>
                <a:srgbClr val="000000"/>
              </a:solidFill>
              <a:effectLst/>
              <a:latin typeface="Times New Roman" panose="02020603050405020304" pitchFamily="18" charset="0"/>
            </a:endParaRPr>
          </a:p>
          <a:p>
            <a:endParaRPr lang="ro-RO" b="0" i="0" dirty="0">
              <a:solidFill>
                <a:srgbClr val="000000"/>
              </a:solidFill>
              <a:effectLst/>
              <a:latin typeface="Times New Roman" panose="02020603050405020304" pitchFamily="18" charset="0"/>
            </a:endParaRPr>
          </a:p>
          <a:p>
            <a:r>
              <a:rPr lang="ro-RO" b="0" i="0" dirty="0">
                <a:solidFill>
                  <a:srgbClr val="000000"/>
                </a:solidFill>
                <a:effectLst/>
                <a:latin typeface="Times New Roman" panose="02020603050405020304" pitchFamily="18" charset="0"/>
              </a:rPr>
              <a:t>Reportaj DIGI – Carla - </a:t>
            </a:r>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9810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u="none" strike="noStrike" kern="1200" cap="none" spc="0" baseline="0" dirty="0">
              <a:solidFill>
                <a:srgbClr val="000000"/>
              </a:solidFill>
              <a:effectLst/>
              <a:uFillTx/>
              <a:latin typeface="Calibri"/>
            </a:endParaRPr>
          </a:p>
          <a:p>
            <a:pPr marL="285750" indent="-285750">
              <a:buFont typeface="Arial" panose="020B0604020202020204" pitchFamily="34" charset="0"/>
              <a:buChar char="•"/>
            </a:pPr>
            <a:r>
              <a:rPr lang="en-US" sz="1200" b="0" i="0" u="none" strike="noStrike" kern="1200" cap="none" spc="0" baseline="0" dirty="0">
                <a:solidFill>
                  <a:srgbClr val="000000"/>
                </a:solidFill>
                <a:effectLst/>
                <a:uFillTx/>
                <a:latin typeface="Calibri"/>
              </a:rPr>
              <a:t>Situations with a high risk of injury, self-harm and aggression</a:t>
            </a:r>
          </a:p>
          <a:p>
            <a:pPr marL="285750" indent="-285750">
              <a:buFont typeface="Arial" panose="020B0604020202020204" pitchFamily="34" charset="0"/>
              <a:buChar char="•"/>
            </a:pPr>
            <a:r>
              <a:rPr lang="en-US" sz="1200" b="0" i="0" u="none" strike="noStrike" kern="1200" cap="none" spc="0" baseline="0" dirty="0">
                <a:solidFill>
                  <a:srgbClr val="000000"/>
                </a:solidFill>
                <a:uFillTx/>
                <a:latin typeface="Calibri"/>
              </a:rPr>
              <a:t>M</a:t>
            </a:r>
            <a:r>
              <a:rPr lang="en-US" sz="1200" b="0" i="0" u="none" strike="noStrike" kern="1200" cap="none" spc="0" baseline="0" dirty="0">
                <a:solidFill>
                  <a:srgbClr val="000000"/>
                </a:solidFill>
                <a:effectLst/>
                <a:uFillTx/>
                <a:latin typeface="Calibri"/>
              </a:rPr>
              <a:t>ajor procedural difficulties in admitting patients, in relation to the ambulance service</a:t>
            </a:r>
          </a:p>
          <a:p>
            <a:pPr marL="285750" indent="-285750">
              <a:buFont typeface="Arial" panose="020B0604020202020204" pitchFamily="34" charset="0"/>
              <a:buChar char="•"/>
            </a:pPr>
            <a:r>
              <a:rPr lang="en-US" sz="1200" b="0" i="0" u="none" strike="noStrike" kern="1200" cap="none" spc="0" baseline="0" dirty="0">
                <a:solidFill>
                  <a:srgbClr val="000000"/>
                </a:solidFill>
                <a:effectLst/>
                <a:uFillTx/>
                <a:latin typeface="Calibri"/>
              </a:rPr>
              <a:t>Exclusive drug therapy (without psychotherapeutic programs); difficulties in managing involuntary admissions</a:t>
            </a:r>
          </a:p>
          <a:p>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6</a:t>
            </a:fld>
            <a:endParaRPr lang="en-US"/>
          </a:p>
        </p:txBody>
      </p:sp>
    </p:spTree>
    <p:extLst>
      <p:ext uri="{BB962C8B-B14F-4D97-AF65-F5344CB8AC3E}">
        <p14:creationId xmlns:p14="http://schemas.microsoft.com/office/powerpoint/2010/main" val="311321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https://www.monitorulbt.ro/prima-pagina/2023/05/24/ancheta-dupa-un-deces-misterios-la-psihiatrie/A new death shrouded in mystery at the psychiatric ward, </a:t>
            </a:r>
            <a:r>
              <a:rPr lang="en-US" dirty="0" err="1"/>
              <a:t>Botosani</a:t>
            </a:r>
            <a:r>
              <a:rPr lang="en-US" dirty="0"/>
              <a:t>.</a:t>
            </a:r>
            <a:endParaRPr lang="ro-RO" dirty="0"/>
          </a:p>
          <a:p>
            <a:r>
              <a:rPr lang="en-US" dirty="0"/>
              <a:t>An outrageous situation at the Emergency County Hospital in </a:t>
            </a:r>
            <a:r>
              <a:rPr lang="en-US" dirty="0" err="1"/>
              <a:t>Botosani</a:t>
            </a:r>
            <a:r>
              <a:rPr lang="en-US" dirty="0"/>
              <a:t>.</a:t>
            </a:r>
            <a:endParaRPr lang="ro-RO" dirty="0"/>
          </a:p>
          <a:p>
            <a:endParaRPr lang="ro-RO"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7</a:t>
            </a:fld>
            <a:endParaRPr lang="en-US"/>
          </a:p>
        </p:txBody>
      </p:sp>
    </p:spTree>
    <p:extLst>
      <p:ext uri="{BB962C8B-B14F-4D97-AF65-F5344CB8AC3E}">
        <p14:creationId xmlns:p14="http://schemas.microsoft.com/office/powerpoint/2010/main" val="179124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4982005C-AF04-4A80-A7DC-EF8F6CF35964}" type="slidenum">
              <a:rPr lang="en-US" smtClean="0"/>
              <a:t>8</a:t>
            </a:fld>
            <a:endParaRPr lang="en-US"/>
          </a:p>
        </p:txBody>
      </p:sp>
    </p:spTree>
    <p:extLst>
      <p:ext uri="{BB962C8B-B14F-4D97-AF65-F5344CB8AC3E}">
        <p14:creationId xmlns:p14="http://schemas.microsoft.com/office/powerpoint/2010/main" val="9858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just" rtl="0" fontAlgn="base"/>
            <a:r>
              <a:rPr lang="en-US" sz="1800" b="0" i="0" dirty="0">
                <a:solidFill>
                  <a:srgbClr val="000000"/>
                </a:solidFill>
                <a:effectLst/>
                <a:latin typeface="Times New Roman" panose="02020603050405020304" pitchFamily="18" charset="0"/>
              </a:rPr>
              <a:t>In that period, of the 524 involuntary admissions reported, only 112 were referred to the courts in order to examine and confirm the involuntary placement through a judicial decision, according to art. 61 para. 6 of the Mental Health Act (Law no. 487/2002).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In all 112 cases, the commission's involuntary placement decision was confirmed by the court, and there was not even a single case in which it overturned the decision of involuntary placement. Of these 112 people hospitalized involuntarily, only 6 have declared an appeal, which was rejected each time.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The rest of the involuntarily hospitalized persons did not benefit from a judicial review of the decision taken by the medical commission. In is unclear what kind of legal aid these persons (subjected to the measure of involuntary confinement) benefited from, considering that, in all 524 reported cases referred to the courts, the measure proposed by the medical commission was confirmed. The ex officio defense that persons with mental health problems benefit from in these circumstances does not seem to be effective, considering that only 6 people admitted involuntarily have appealed (unsuccessfully). </a:t>
            </a:r>
            <a:endParaRPr lang="en-US" b="0" i="0" dirty="0">
              <a:solidFill>
                <a:srgbClr val="000000"/>
              </a:solidFill>
              <a:effectLst/>
              <a:latin typeface="Segoe UI" panose="020B0502040204020203" pitchFamily="34" charset="0"/>
            </a:endParaRPr>
          </a:p>
          <a:p>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5588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just" rtl="0" fontAlgn="base"/>
            <a:r>
              <a:rPr lang="en-US" sz="1800" b="0" i="0" dirty="0">
                <a:solidFill>
                  <a:srgbClr val="000000"/>
                </a:solidFill>
                <a:effectLst/>
                <a:latin typeface="Times New Roman" panose="02020603050405020304" pitchFamily="18" charset="0"/>
              </a:rPr>
              <a:t>A large number of involuntarily hospitalized people are being admitted from the residential centers for persons with disabilities, being transferred to psychiatric hospitals when their behavior becomes difficult for the staff to manage. Thus, from the data collected by CLR in 2018, it was observed that, from the total of involuntary admissions, a number of 206 people came from residential centers for people with disabilities. Out of these, only 26 people were presented to the courts for confirmation of the measure of involuntary placement, although the patient's participation and listening in these proceedings is mandatory.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1" i="0" dirty="0">
                <a:solidFill>
                  <a:srgbClr val="000000"/>
                </a:solidFill>
                <a:effectLst/>
                <a:latin typeface="Times New Roman" panose="02020603050405020304" pitchFamily="18" charset="0"/>
              </a:rPr>
              <a:t>Court decisions confirming the measure of internment was delivered only for 33 of the 206 involuntarily hospitalized people from the centers residential for disabled people. It can thus be observed that when the patient comes from a residential center for persons with disabilities, this aspect negatively influences the degree of compliance with guarantees procedures regarding involuntary hospitalization provided by the Mental Health Law.</a:t>
            </a:r>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In the data monitoring period, there were 7 cases in which requests for involuntary medical hospitalization were dismissed by the courts as having remained without object, since the patient had in the meantime been discharged. This happens when the court has been notified by the management of the medical unit outside the legal term of 4 days</a:t>
            </a:r>
            <a:r>
              <a:rPr lang="en-US" sz="1800" b="0" i="0" baseline="30000" dirty="0">
                <a:solidFill>
                  <a:srgbClr val="000000"/>
                </a:solidFill>
                <a:effectLst/>
                <a:latin typeface="Times New Roman" panose="02020603050405020304" pitchFamily="18" charset="0"/>
              </a:rPr>
              <a:t>18</a:t>
            </a:r>
            <a:r>
              <a:rPr lang="en-US" sz="1800" b="0" i="0" dirty="0">
                <a:solidFill>
                  <a:srgbClr val="000000"/>
                </a:solidFill>
                <a:effectLst/>
                <a:latin typeface="Times New Roman" panose="02020603050405020304" pitchFamily="18" charset="0"/>
              </a:rPr>
              <a:t> , and the patient has benefited, in the meantime, from a favorable assessment by the commission, being released, or when the court did not process with sufficient urgency.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1" i="1" dirty="0">
                <a:solidFill>
                  <a:srgbClr val="000000"/>
                </a:solidFill>
                <a:effectLst/>
                <a:latin typeface="Times New Roman" panose="02020603050405020304" pitchFamily="18" charset="0"/>
              </a:rPr>
              <a:t>Social cases</a:t>
            </a:r>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According to the data collected by CLR between October 2017 and September 2018, in psychiatric hospitals and psychiatric wards in the country, there were 2139 "social cases", persons who had no relatives or who have been abandoned by their families, without income or housing. For these patients, it is necessary to identify a protective measure in the family or in the community, but in the absence of it, they remain hospitalized for an unlimited period in the psychiatric hospital.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In the monitoring period, the hospitals notified the social assistance services in order to identify a solution for 1030 of these cases. The responses received from the social welfare services are often limited to indicating the lack of available places in residential centers and the lack of funds, sometimes proposing to maintain admission, or even remaining unanswered. Thus, "social cases" patients are abandoned in the hospital, deprived of freedom and the prospect of reintegration into the community.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Today, there is no indication that the situation has improved. </a:t>
            </a:r>
            <a:endParaRPr lang="en-US" sz="2800"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0833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txBox="1">
            <a:spLocks noGrp="1"/>
          </p:cNvSpPr>
          <p:nvPr>
            <p:ph type="body" sz="quarter" idx="1"/>
          </p:nvPr>
        </p:nvSpPr>
        <p:spPr/>
        <p:txBody>
          <a:bodyPr/>
          <a:lstStyle/>
          <a:p>
            <a:pPr algn="just" rtl="0" fontAlgn="base"/>
            <a:r>
              <a:rPr lang="en-US" sz="1800" b="0" i="0" dirty="0">
                <a:solidFill>
                  <a:srgbClr val="000000"/>
                </a:solidFill>
                <a:effectLst/>
                <a:latin typeface="Times New Roman" panose="02020603050405020304" pitchFamily="18" charset="0"/>
              </a:rPr>
              <a:t>Having in mind the seriousness of the human rights violations identified in this group of cases, which affect thousands of extremely vulnerable persons with mental health disabilities living in psychiatry hospitals, deprived of their liberty and with restricted access to justice; the fact that these judgments have been pending implementation for over 10 years, and the government’s passivity on these issues, taken together with the lack of a concrete action plan and updated interim measures, CLR kindly requests the </a:t>
            </a:r>
            <a:r>
              <a:rPr lang="en-US" sz="1800" b="0" i="0" dirty="0" err="1">
                <a:solidFill>
                  <a:srgbClr val="000000"/>
                </a:solidFill>
                <a:effectLst/>
                <a:latin typeface="Times New Roman" panose="02020603050405020304" pitchFamily="18" charset="0"/>
              </a:rPr>
              <a:t>Committe</a:t>
            </a:r>
            <a:r>
              <a:rPr lang="en-US" sz="1800" b="0" i="0" dirty="0">
                <a:solidFill>
                  <a:srgbClr val="000000"/>
                </a:solidFill>
                <a:effectLst/>
                <a:latin typeface="Times New Roman" panose="02020603050405020304" pitchFamily="18" charset="0"/>
              </a:rPr>
              <a:t> of Ministers to urge the national authorities to provide a concrete action plan for the implementation of these judgments, to increase the frequency of examination of these cases and to instruct the Secretariat to prepare an interim resolution. Furthermore, CLR recommends that the Committee of Ministers request the authorities to: </a:t>
            </a:r>
            <a:endParaRPr lang="ro-RO" sz="1800" b="0" i="0" dirty="0">
              <a:solidFill>
                <a:srgbClr val="000000"/>
              </a:solidFill>
              <a:effectLst/>
              <a:latin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1200" dirty="0">
                <a:solidFill>
                  <a:srgbClr val="000000"/>
                </a:solidFill>
              </a:rPr>
              <a:t>Request the authorities to u</a:t>
            </a:r>
            <a:r>
              <a:rPr lang="ro-RO" sz="1200" b="0" i="0" dirty="0">
                <a:solidFill>
                  <a:srgbClr val="000000"/>
                </a:solidFill>
                <a:effectLst/>
              </a:rPr>
              <a:t>rgently provide information on </a:t>
            </a:r>
            <a:r>
              <a:rPr lang="en-US" sz="1200" b="0" i="0" dirty="0">
                <a:solidFill>
                  <a:srgbClr val="000000"/>
                </a:solidFill>
                <a:effectLst/>
              </a:rPr>
              <a:t>the reflection process which was initiated in 2020 regarding the</a:t>
            </a:r>
            <a:r>
              <a:rPr lang="en-US" sz="1200" b="1" i="0" dirty="0">
                <a:solidFill>
                  <a:srgbClr val="000000"/>
                </a:solidFill>
                <a:effectLst/>
              </a:rPr>
              <a:t> </a:t>
            </a:r>
            <a:r>
              <a:rPr lang="en-US" sz="1200" b="0" i="0" dirty="0">
                <a:solidFill>
                  <a:srgbClr val="000000"/>
                </a:solidFill>
                <a:effectLst/>
              </a:rPr>
              <a:t>legislative changes needed to address the shortcomings of the procedure and guarantees in the field of non-voluntary admissions, as well as on the state of play of the monitoring activity of the interdepartmental monitoring group</a:t>
            </a:r>
          </a:p>
          <a:p>
            <a:pPr algn="just" rtl="0" fontAlgn="base"/>
            <a:endParaRPr lang="en-GB" dirty="0"/>
          </a:p>
        </p:txBody>
      </p:sp>
      <p:sp>
        <p:nvSpPr>
          <p:cNvPr id="4" name="Slide Number Placeholder 3"/>
          <p:cNvSpPr txBox="1"/>
          <p:nvPr/>
        </p:nvSpPr>
        <p:spPr>
          <a:xfrm>
            <a:off x="3850443" y="9428575"/>
            <a:ext cx="2945656" cy="498056"/>
          </a:xfrm>
          <a:prstGeom prst="rect">
            <a:avLst/>
          </a:prstGeom>
          <a:noFill/>
          <a:ln cap="flat">
            <a:noFill/>
          </a:ln>
        </p:spPr>
        <p:txBody>
          <a:bodyPr vert="horz" wrap="square" lIns="93177" tIns="46588" rIns="93177" bIns="46588" anchor="b" anchorCtr="0" compatLnSpc="1">
            <a:noAutofit/>
          </a:bodyPr>
          <a:lstStyle/>
          <a:p>
            <a:pPr marL="0" marR="0" lvl="0" indent="0" algn="r" defTabSz="931773" rtl="0" fontAlgn="auto" hangingPunct="1">
              <a:lnSpc>
                <a:spcPct val="100000"/>
              </a:lnSpc>
              <a:spcBef>
                <a:spcPct val="0"/>
              </a:spcBef>
              <a:spcAft>
                <a:spcPct val="0"/>
              </a:spcAft>
              <a:buNone/>
              <a:defRPr sz="1800" b="0" i="0" u="none" strike="noStrike" kern="0" cap="none" spc="0" baseline="0">
                <a:solidFill>
                  <a:srgbClr val="000000"/>
                </a:solidFill>
                <a:uFillTx/>
              </a:defRPr>
            </a:pPr>
            <a:fld id="{B8AC85C0-D40B-46EC-8C62-F4474E7FDDA7}" type="slidenum">
              <a:t>13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8415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0934-0756-A03D-08D0-A5C6C020E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37D3C9-A842-2375-106B-7AD1A6F90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5E1158-7E85-7CAF-A97D-20D97BDAEE9F}"/>
              </a:ext>
            </a:extLst>
          </p:cNvPr>
          <p:cNvSpPr>
            <a:spLocks noGrp="1"/>
          </p:cNvSpPr>
          <p:nvPr>
            <p:ph type="dt" sz="half" idx="10"/>
          </p:nvPr>
        </p:nvSpPr>
        <p:spPr/>
        <p:txBody>
          <a:bodyPr/>
          <a:lstStyle/>
          <a:p>
            <a:pPr lvl="0"/>
            <a:fld id="{BF12520B-56BE-4777-9B41-90F1DAA65747}" type="datetime1">
              <a:rPr lang="en-GB" smtClean="0"/>
              <a:pPr lvl="0"/>
              <a:t>25/05/2023</a:t>
            </a:fld>
            <a:endParaRPr lang="en-GB"/>
          </a:p>
        </p:txBody>
      </p:sp>
      <p:sp>
        <p:nvSpPr>
          <p:cNvPr id="5" name="Footer Placeholder 4">
            <a:extLst>
              <a:ext uri="{FF2B5EF4-FFF2-40B4-BE49-F238E27FC236}">
                <a16:creationId xmlns:a16="http://schemas.microsoft.com/office/drawing/2014/main" id="{E0FA7467-DB32-0FFA-05D2-E3A86C4F54C3}"/>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9973301A-EED7-8A39-0A03-AE2616E1141F}"/>
              </a:ext>
            </a:extLst>
          </p:cNvPr>
          <p:cNvSpPr>
            <a:spLocks noGrp="1"/>
          </p:cNvSpPr>
          <p:nvPr>
            <p:ph type="sldNum" sz="quarter" idx="12"/>
          </p:nvPr>
        </p:nvSpPr>
        <p:spPr/>
        <p:txBody>
          <a:bodyPr/>
          <a:lstStyle/>
          <a:p>
            <a:pPr lvl="0"/>
            <a:fld id="{141EE3B5-8367-417F-96BB-6405D7B4C613}" type="slidenum">
              <a:rPr lang="en-US" smtClean="0"/>
              <a:t>‹#›</a:t>
            </a:fld>
            <a:endParaRPr lang="en-US"/>
          </a:p>
        </p:txBody>
      </p:sp>
    </p:spTree>
    <p:extLst>
      <p:ext uri="{BB962C8B-B14F-4D97-AF65-F5344CB8AC3E}">
        <p14:creationId xmlns:p14="http://schemas.microsoft.com/office/powerpoint/2010/main" val="297775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E487-E47A-2B50-C080-7AF2C9628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DE352-465B-7AF1-5289-635C0DFA0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BE0CA-7FBF-449B-B4A6-8705A28221B6}"/>
              </a:ext>
            </a:extLst>
          </p:cNvPr>
          <p:cNvSpPr>
            <a:spLocks noGrp="1"/>
          </p:cNvSpPr>
          <p:nvPr>
            <p:ph type="dt" sz="half" idx="10"/>
          </p:nvPr>
        </p:nvSpPr>
        <p:spPr/>
        <p:txBody>
          <a:bodyPr/>
          <a:lstStyle/>
          <a:p>
            <a:pPr lvl="0"/>
            <a:fld id="{04E9D1AF-E5E1-45EA-872F-13946F3F20AA}" type="datetime1">
              <a:rPr lang="en-GB" smtClean="0"/>
              <a:pPr lvl="0"/>
              <a:t>25/05/2023</a:t>
            </a:fld>
            <a:endParaRPr lang="en-GB"/>
          </a:p>
        </p:txBody>
      </p:sp>
      <p:sp>
        <p:nvSpPr>
          <p:cNvPr id="5" name="Footer Placeholder 4">
            <a:extLst>
              <a:ext uri="{FF2B5EF4-FFF2-40B4-BE49-F238E27FC236}">
                <a16:creationId xmlns:a16="http://schemas.microsoft.com/office/drawing/2014/main" id="{69675379-0083-146F-9962-DD19CB42D25C}"/>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0E2B7F4C-57CE-D3E9-547D-92F26F82C407}"/>
              </a:ext>
            </a:extLst>
          </p:cNvPr>
          <p:cNvSpPr>
            <a:spLocks noGrp="1"/>
          </p:cNvSpPr>
          <p:nvPr>
            <p:ph type="sldNum" sz="quarter" idx="12"/>
          </p:nvPr>
        </p:nvSpPr>
        <p:spPr/>
        <p:txBody>
          <a:bodyPr/>
          <a:lstStyle/>
          <a:p>
            <a:pPr lvl="0"/>
            <a:fld id="{F325C31B-0CED-4D97-B72F-88EA00C7D76D}" type="slidenum">
              <a:rPr lang="en-US" smtClean="0"/>
              <a:t>‹#›</a:t>
            </a:fld>
            <a:endParaRPr lang="en-US"/>
          </a:p>
        </p:txBody>
      </p:sp>
    </p:spTree>
    <p:extLst>
      <p:ext uri="{BB962C8B-B14F-4D97-AF65-F5344CB8AC3E}">
        <p14:creationId xmlns:p14="http://schemas.microsoft.com/office/powerpoint/2010/main" val="2717663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03B18-8B11-E8ED-FB15-F567C685A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BF777E-5288-109F-3732-E1513F2C29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5B32A-367D-351F-4F27-2971575D847B}"/>
              </a:ext>
            </a:extLst>
          </p:cNvPr>
          <p:cNvSpPr>
            <a:spLocks noGrp="1"/>
          </p:cNvSpPr>
          <p:nvPr>
            <p:ph type="dt" sz="half" idx="10"/>
          </p:nvPr>
        </p:nvSpPr>
        <p:spPr/>
        <p:txBody>
          <a:bodyPr/>
          <a:lstStyle/>
          <a:p>
            <a:pPr lvl="0"/>
            <a:fld id="{5FF57896-D293-4715-A55D-098AE71E9C31}" type="datetime1">
              <a:rPr lang="en-GB" smtClean="0"/>
              <a:pPr lvl="0"/>
              <a:t>25/05/2023</a:t>
            </a:fld>
            <a:endParaRPr lang="en-GB"/>
          </a:p>
        </p:txBody>
      </p:sp>
      <p:sp>
        <p:nvSpPr>
          <p:cNvPr id="5" name="Footer Placeholder 4">
            <a:extLst>
              <a:ext uri="{FF2B5EF4-FFF2-40B4-BE49-F238E27FC236}">
                <a16:creationId xmlns:a16="http://schemas.microsoft.com/office/drawing/2014/main" id="{1B0BA67D-B5D7-110D-DB5F-B0440A2D3535}"/>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F5CC1890-6513-C6D0-5988-35982FBE2585}"/>
              </a:ext>
            </a:extLst>
          </p:cNvPr>
          <p:cNvSpPr>
            <a:spLocks noGrp="1"/>
          </p:cNvSpPr>
          <p:nvPr>
            <p:ph type="sldNum" sz="quarter" idx="12"/>
          </p:nvPr>
        </p:nvSpPr>
        <p:spPr/>
        <p:txBody>
          <a:bodyPr/>
          <a:lstStyle/>
          <a:p>
            <a:pPr lvl="0"/>
            <a:fld id="{CE21EE69-0C87-4C30-8EE0-D0AD89A8711F}" type="slidenum">
              <a:rPr lang="en-US" smtClean="0"/>
              <a:t>‹#›</a:t>
            </a:fld>
            <a:endParaRPr lang="en-US"/>
          </a:p>
        </p:txBody>
      </p:sp>
    </p:spTree>
    <p:extLst>
      <p:ext uri="{BB962C8B-B14F-4D97-AF65-F5344CB8AC3E}">
        <p14:creationId xmlns:p14="http://schemas.microsoft.com/office/powerpoint/2010/main" val="255497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6299-5DC8-E5E5-E219-EA37801F4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A3805-9A03-A1A5-D6E1-9796887338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B9D8D-963A-E97A-DBF0-0AB671E5C68B}"/>
              </a:ext>
            </a:extLst>
          </p:cNvPr>
          <p:cNvSpPr>
            <a:spLocks noGrp="1"/>
          </p:cNvSpPr>
          <p:nvPr>
            <p:ph type="dt" sz="half" idx="10"/>
          </p:nvPr>
        </p:nvSpPr>
        <p:spPr/>
        <p:txBody>
          <a:bodyPr/>
          <a:lstStyle/>
          <a:p>
            <a:pPr lvl="0"/>
            <a:fld id="{DFCB5646-34E2-4971-B59B-9C04100D208C}" type="datetime1">
              <a:rPr lang="en-GB" smtClean="0"/>
              <a:pPr lvl="0"/>
              <a:t>25/05/2023</a:t>
            </a:fld>
            <a:endParaRPr lang="en-GB"/>
          </a:p>
        </p:txBody>
      </p:sp>
      <p:sp>
        <p:nvSpPr>
          <p:cNvPr id="5" name="Footer Placeholder 4">
            <a:extLst>
              <a:ext uri="{FF2B5EF4-FFF2-40B4-BE49-F238E27FC236}">
                <a16:creationId xmlns:a16="http://schemas.microsoft.com/office/drawing/2014/main" id="{BE7DE88D-6A09-9715-453E-4F6B6E50CD8F}"/>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1296189-ED89-AD0F-64DC-41602064C5E5}"/>
              </a:ext>
            </a:extLst>
          </p:cNvPr>
          <p:cNvSpPr>
            <a:spLocks noGrp="1"/>
          </p:cNvSpPr>
          <p:nvPr>
            <p:ph type="sldNum" sz="quarter" idx="12"/>
          </p:nvPr>
        </p:nvSpPr>
        <p:spPr/>
        <p:txBody>
          <a:bodyPr/>
          <a:lstStyle/>
          <a:p>
            <a:pPr lvl="0"/>
            <a:fld id="{C83BA7F4-89FA-458C-AA38-1906099B064F}" type="slidenum">
              <a:rPr lang="en-US" smtClean="0"/>
              <a:t>‹#›</a:t>
            </a:fld>
            <a:endParaRPr lang="en-US"/>
          </a:p>
        </p:txBody>
      </p:sp>
    </p:spTree>
    <p:extLst>
      <p:ext uri="{BB962C8B-B14F-4D97-AF65-F5344CB8AC3E}">
        <p14:creationId xmlns:p14="http://schemas.microsoft.com/office/powerpoint/2010/main" val="174687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03DF-D953-4C72-81C9-504C2F6C26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B398C3-D9BE-6CF5-4C40-153F316D9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329F9-A24E-1534-5FD4-F598F874ADF1}"/>
              </a:ext>
            </a:extLst>
          </p:cNvPr>
          <p:cNvSpPr>
            <a:spLocks noGrp="1"/>
          </p:cNvSpPr>
          <p:nvPr>
            <p:ph type="dt" sz="half" idx="10"/>
          </p:nvPr>
        </p:nvSpPr>
        <p:spPr/>
        <p:txBody>
          <a:bodyPr/>
          <a:lstStyle/>
          <a:p>
            <a:pPr lvl="0"/>
            <a:fld id="{AC7B418F-C9CF-43B3-A848-A0D44FB72243}" type="datetime1">
              <a:rPr lang="en-GB" smtClean="0"/>
              <a:pPr lvl="0"/>
              <a:t>25/05/2023</a:t>
            </a:fld>
            <a:endParaRPr lang="en-GB"/>
          </a:p>
        </p:txBody>
      </p:sp>
      <p:sp>
        <p:nvSpPr>
          <p:cNvPr id="5" name="Footer Placeholder 4">
            <a:extLst>
              <a:ext uri="{FF2B5EF4-FFF2-40B4-BE49-F238E27FC236}">
                <a16:creationId xmlns:a16="http://schemas.microsoft.com/office/drawing/2014/main" id="{86E080AC-1396-772E-D876-1897C45B8D91}"/>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1FF8A383-D14E-5704-5F00-0C6D0148A6EE}"/>
              </a:ext>
            </a:extLst>
          </p:cNvPr>
          <p:cNvSpPr>
            <a:spLocks noGrp="1"/>
          </p:cNvSpPr>
          <p:nvPr>
            <p:ph type="sldNum" sz="quarter" idx="12"/>
          </p:nvPr>
        </p:nvSpPr>
        <p:spPr/>
        <p:txBody>
          <a:bodyPr/>
          <a:lstStyle/>
          <a:p>
            <a:pPr lvl="0"/>
            <a:fld id="{E95814F1-22F6-41EE-8A09-7A8C993B6D21}" type="slidenum">
              <a:rPr lang="en-US" smtClean="0"/>
              <a:t>‹#›</a:t>
            </a:fld>
            <a:endParaRPr lang="en-US"/>
          </a:p>
        </p:txBody>
      </p:sp>
    </p:spTree>
    <p:extLst>
      <p:ext uri="{BB962C8B-B14F-4D97-AF65-F5344CB8AC3E}">
        <p14:creationId xmlns:p14="http://schemas.microsoft.com/office/powerpoint/2010/main" val="268777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FB56-B115-43EE-7864-814471B0E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14B36-70A8-B575-20EE-8D2976ED1F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CB5E3-F787-A40A-4205-35A1F6797C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6B5C76-90B8-AF9D-B957-B7255B429B6A}"/>
              </a:ext>
            </a:extLst>
          </p:cNvPr>
          <p:cNvSpPr>
            <a:spLocks noGrp="1"/>
          </p:cNvSpPr>
          <p:nvPr>
            <p:ph type="dt" sz="half" idx="10"/>
          </p:nvPr>
        </p:nvSpPr>
        <p:spPr/>
        <p:txBody>
          <a:bodyPr/>
          <a:lstStyle/>
          <a:p>
            <a:pPr lvl="0"/>
            <a:fld id="{DA684BA2-EA7C-4FF8-9C31-2A5B28BD75A0}" type="datetime1">
              <a:rPr lang="en-GB" smtClean="0"/>
              <a:pPr lvl="0"/>
              <a:t>25/05/2023</a:t>
            </a:fld>
            <a:endParaRPr lang="en-GB"/>
          </a:p>
        </p:txBody>
      </p:sp>
      <p:sp>
        <p:nvSpPr>
          <p:cNvPr id="6" name="Footer Placeholder 5">
            <a:extLst>
              <a:ext uri="{FF2B5EF4-FFF2-40B4-BE49-F238E27FC236}">
                <a16:creationId xmlns:a16="http://schemas.microsoft.com/office/drawing/2014/main" id="{DCDF52A7-5921-1135-263C-2BB843A7C7FE}"/>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AF46AB40-7A62-D47A-45A3-4BEB167323F3}"/>
              </a:ext>
            </a:extLst>
          </p:cNvPr>
          <p:cNvSpPr>
            <a:spLocks noGrp="1"/>
          </p:cNvSpPr>
          <p:nvPr>
            <p:ph type="sldNum" sz="quarter" idx="12"/>
          </p:nvPr>
        </p:nvSpPr>
        <p:spPr/>
        <p:txBody>
          <a:bodyPr/>
          <a:lstStyle/>
          <a:p>
            <a:pPr lvl="0"/>
            <a:fld id="{7770A763-7501-4622-8219-5A218117DC1D}" type="slidenum">
              <a:rPr lang="en-US" smtClean="0"/>
              <a:t>‹#›</a:t>
            </a:fld>
            <a:endParaRPr lang="en-US"/>
          </a:p>
        </p:txBody>
      </p:sp>
    </p:spTree>
    <p:extLst>
      <p:ext uri="{BB962C8B-B14F-4D97-AF65-F5344CB8AC3E}">
        <p14:creationId xmlns:p14="http://schemas.microsoft.com/office/powerpoint/2010/main" val="158536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0CAD-209D-254F-A245-B970314D52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1E00CC-A29D-47F5-F8F9-7AE23CDBB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690ED-7289-6BD2-CC27-65B838ABC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52B2A-5009-6D4C-4F0B-79DA70843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25684-AA60-4591-B3A1-01FD01AD4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DC828-0E7A-0378-29CC-B8FC4DE8A734}"/>
              </a:ext>
            </a:extLst>
          </p:cNvPr>
          <p:cNvSpPr>
            <a:spLocks noGrp="1"/>
          </p:cNvSpPr>
          <p:nvPr>
            <p:ph type="dt" sz="half" idx="10"/>
          </p:nvPr>
        </p:nvSpPr>
        <p:spPr/>
        <p:txBody>
          <a:bodyPr/>
          <a:lstStyle/>
          <a:p>
            <a:pPr lvl="0"/>
            <a:fld id="{CAF36186-8EAC-488F-8EF7-B3E43E479CCF}" type="datetime1">
              <a:rPr lang="en-GB" smtClean="0"/>
              <a:pPr lvl="0"/>
              <a:t>25/05/2023</a:t>
            </a:fld>
            <a:endParaRPr lang="en-GB"/>
          </a:p>
        </p:txBody>
      </p:sp>
      <p:sp>
        <p:nvSpPr>
          <p:cNvPr id="8" name="Footer Placeholder 7">
            <a:extLst>
              <a:ext uri="{FF2B5EF4-FFF2-40B4-BE49-F238E27FC236}">
                <a16:creationId xmlns:a16="http://schemas.microsoft.com/office/drawing/2014/main" id="{357392C9-B0AD-669C-B0A0-C4F1BD849221}"/>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10BC9DB7-3A66-26A3-0956-DD790328A71E}"/>
              </a:ext>
            </a:extLst>
          </p:cNvPr>
          <p:cNvSpPr>
            <a:spLocks noGrp="1"/>
          </p:cNvSpPr>
          <p:nvPr>
            <p:ph type="sldNum" sz="quarter" idx="12"/>
          </p:nvPr>
        </p:nvSpPr>
        <p:spPr/>
        <p:txBody>
          <a:bodyPr/>
          <a:lstStyle/>
          <a:p>
            <a:pPr lvl="0"/>
            <a:fld id="{4A61C31B-E6B3-4F50-8C95-901D1653A35D}" type="slidenum">
              <a:rPr lang="en-US" smtClean="0"/>
              <a:t>‹#›</a:t>
            </a:fld>
            <a:endParaRPr lang="en-US"/>
          </a:p>
        </p:txBody>
      </p:sp>
    </p:spTree>
    <p:extLst>
      <p:ext uri="{BB962C8B-B14F-4D97-AF65-F5344CB8AC3E}">
        <p14:creationId xmlns:p14="http://schemas.microsoft.com/office/powerpoint/2010/main" val="326784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0A9C-C5CC-20CD-D57E-E81CCC173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D3887B-1DCE-900C-A378-E9BDAF884796}"/>
              </a:ext>
            </a:extLst>
          </p:cNvPr>
          <p:cNvSpPr>
            <a:spLocks noGrp="1"/>
          </p:cNvSpPr>
          <p:nvPr>
            <p:ph type="dt" sz="half" idx="10"/>
          </p:nvPr>
        </p:nvSpPr>
        <p:spPr/>
        <p:txBody>
          <a:bodyPr/>
          <a:lstStyle/>
          <a:p>
            <a:pPr lvl="0"/>
            <a:fld id="{CFA9876A-8819-4339-B79E-1E06B2AAED7A}" type="datetime1">
              <a:rPr lang="en-GB" smtClean="0"/>
              <a:pPr lvl="0"/>
              <a:t>25/05/2023</a:t>
            </a:fld>
            <a:endParaRPr lang="en-GB"/>
          </a:p>
        </p:txBody>
      </p:sp>
      <p:sp>
        <p:nvSpPr>
          <p:cNvPr id="4" name="Footer Placeholder 3">
            <a:extLst>
              <a:ext uri="{FF2B5EF4-FFF2-40B4-BE49-F238E27FC236}">
                <a16:creationId xmlns:a16="http://schemas.microsoft.com/office/drawing/2014/main" id="{FCEB1FC8-85FE-44CE-75DA-F4BB073DB1A6}"/>
              </a:ext>
            </a:extLst>
          </p:cNvPr>
          <p:cNvSpPr>
            <a:spLocks noGrp="1"/>
          </p:cNvSpPr>
          <p:nvPr>
            <p:ph type="ftr" sz="quarter" idx="11"/>
          </p:nvPr>
        </p:nvSpPr>
        <p:spPr/>
        <p:txBody>
          <a:bodyPr/>
          <a:lstStyle/>
          <a:p>
            <a:pPr lvl="0"/>
            <a:endParaRPr lang="en-GB"/>
          </a:p>
        </p:txBody>
      </p:sp>
      <p:sp>
        <p:nvSpPr>
          <p:cNvPr id="5" name="Slide Number Placeholder 4">
            <a:extLst>
              <a:ext uri="{FF2B5EF4-FFF2-40B4-BE49-F238E27FC236}">
                <a16:creationId xmlns:a16="http://schemas.microsoft.com/office/drawing/2014/main" id="{423359B4-C68D-5D3F-2471-073993BF6E46}"/>
              </a:ext>
            </a:extLst>
          </p:cNvPr>
          <p:cNvSpPr>
            <a:spLocks noGrp="1"/>
          </p:cNvSpPr>
          <p:nvPr>
            <p:ph type="sldNum" sz="quarter" idx="12"/>
          </p:nvPr>
        </p:nvSpPr>
        <p:spPr/>
        <p:txBody>
          <a:bodyPr/>
          <a:lstStyle/>
          <a:p>
            <a:pPr lvl="0"/>
            <a:fld id="{3B4BD7F9-63CD-4F0D-932F-D73F52497810}" type="slidenum">
              <a:rPr lang="en-US" smtClean="0"/>
              <a:t>‹#›</a:t>
            </a:fld>
            <a:endParaRPr lang="en-US"/>
          </a:p>
        </p:txBody>
      </p:sp>
    </p:spTree>
    <p:extLst>
      <p:ext uri="{BB962C8B-B14F-4D97-AF65-F5344CB8AC3E}">
        <p14:creationId xmlns:p14="http://schemas.microsoft.com/office/powerpoint/2010/main" val="111614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04CF0-1958-8B5A-8A81-A54C1057125F}"/>
              </a:ext>
            </a:extLst>
          </p:cNvPr>
          <p:cNvSpPr>
            <a:spLocks noGrp="1"/>
          </p:cNvSpPr>
          <p:nvPr>
            <p:ph type="dt" sz="half" idx="10"/>
          </p:nvPr>
        </p:nvSpPr>
        <p:spPr/>
        <p:txBody>
          <a:bodyPr/>
          <a:lstStyle/>
          <a:p>
            <a:pPr lvl="0"/>
            <a:fld id="{392408F9-5BC7-46EE-ACE4-8130778CF381}" type="datetime1">
              <a:rPr lang="en-GB" smtClean="0"/>
              <a:pPr lvl="0"/>
              <a:t>25/05/2023</a:t>
            </a:fld>
            <a:endParaRPr lang="en-GB"/>
          </a:p>
        </p:txBody>
      </p:sp>
      <p:sp>
        <p:nvSpPr>
          <p:cNvPr id="3" name="Footer Placeholder 2">
            <a:extLst>
              <a:ext uri="{FF2B5EF4-FFF2-40B4-BE49-F238E27FC236}">
                <a16:creationId xmlns:a16="http://schemas.microsoft.com/office/drawing/2014/main" id="{E15CB72B-E3A1-B241-692F-0CDB753E987A}"/>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7EDDA7CE-CE0C-6852-D532-33E59E311DCA}"/>
              </a:ext>
            </a:extLst>
          </p:cNvPr>
          <p:cNvSpPr>
            <a:spLocks noGrp="1"/>
          </p:cNvSpPr>
          <p:nvPr>
            <p:ph type="sldNum" sz="quarter" idx="12"/>
          </p:nvPr>
        </p:nvSpPr>
        <p:spPr/>
        <p:txBody>
          <a:bodyPr/>
          <a:lstStyle/>
          <a:p>
            <a:pPr lvl="0"/>
            <a:fld id="{B5B7745B-BE33-4220-8FEE-B61EBACE1857}" type="slidenum">
              <a:rPr lang="en-US" smtClean="0"/>
              <a:t>‹#›</a:t>
            </a:fld>
            <a:endParaRPr lang="en-US"/>
          </a:p>
        </p:txBody>
      </p:sp>
    </p:spTree>
    <p:extLst>
      <p:ext uri="{BB962C8B-B14F-4D97-AF65-F5344CB8AC3E}">
        <p14:creationId xmlns:p14="http://schemas.microsoft.com/office/powerpoint/2010/main" val="167919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62BE-1D64-B52E-3DB1-E1944BE76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8CE2FF-ABBB-F007-7165-3C21A9E63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9E301-33E2-103B-09AC-948E03838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F5050-1136-9EFD-A79B-C428DF87F713}"/>
              </a:ext>
            </a:extLst>
          </p:cNvPr>
          <p:cNvSpPr>
            <a:spLocks noGrp="1"/>
          </p:cNvSpPr>
          <p:nvPr>
            <p:ph type="dt" sz="half" idx="10"/>
          </p:nvPr>
        </p:nvSpPr>
        <p:spPr/>
        <p:txBody>
          <a:bodyPr/>
          <a:lstStyle/>
          <a:p>
            <a:pPr lvl="0"/>
            <a:fld id="{9B318721-8973-408D-87D0-2BD708FEDFAC}" type="datetime1">
              <a:rPr lang="en-GB" smtClean="0"/>
              <a:pPr lvl="0"/>
              <a:t>25/05/2023</a:t>
            </a:fld>
            <a:endParaRPr lang="en-GB"/>
          </a:p>
        </p:txBody>
      </p:sp>
      <p:sp>
        <p:nvSpPr>
          <p:cNvPr id="6" name="Footer Placeholder 5">
            <a:extLst>
              <a:ext uri="{FF2B5EF4-FFF2-40B4-BE49-F238E27FC236}">
                <a16:creationId xmlns:a16="http://schemas.microsoft.com/office/drawing/2014/main" id="{54E5AA8A-70D3-AB09-7941-464807079611}"/>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55BB97D6-42FD-5D1A-C320-A539787FF6BB}"/>
              </a:ext>
            </a:extLst>
          </p:cNvPr>
          <p:cNvSpPr>
            <a:spLocks noGrp="1"/>
          </p:cNvSpPr>
          <p:nvPr>
            <p:ph type="sldNum" sz="quarter" idx="12"/>
          </p:nvPr>
        </p:nvSpPr>
        <p:spPr/>
        <p:txBody>
          <a:bodyPr/>
          <a:lstStyle/>
          <a:p>
            <a:pPr lvl="0"/>
            <a:fld id="{43CA6E74-0C39-4592-B45C-D86ED8E891F0}" type="slidenum">
              <a:rPr lang="en-US" smtClean="0"/>
              <a:t>‹#›</a:t>
            </a:fld>
            <a:endParaRPr lang="en-US"/>
          </a:p>
        </p:txBody>
      </p:sp>
    </p:spTree>
    <p:extLst>
      <p:ext uri="{BB962C8B-B14F-4D97-AF65-F5344CB8AC3E}">
        <p14:creationId xmlns:p14="http://schemas.microsoft.com/office/powerpoint/2010/main" val="190229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59BF-9627-6A35-94B7-3ACF0C99A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9BACE1-2CDE-7E32-790C-14ABFE9A4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5E6AC-6AB7-371C-4991-A0B79B668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34549-9034-CC36-9FBC-47F948F3618A}"/>
              </a:ext>
            </a:extLst>
          </p:cNvPr>
          <p:cNvSpPr>
            <a:spLocks noGrp="1"/>
          </p:cNvSpPr>
          <p:nvPr>
            <p:ph type="dt" sz="half" idx="10"/>
          </p:nvPr>
        </p:nvSpPr>
        <p:spPr/>
        <p:txBody>
          <a:bodyPr/>
          <a:lstStyle/>
          <a:p>
            <a:pPr lvl="0"/>
            <a:fld id="{16144B68-A211-4DE8-A88F-F24AEFBE4758}" type="datetime1">
              <a:rPr lang="en-GB" smtClean="0"/>
              <a:pPr lvl="0"/>
              <a:t>25/05/2023</a:t>
            </a:fld>
            <a:endParaRPr lang="en-GB"/>
          </a:p>
        </p:txBody>
      </p:sp>
      <p:sp>
        <p:nvSpPr>
          <p:cNvPr id="6" name="Footer Placeholder 5">
            <a:extLst>
              <a:ext uri="{FF2B5EF4-FFF2-40B4-BE49-F238E27FC236}">
                <a16:creationId xmlns:a16="http://schemas.microsoft.com/office/drawing/2014/main" id="{BE896E44-34FB-89E8-0AF5-2407BB977752}"/>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633670B0-8938-67D1-CDBE-CB48240EF50A}"/>
              </a:ext>
            </a:extLst>
          </p:cNvPr>
          <p:cNvSpPr>
            <a:spLocks noGrp="1"/>
          </p:cNvSpPr>
          <p:nvPr>
            <p:ph type="sldNum" sz="quarter" idx="12"/>
          </p:nvPr>
        </p:nvSpPr>
        <p:spPr/>
        <p:txBody>
          <a:bodyPr/>
          <a:lstStyle/>
          <a:p>
            <a:pPr lvl="0"/>
            <a:fld id="{39CED1AE-9568-4770-931D-E21CA659BBDE}" type="slidenum">
              <a:rPr lang="en-US" smtClean="0"/>
              <a:t>‹#›</a:t>
            </a:fld>
            <a:endParaRPr lang="en-US"/>
          </a:p>
        </p:txBody>
      </p:sp>
    </p:spTree>
    <p:extLst>
      <p:ext uri="{BB962C8B-B14F-4D97-AF65-F5344CB8AC3E}">
        <p14:creationId xmlns:p14="http://schemas.microsoft.com/office/powerpoint/2010/main" val="65957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AC487-2E9F-2E39-C5AB-074F2F990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5DC843-0FBC-15EB-E0F3-1725F1D165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170B9-3D99-6722-89D0-7F46391CF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237F9212-4C56-4A89-8E4F-73E89F993289}" type="datetime1">
              <a:rPr lang="en-GB" smtClean="0"/>
              <a:pPr lvl="0"/>
              <a:t>25/05/2023</a:t>
            </a:fld>
            <a:endParaRPr lang="en-GB"/>
          </a:p>
        </p:txBody>
      </p:sp>
      <p:sp>
        <p:nvSpPr>
          <p:cNvPr id="5" name="Footer Placeholder 4">
            <a:extLst>
              <a:ext uri="{FF2B5EF4-FFF2-40B4-BE49-F238E27FC236}">
                <a16:creationId xmlns:a16="http://schemas.microsoft.com/office/drawing/2014/main" id="{ABAE63FF-AD43-DAE5-9071-5AA16F29FC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en-GB"/>
          </a:p>
        </p:txBody>
      </p:sp>
      <p:sp>
        <p:nvSpPr>
          <p:cNvPr id="6" name="Slide Number Placeholder 5">
            <a:extLst>
              <a:ext uri="{FF2B5EF4-FFF2-40B4-BE49-F238E27FC236}">
                <a16:creationId xmlns:a16="http://schemas.microsoft.com/office/drawing/2014/main" id="{7F33A49B-526A-AD06-7814-5DE3C25DC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05C58B56-5220-40B7-86E3-7B03ABC4F329}" type="slidenum">
              <a:rPr lang="en-US" smtClean="0"/>
              <a:t>‹#›</a:t>
            </a:fld>
            <a:endParaRPr lang="en-US"/>
          </a:p>
        </p:txBody>
      </p:sp>
    </p:spTree>
    <p:extLst>
      <p:ext uri="{BB962C8B-B14F-4D97-AF65-F5344CB8AC3E}">
        <p14:creationId xmlns:p14="http://schemas.microsoft.com/office/powerpoint/2010/main" val="178369854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hotnews.ro/stiri-esential-25221682-caz-tulburator-tanara-dizabilitati-dintr-centru-din-valcea-tinuta-picior-rupt-timp-aproape-jumatate-fara-fie-tratata-parchetul-deschis-dosar-penal.ht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udoc.exec.coe.int/eng?i=004-5865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monitorulbt.ro/prima-pagina/2023/05/24/ancheta-dupa-un-deces-misterios-la-psihiatrie/A%20new%20death%20shrouded%20in%20mystery%20at%20the%20psychiatric%20ward,%20Botosani."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monitorulbt.ro/prima-pagina/2022/06/15/automutilare-cu-cutitul-la-psihiatrie/" TargetMode="External"/><Relationship Id="rId4" Type="http://schemas.openxmlformats.org/officeDocument/2006/relationships/hyperlink" Target="https://stirileprotv.ro/stiri/actualitate/un-batran-a-murit-pe-holurile-spitalului-din-botosani-fara-sa-l-observe-nimeni-cateva-ore-cum-s-a-ajuns-aici.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hudoc.exec.coe.int/eng?i=004-13455"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hudoc.exec.coe.int/eng?i=004-13455"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8C5A00EA-F5A0-2E6E-2289-9AA6E8A4AD2F}"/>
              </a:ext>
            </a:extLst>
          </p:cNvPr>
          <p:cNvSpPr txBox="1"/>
          <p:nvPr/>
        </p:nvSpPr>
        <p:spPr>
          <a:xfrm>
            <a:off x="762000" y="1061882"/>
            <a:ext cx="10668000" cy="4862870"/>
          </a:xfrm>
          <a:prstGeom prst="rect">
            <a:avLst/>
          </a:prstGeom>
          <a:noFill/>
        </p:spPr>
        <p:txBody>
          <a:bodyPr wrap="square" rtlCol="0">
            <a:spAutoFit/>
          </a:bodyPr>
          <a:lstStyle/>
          <a:p>
            <a:pPr algn="ctr"/>
            <a:r>
              <a:rPr lang="en-US" sz="3600" b="1" dirty="0">
                <a:solidFill>
                  <a:srgbClr val="0070C0"/>
                </a:solidFill>
                <a:latin typeface="+mj-lt"/>
                <a:cs typeface="Aparajita" panose="020B0502040204020203" pitchFamily="18" charset="0"/>
              </a:rPr>
              <a:t>EIN Civil Society Briefing</a:t>
            </a:r>
            <a:br>
              <a:rPr lang="en-US" sz="3600" dirty="0">
                <a:latin typeface="+mj-lt"/>
                <a:cs typeface="Aparajita" panose="020B0502040204020203" pitchFamily="18" charset="0"/>
              </a:rPr>
            </a:br>
            <a:br>
              <a:rPr lang="en-GB" sz="2800" b="1" dirty="0">
                <a:latin typeface="+mj-lt"/>
                <a:cs typeface="Aparajita" panose="020B0502040204020203" pitchFamily="18" charset="0"/>
              </a:rPr>
            </a:br>
            <a:r>
              <a:rPr lang="en-GB" sz="2800" b="1" i="1" dirty="0" err="1">
                <a:latin typeface="+mj-lt"/>
                <a:cs typeface="Aparajita" panose="020B0502040204020203" pitchFamily="18" charset="0"/>
              </a:rPr>
              <a:t>Parascineti</a:t>
            </a:r>
            <a:r>
              <a:rPr lang="en-GB" sz="2800" b="1" i="1" dirty="0">
                <a:latin typeface="+mj-lt"/>
                <a:cs typeface="Aparajita" panose="020B0502040204020203" pitchFamily="18" charset="0"/>
              </a:rPr>
              <a:t> v. Romania</a:t>
            </a:r>
          </a:p>
          <a:p>
            <a:pPr algn="ctr"/>
            <a:r>
              <a:rPr lang="en-GB" sz="2800" b="1" i="1" dirty="0">
                <a:latin typeface="+mj-lt"/>
                <a:cs typeface="Aparajita" panose="020B0502040204020203" pitchFamily="18" charset="0"/>
              </a:rPr>
              <a:t>Cristian Teodorescu v. Romania</a:t>
            </a:r>
          </a:p>
          <a:p>
            <a:pPr algn="ctr"/>
            <a:r>
              <a:rPr lang="en-GB" sz="2800" b="1" i="1" dirty="0">
                <a:latin typeface="+mj-lt"/>
                <a:cs typeface="Aparajita" panose="020B0502040204020203" pitchFamily="18" charset="0"/>
              </a:rPr>
              <a:t>N. v. Romania</a:t>
            </a:r>
          </a:p>
          <a:p>
            <a:pPr algn="ctr"/>
            <a:r>
              <a:rPr lang="en-GB" sz="2800" b="1" i="1" dirty="0">
                <a:latin typeface="+mj-lt"/>
                <a:cs typeface="Aparajita" panose="020B0502040204020203" pitchFamily="18" charset="0"/>
              </a:rPr>
              <a:t>R.D. and I.M.D. v. Romania</a:t>
            </a:r>
          </a:p>
          <a:p>
            <a:pPr algn="ctr"/>
            <a:r>
              <a:rPr lang="en-US" sz="2800" b="1" i="1" dirty="0">
                <a:latin typeface="+mj-lt"/>
                <a:cs typeface="Aparajita" panose="020B0502040204020203" pitchFamily="18" charset="0"/>
              </a:rPr>
              <a:t>Center for Legal Resources on behalf of Valentin </a:t>
            </a:r>
            <a:r>
              <a:rPr lang="en-US" sz="2800" b="1" i="1" dirty="0" err="1">
                <a:latin typeface="+mj-lt"/>
                <a:cs typeface="Aparajita" panose="020B0502040204020203" pitchFamily="18" charset="0"/>
              </a:rPr>
              <a:t>Câmpeanu</a:t>
            </a:r>
            <a:r>
              <a:rPr lang="en-US" sz="2800" b="1" i="1" dirty="0">
                <a:latin typeface="+mj-lt"/>
                <a:cs typeface="Aparajita" panose="020B0502040204020203" pitchFamily="18" charset="0"/>
              </a:rPr>
              <a:t> v. Romania</a:t>
            </a:r>
          </a:p>
          <a:p>
            <a:pPr algn="ctr"/>
            <a:endParaRPr lang="en-US" sz="2800" b="1" dirty="0">
              <a:latin typeface="+mj-lt"/>
              <a:cs typeface="Aparajita" panose="020B0502040204020203" pitchFamily="18" charset="0"/>
            </a:endParaRPr>
          </a:p>
          <a:p>
            <a:pPr algn="ctr"/>
            <a:r>
              <a:rPr lang="en-US" dirty="0">
                <a:latin typeface="+mj-lt"/>
                <a:cs typeface="Aparajita" panose="020B0502040204020203" pitchFamily="18" charset="0"/>
              </a:rPr>
              <a:t>By Georgiana </a:t>
            </a:r>
            <a:r>
              <a:rPr lang="en-US" dirty="0" err="1">
                <a:latin typeface="+mj-lt"/>
                <a:cs typeface="Aparajita" panose="020B0502040204020203" pitchFamily="18" charset="0"/>
              </a:rPr>
              <a:t>Pascu</a:t>
            </a:r>
            <a:r>
              <a:rPr lang="en-US" dirty="0">
                <a:latin typeface="+mj-lt"/>
                <a:cs typeface="Aparajita" panose="020B0502040204020203" pitchFamily="18" charset="0"/>
              </a:rPr>
              <a:t>, Program Manager at Centre for Legal Resources</a:t>
            </a:r>
            <a:br>
              <a:rPr lang="en-US" dirty="0">
                <a:latin typeface="+mj-lt"/>
                <a:cs typeface="Aparajita" panose="020B0502040204020203" pitchFamily="18" charset="0"/>
              </a:rPr>
            </a:br>
            <a:br>
              <a:rPr lang="en-US" dirty="0">
                <a:latin typeface="+mj-lt"/>
                <a:cs typeface="Aparajita" panose="020B0502040204020203" pitchFamily="18" charset="0"/>
              </a:rPr>
            </a:br>
            <a:r>
              <a:rPr lang="en-US" dirty="0">
                <a:latin typeface="+mj-lt"/>
                <a:cs typeface="Aparajita" panose="020B0502040204020203" pitchFamily="18" charset="0"/>
              </a:rPr>
              <a:t>25</a:t>
            </a:r>
            <a:r>
              <a:rPr lang="en-US" baseline="30000" dirty="0">
                <a:latin typeface="+mj-lt"/>
                <a:cs typeface="Aparajita" panose="020B0502040204020203" pitchFamily="18" charset="0"/>
              </a:rPr>
              <a:t>th</a:t>
            </a:r>
            <a:r>
              <a:rPr lang="en-US" dirty="0">
                <a:latin typeface="+mj-lt"/>
                <a:cs typeface="Aparajita" panose="020B0502040204020203" pitchFamily="18" charset="0"/>
              </a:rPr>
              <a:t> May 2023, Strasbourg</a:t>
            </a:r>
            <a:endParaRPr lang="en-US" i="0" dirty="0">
              <a:effectLst/>
              <a:latin typeface="+mj-lt"/>
              <a:cs typeface="Aparajita" panose="020B0502040204020203" pitchFamily="18" charset="0"/>
            </a:endParaRPr>
          </a:p>
          <a:p>
            <a:pPr marL="285750" indent="-285750" algn="just">
              <a:buFont typeface="Wingdings" panose="05000000000000000000" pitchFamily="2" charset="2"/>
              <a:buChar char="Ø"/>
            </a:pPr>
            <a:endParaRPr lang="en-US" b="0" i="0" dirty="0">
              <a:solidFill>
                <a:srgbClr val="000000"/>
              </a:solidFill>
              <a:effectLst/>
              <a:latin typeface="Arial" panose="020B0604020202020204" pitchFamily="34" charset="0"/>
            </a:endParaRPr>
          </a:p>
        </p:txBody>
      </p:sp>
      <p:pic>
        <p:nvPicPr>
          <p:cNvPr id="5" name="Picture 4" descr="A picture containing text, font, white, logo&#10;&#10;Description automatically generated">
            <a:extLst>
              <a:ext uri="{FF2B5EF4-FFF2-40B4-BE49-F238E27FC236}">
                <a16:creationId xmlns:a16="http://schemas.microsoft.com/office/drawing/2014/main" id="{93B8F6DF-1FD4-C54E-244B-D7AA8A4AE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23887"/>
            <a:ext cx="2277619" cy="2277619"/>
          </a:xfrm>
          <a:prstGeom prst="rect">
            <a:avLst/>
          </a:prstGeom>
        </p:spPr>
      </p:pic>
    </p:spTree>
    <p:extLst>
      <p:ext uri="{BB962C8B-B14F-4D97-AF65-F5344CB8AC3E}">
        <p14:creationId xmlns:p14="http://schemas.microsoft.com/office/powerpoint/2010/main" val="357707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
        <p:nvSpPr>
          <p:cNvPr id="3" name="Title 1"/>
          <p:cNvSpPr txBox="1">
            <a:spLocks noGrp="1"/>
          </p:cNvSpPr>
          <p:nvPr>
            <p:ph type="title"/>
          </p:nvPr>
        </p:nvSpPr>
        <p:spPr>
          <a:xfrm>
            <a:off x="825246" y="418011"/>
            <a:ext cx="10515600" cy="1536519"/>
          </a:xfrm>
        </p:spPr>
        <p:txBody>
          <a:bodyPr>
            <a:normAutofit/>
          </a:bodyPr>
          <a:lstStyle/>
          <a:p>
            <a:pPr algn="ctr"/>
            <a:r>
              <a:rPr lang="en-US" sz="3600" b="1" i="1" u="sng" dirty="0">
                <a:latin typeface="+mj-lt"/>
                <a:ea typeface="+mn-ea"/>
                <a:cs typeface="+mn-cs"/>
              </a:rPr>
              <a:t>Cristian Teodorescu v. Romania</a:t>
            </a:r>
            <a:br>
              <a:rPr lang="en-US" sz="3600" b="1" i="1" u="sng" dirty="0">
                <a:latin typeface="+mj-lt"/>
                <a:ea typeface="+mn-ea"/>
                <a:cs typeface="+mn-cs"/>
              </a:rPr>
            </a:br>
            <a:r>
              <a:rPr lang="en-US" sz="2800" i="1" dirty="0">
                <a:latin typeface="+mj-lt"/>
                <a:ea typeface="+mn-ea"/>
                <a:cs typeface="+mn-cs"/>
              </a:rPr>
              <a:t>Unlawful involuntary placements in psychiatric hospitals</a:t>
            </a:r>
            <a:endParaRPr lang="ro-RO" sz="3600" i="1" dirty="0">
              <a:latin typeface="+mj-lt"/>
              <a:ea typeface="+mn-ea"/>
              <a:cs typeface="+mn-cs"/>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9"/>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7" name="TextBox 6">
            <a:extLst>
              <a:ext uri="{FF2B5EF4-FFF2-40B4-BE49-F238E27FC236}">
                <a16:creationId xmlns:a16="http://schemas.microsoft.com/office/drawing/2014/main" id="{D3D2A252-9EC1-3C51-65A1-D02B33EECFDD}"/>
              </a:ext>
            </a:extLst>
          </p:cNvPr>
          <p:cNvSpPr txBox="1"/>
          <p:nvPr/>
        </p:nvSpPr>
        <p:spPr>
          <a:xfrm>
            <a:off x="694179" y="1884684"/>
            <a:ext cx="11049330"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000000"/>
                </a:solidFill>
                <a:effectLst/>
                <a:latin typeface="+mj-lt"/>
              </a:rPr>
              <a:t>No </a:t>
            </a:r>
            <a:r>
              <a:rPr lang="en-US" dirty="0">
                <a:solidFill>
                  <a:srgbClr val="000000"/>
                </a:solidFill>
                <a:latin typeface="+mj-lt"/>
              </a:rPr>
              <a:t>m</a:t>
            </a:r>
            <a:r>
              <a:rPr lang="en-US" dirty="0">
                <a:solidFill>
                  <a:srgbClr val="000000"/>
                </a:solidFill>
                <a:effectLst/>
                <a:latin typeface="+mj-lt"/>
              </a:rPr>
              <a:t>ental health department within the MoH</a:t>
            </a:r>
          </a:p>
          <a:p>
            <a:endParaRPr lang="en-US" dirty="0">
              <a:solidFill>
                <a:srgbClr val="000000"/>
              </a:solidFill>
              <a:effectLst/>
              <a:latin typeface="+mj-lt"/>
            </a:endParaRPr>
          </a:p>
          <a:p>
            <a:pPr marL="285750" indent="-285750">
              <a:buFont typeface="Arial" panose="020B0604020202020204" pitchFamily="34" charset="0"/>
              <a:buChar char="•"/>
            </a:pPr>
            <a:r>
              <a:rPr lang="en-US" b="0" i="0" dirty="0">
                <a:solidFill>
                  <a:srgbClr val="000000"/>
                </a:solidFill>
                <a:effectLst/>
                <a:latin typeface="+mj-lt"/>
              </a:rPr>
              <a:t>MoH has not requested </a:t>
            </a:r>
            <a:r>
              <a:rPr lang="ro-RO" b="0" i="0" dirty="0">
                <a:solidFill>
                  <a:srgbClr val="000000"/>
                </a:solidFill>
                <a:effectLst/>
                <a:latin typeface="+mj-lt"/>
              </a:rPr>
              <a:t>EU budget </a:t>
            </a:r>
            <a:r>
              <a:rPr lang="en-US" b="0" i="0" dirty="0">
                <a:solidFill>
                  <a:srgbClr val="000000"/>
                </a:solidFill>
                <a:effectLst/>
                <a:latin typeface="+mj-lt"/>
              </a:rPr>
              <a:t>for the </a:t>
            </a:r>
            <a:r>
              <a:rPr lang="ro-RO" b="0" i="0" dirty="0">
                <a:solidFill>
                  <a:srgbClr val="000000"/>
                </a:solidFill>
                <a:effectLst/>
                <a:latin typeface="+mj-lt"/>
              </a:rPr>
              <a:t>mental health community services (Cohesion Policy budget)</a:t>
            </a:r>
          </a:p>
          <a:p>
            <a:pPr marL="285750" indent="-285750">
              <a:buFont typeface="Arial" panose="020B0604020202020204" pitchFamily="34" charset="0"/>
              <a:buChar char="•"/>
            </a:pPr>
            <a:endParaRPr lang="en-US" b="0" i="0" dirty="0">
              <a:solidFill>
                <a:srgbClr val="000000"/>
              </a:solidFill>
              <a:effectLst/>
              <a:latin typeface="+mj-lt"/>
            </a:endParaRPr>
          </a:p>
          <a:p>
            <a:pPr marL="285750" indent="-285750">
              <a:buFont typeface="Arial" panose="020B0604020202020204" pitchFamily="34" charset="0"/>
              <a:buChar char="•"/>
            </a:pPr>
            <a:r>
              <a:rPr lang="en-US" dirty="0">
                <a:solidFill>
                  <a:srgbClr val="000000"/>
                </a:solidFill>
                <a:latin typeface="+mj-lt"/>
              </a:rPr>
              <a:t>L</a:t>
            </a:r>
            <a:r>
              <a:rPr lang="en-US" b="0" i="0" dirty="0">
                <a:solidFill>
                  <a:srgbClr val="000000"/>
                </a:solidFill>
                <a:effectLst/>
                <a:latin typeface="+mj-lt"/>
              </a:rPr>
              <a:t>atest communication (March 2023) from authorities does not refer to the living conditions and rights of persons in psychiatric hospitals</a:t>
            </a:r>
          </a:p>
          <a:p>
            <a:pPr marL="285750" indent="-285750">
              <a:buFont typeface="Arial" panose="020B0604020202020204" pitchFamily="34" charset="0"/>
              <a:buChar char="•"/>
            </a:pPr>
            <a:endParaRPr lang="en-US" dirty="0">
              <a:solidFill>
                <a:srgbClr val="000000"/>
              </a:solidFill>
              <a:latin typeface="+mj-lt"/>
            </a:endParaRPr>
          </a:p>
          <a:p>
            <a:pPr marL="285750" indent="-285750">
              <a:buFont typeface="Arial" panose="020B0604020202020204" pitchFamily="34" charset="0"/>
              <a:buChar char="•"/>
            </a:pPr>
            <a:r>
              <a:rPr lang="en-US" b="0" i="0" dirty="0">
                <a:solidFill>
                  <a:srgbClr val="000000"/>
                </a:solidFill>
                <a:effectLst/>
                <a:latin typeface="+mj-lt"/>
              </a:rPr>
              <a:t>No public data on involuntary placements in psychiatric hospitals and the transfers between social and psychiatric system</a:t>
            </a:r>
          </a:p>
          <a:p>
            <a:pPr marL="285750" indent="-285750">
              <a:buFont typeface="Arial" panose="020B0604020202020204" pitchFamily="34" charset="0"/>
              <a:buChar char="•"/>
            </a:pPr>
            <a:endParaRPr lang="en-US" dirty="0">
              <a:solidFill>
                <a:srgbClr val="000000"/>
              </a:solidFill>
              <a:latin typeface="+mj-lt"/>
            </a:endParaRPr>
          </a:p>
          <a:p>
            <a:pPr lvl="1"/>
            <a:endParaRPr lang="en-US" b="0" i="0" dirty="0">
              <a:solidFill>
                <a:srgbClr val="000000"/>
              </a:solidFill>
              <a:effectLst/>
              <a:latin typeface="+mj-lt"/>
            </a:endParaRPr>
          </a:p>
          <a:p>
            <a:pPr marL="285750" indent="-285750">
              <a:buFont typeface="Arial" panose="020B0604020202020204" pitchFamily="34" charset="0"/>
              <a:buChar char="•"/>
            </a:pPr>
            <a:endParaRPr lang="en-US" dirty="0">
              <a:solidFill>
                <a:srgbClr val="000000"/>
              </a:solidFill>
              <a:latin typeface="WordVisi_MSFontService"/>
            </a:endParaRPr>
          </a:p>
        </p:txBody>
      </p:sp>
    </p:spTree>
    <p:extLst>
      <p:ext uri="{BB962C8B-B14F-4D97-AF65-F5344CB8AC3E}">
        <p14:creationId xmlns:p14="http://schemas.microsoft.com/office/powerpoint/2010/main" val="376859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i="1" u="sng" dirty="0"/>
              <a:t>Cristian Teodorescu v. Romania</a:t>
            </a:r>
            <a:br>
              <a:rPr lang="en-US" sz="3600" b="1" i="1" u="sng" dirty="0"/>
            </a:br>
            <a:r>
              <a:rPr lang="en-US" sz="2400" i="1" dirty="0"/>
              <a:t>Unlawful involuntary placements in psychiatric hospitals</a:t>
            </a:r>
            <a:endParaRPr lang="en-US" sz="2400" dirty="0"/>
          </a:p>
        </p:txBody>
      </p:sp>
      <p:sp>
        <p:nvSpPr>
          <p:cNvPr id="3" name="Content Placeholder 2"/>
          <p:cNvSpPr>
            <a:spLocks noGrp="1"/>
          </p:cNvSpPr>
          <p:nvPr>
            <p:ph idx="1"/>
          </p:nvPr>
        </p:nvSpPr>
        <p:spPr/>
        <p:txBody>
          <a:bodyPr>
            <a:normAutofit/>
          </a:bodyPr>
          <a:lstStyle/>
          <a:p>
            <a:r>
              <a:rPr lang="en-US" dirty="0">
                <a:solidFill>
                  <a:srgbClr val="000000"/>
                </a:solidFill>
              </a:rPr>
              <a:t>CLR 2018 data (only some hospitals responded): </a:t>
            </a:r>
          </a:p>
          <a:p>
            <a:pPr marL="742950" lvl="1" indent="-285750"/>
            <a:r>
              <a:rPr lang="en-US" sz="2800" b="1" dirty="0">
                <a:solidFill>
                  <a:srgbClr val="FF0000"/>
                </a:solidFill>
              </a:rPr>
              <a:t>524 involuntary admissions </a:t>
            </a:r>
            <a:r>
              <a:rPr lang="en-US" sz="2800" dirty="0">
                <a:solidFill>
                  <a:srgbClr val="000000"/>
                </a:solidFill>
              </a:rPr>
              <a:t>=&gt;  Only 112 were referred to the courts  for judicial review</a:t>
            </a:r>
          </a:p>
          <a:p>
            <a:pPr marL="742950" lvl="1" indent="-285750"/>
            <a:r>
              <a:rPr lang="en-US" sz="2800" dirty="0">
                <a:solidFill>
                  <a:srgbClr val="000000"/>
                </a:solidFill>
              </a:rPr>
              <a:t>Not even a single case in which court overturned the decision of involuntary placement</a:t>
            </a:r>
          </a:p>
          <a:p>
            <a:pPr marL="742950" lvl="1" indent="-285750"/>
            <a:r>
              <a:rPr lang="en-US" sz="2800" b="1" dirty="0"/>
              <a:t>206 people came from residential centers for people with disabilities.</a:t>
            </a:r>
          </a:p>
          <a:p>
            <a:pPr marL="742950" lvl="1" indent="-285750"/>
            <a:r>
              <a:rPr lang="en-US" sz="2800" dirty="0">
                <a:solidFill>
                  <a:srgbClr val="FF0000"/>
                </a:solidFill>
              </a:rPr>
              <a:t>2139 "social cases“</a:t>
            </a:r>
          </a:p>
        </p:txBody>
      </p:sp>
      <p:sp>
        <p:nvSpPr>
          <p:cNvPr id="7" name="TextBox 9">
            <a:extLst>
              <a:ext uri="{FF2B5EF4-FFF2-40B4-BE49-F238E27FC236}">
                <a16:creationId xmlns:a16="http://schemas.microsoft.com/office/drawing/2014/main" id="{F684E427-480C-5DF4-BE6F-963E7990EB71}"/>
              </a:ext>
            </a:extLst>
          </p:cNvPr>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8" name="TextBox 9">
            <a:extLst>
              <a:ext uri="{FF2B5EF4-FFF2-40B4-BE49-F238E27FC236}">
                <a16:creationId xmlns:a16="http://schemas.microsoft.com/office/drawing/2014/main" id="{C1A9D2EF-95D7-786D-0680-BB750EA6BD6D}"/>
              </a:ext>
            </a:extLst>
          </p:cNvPr>
          <p:cNvSpPr txBox="1"/>
          <p:nvPr/>
        </p:nvSpPr>
        <p:spPr>
          <a:xfrm>
            <a:off x="1117860" y="17464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9" name="Rectangle 7">
            <a:extLst>
              <a:ext uri="{FF2B5EF4-FFF2-40B4-BE49-F238E27FC236}">
                <a16:creationId xmlns:a16="http://schemas.microsoft.com/office/drawing/2014/main" id="{0A1A6D2B-AE37-9E45-C312-727F81983348}"/>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Tree>
    <p:extLst>
      <p:ext uri="{BB962C8B-B14F-4D97-AF65-F5344CB8AC3E}">
        <p14:creationId xmlns:p14="http://schemas.microsoft.com/office/powerpoint/2010/main" val="1548228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
        <p:nvSpPr>
          <p:cNvPr id="3" name="Title 1"/>
          <p:cNvSpPr txBox="1">
            <a:spLocks noGrp="1"/>
          </p:cNvSpPr>
          <p:nvPr>
            <p:ph type="title"/>
          </p:nvPr>
        </p:nvSpPr>
        <p:spPr>
          <a:xfrm>
            <a:off x="825246" y="418011"/>
            <a:ext cx="10515600" cy="1536519"/>
          </a:xfrm>
        </p:spPr>
        <p:txBody>
          <a:bodyPr>
            <a:normAutofit/>
          </a:bodyPr>
          <a:lstStyle/>
          <a:p>
            <a:pPr algn="ctr"/>
            <a:r>
              <a:rPr lang="en-US" sz="3600" b="1" i="1" u="sng" dirty="0">
                <a:latin typeface="+mj-lt"/>
                <a:ea typeface="+mn-ea"/>
                <a:cs typeface="+mn-cs"/>
              </a:rPr>
              <a:t>Cristian Teodorescu v. Romania</a:t>
            </a:r>
            <a:br>
              <a:rPr lang="en-US" sz="3600" b="1" i="1" u="sng" dirty="0">
                <a:latin typeface="+mj-lt"/>
                <a:ea typeface="+mn-ea"/>
                <a:cs typeface="+mn-cs"/>
              </a:rPr>
            </a:br>
            <a:r>
              <a:rPr lang="en-US" sz="2800" i="1" dirty="0">
                <a:latin typeface="+mj-lt"/>
                <a:ea typeface="+mn-ea"/>
                <a:cs typeface="+mn-cs"/>
              </a:rPr>
              <a:t>Unlawful involuntary placements in psychiatric hospitals</a:t>
            </a:r>
            <a:endParaRPr lang="ro-RO" sz="3600" i="1" dirty="0">
              <a:latin typeface="+mj-lt"/>
              <a:ea typeface="+mn-ea"/>
              <a:cs typeface="+mn-cs"/>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9"/>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7" name="TextBox 6">
            <a:extLst>
              <a:ext uri="{FF2B5EF4-FFF2-40B4-BE49-F238E27FC236}">
                <a16:creationId xmlns:a16="http://schemas.microsoft.com/office/drawing/2014/main" id="{D3D2A252-9EC1-3C51-65A1-D02B33EECFDD}"/>
              </a:ext>
            </a:extLst>
          </p:cNvPr>
          <p:cNvSpPr txBox="1"/>
          <p:nvPr/>
        </p:nvSpPr>
        <p:spPr>
          <a:xfrm>
            <a:off x="694179" y="1884684"/>
            <a:ext cx="11049330" cy="45858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rgbClr val="000000"/>
                </a:solidFill>
                <a:effectLst/>
                <a:latin typeface="+mj-lt"/>
              </a:rPr>
              <a:t>Lack of progress at national level </a:t>
            </a:r>
          </a:p>
          <a:p>
            <a:pPr marL="285750" indent="-285750">
              <a:buFont typeface="Arial" panose="020B0604020202020204" pitchFamily="34" charset="0"/>
              <a:buChar char="•"/>
            </a:pPr>
            <a:endParaRPr lang="en-US" sz="2000" dirty="0">
              <a:solidFill>
                <a:srgbClr val="000000"/>
              </a:solidFill>
              <a:latin typeface="+mj-lt"/>
            </a:endParaRPr>
          </a:p>
          <a:p>
            <a:pPr marL="285750" indent="-285750">
              <a:buFont typeface="Arial" panose="020B0604020202020204" pitchFamily="34" charset="0"/>
              <a:buChar char="•"/>
            </a:pPr>
            <a:r>
              <a:rPr lang="en-US" sz="2000" dirty="0">
                <a:solidFill>
                  <a:srgbClr val="000000"/>
                </a:solidFill>
                <a:effectLst/>
                <a:latin typeface="+mj-lt"/>
              </a:rPr>
              <a:t>Lack of community-based mental health and social care services =&gt; involuntary placements and de facto involuntary placements used as measure of “first resort” =&gt; system overload =&gt; overcrowding and low compliance with procedural guarantees</a:t>
            </a:r>
          </a:p>
          <a:p>
            <a:pPr marL="285750" indent="-285750">
              <a:buFont typeface="Arial" panose="020B0604020202020204" pitchFamily="34" charset="0"/>
              <a:buChar char="•"/>
            </a:pPr>
            <a:endParaRPr lang="en-US" sz="2000" dirty="0">
              <a:solidFill>
                <a:srgbClr val="000000"/>
              </a:solidFill>
              <a:latin typeface="+mj-lt"/>
            </a:endParaRPr>
          </a:p>
          <a:p>
            <a:pPr marL="285750" indent="-285750">
              <a:buFont typeface="Arial" panose="020B0604020202020204" pitchFamily="34" charset="0"/>
              <a:buChar char="•"/>
            </a:pPr>
            <a:r>
              <a:rPr lang="en-US" sz="2000" i="0" dirty="0">
                <a:solidFill>
                  <a:srgbClr val="000000"/>
                </a:solidFill>
                <a:effectLst/>
                <a:latin typeface="+mj-lt"/>
              </a:rPr>
              <a:t>The non-existence of an independent body with monitoring, control and sanction powers </a:t>
            </a:r>
          </a:p>
          <a:p>
            <a:pPr marL="285750" indent="-285750">
              <a:buFont typeface="Arial" panose="020B0604020202020204" pitchFamily="34" charset="0"/>
              <a:buChar char="•"/>
            </a:pPr>
            <a:endParaRPr lang="en-US" sz="2000" dirty="0">
              <a:solidFill>
                <a:srgbClr val="000000"/>
              </a:solidFill>
              <a:latin typeface="+mj-lt"/>
            </a:endParaRPr>
          </a:p>
          <a:p>
            <a:pPr marL="285750" indent="-285750">
              <a:buFont typeface="Arial" panose="020B0604020202020204" pitchFamily="34" charset="0"/>
              <a:buChar char="•"/>
            </a:pPr>
            <a:r>
              <a:rPr lang="en-US" sz="2000" dirty="0">
                <a:solidFill>
                  <a:srgbClr val="FF0000"/>
                </a:solidFill>
                <a:latin typeface="+mj-lt"/>
              </a:rPr>
              <a:t>CLR </a:t>
            </a:r>
            <a:r>
              <a:rPr lang="ro-RO" sz="2000" dirty="0">
                <a:solidFill>
                  <a:srgbClr val="FF0000"/>
                </a:solidFill>
                <a:latin typeface="+mj-lt"/>
              </a:rPr>
              <a:t>cooperation</a:t>
            </a:r>
            <a:r>
              <a:rPr lang="en-US" sz="2000" dirty="0">
                <a:solidFill>
                  <a:srgbClr val="FF0000"/>
                </a:solidFill>
                <a:latin typeface="+mj-lt"/>
              </a:rPr>
              <a:t> protocol with the Ministry of </a:t>
            </a:r>
            <a:r>
              <a:rPr lang="en-US" sz="2000" dirty="0" err="1">
                <a:solidFill>
                  <a:srgbClr val="FF0000"/>
                </a:solidFill>
                <a:latin typeface="+mj-lt"/>
              </a:rPr>
              <a:t>Labour</a:t>
            </a:r>
            <a:r>
              <a:rPr lang="en-US" sz="2000" dirty="0">
                <a:solidFill>
                  <a:srgbClr val="FF0000"/>
                </a:solidFill>
                <a:latin typeface="+mj-lt"/>
              </a:rPr>
              <a:t> and Social Solidarity rescinded due to reports and criminal complaints filed by the CLR following abuses in social care private homes financed with local authority money </a:t>
            </a:r>
          </a:p>
          <a:p>
            <a:pPr marL="285750" indent="-285750">
              <a:buFont typeface="Arial" panose="020B0604020202020204" pitchFamily="34" charset="0"/>
              <a:buChar char="•"/>
            </a:pPr>
            <a:endParaRPr lang="en-US" dirty="0">
              <a:solidFill>
                <a:srgbClr val="000000"/>
              </a:solidFill>
              <a:effectLst/>
              <a:latin typeface="+mj-lt"/>
            </a:endParaRPr>
          </a:p>
          <a:p>
            <a:pPr marL="285750" indent="-285750">
              <a:buFont typeface="Arial" panose="020B0604020202020204" pitchFamily="34" charset="0"/>
              <a:buChar char="•"/>
            </a:pPr>
            <a:endParaRPr lang="en-US" dirty="0">
              <a:solidFill>
                <a:srgbClr val="000000"/>
              </a:solidFill>
              <a:latin typeface="WordVisi_MSFontService"/>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3794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
        <p:nvSpPr>
          <p:cNvPr id="3" name="Title 1"/>
          <p:cNvSpPr txBox="1">
            <a:spLocks noGrp="1"/>
          </p:cNvSpPr>
          <p:nvPr>
            <p:ph type="title"/>
          </p:nvPr>
        </p:nvSpPr>
        <p:spPr>
          <a:xfrm>
            <a:off x="825246" y="418011"/>
            <a:ext cx="10515600" cy="1536519"/>
          </a:xfrm>
        </p:spPr>
        <p:txBody>
          <a:bodyPr>
            <a:normAutofit/>
          </a:bodyPr>
          <a:lstStyle/>
          <a:p>
            <a:pPr algn="ctr"/>
            <a:r>
              <a:rPr lang="en-US" sz="3600" b="1" i="1" u="sng" dirty="0">
                <a:latin typeface="+mj-lt"/>
                <a:ea typeface="+mn-ea"/>
                <a:cs typeface="+mn-cs"/>
              </a:rPr>
              <a:t>Recommendations</a:t>
            </a:r>
            <a:br>
              <a:rPr lang="en-US" sz="3600" b="1" i="1" u="sng" dirty="0">
                <a:latin typeface="+mj-lt"/>
                <a:ea typeface="+mn-ea"/>
                <a:cs typeface="+mn-cs"/>
              </a:rPr>
            </a:br>
            <a:r>
              <a:rPr lang="ro-RO" sz="2400" dirty="0">
                <a:latin typeface="+mj-lt"/>
              </a:rPr>
              <a:t>Parascineti v. Rom</a:t>
            </a:r>
            <a:r>
              <a:rPr lang="en-US" sz="2400" dirty="0">
                <a:latin typeface="+mj-lt"/>
              </a:rPr>
              <a:t>a</a:t>
            </a:r>
            <a:r>
              <a:rPr lang="ro-RO" sz="2400" dirty="0">
                <a:latin typeface="+mj-lt"/>
              </a:rPr>
              <a:t>nia</a:t>
            </a:r>
            <a:r>
              <a:rPr lang="en-US" sz="2400" dirty="0">
                <a:latin typeface="+mj-lt"/>
              </a:rPr>
              <a:t> and Cristian Teodorescu v. Romania</a:t>
            </a:r>
            <a:endParaRPr lang="ro-RO" sz="2400" i="1" dirty="0">
              <a:latin typeface="+mj-lt"/>
              <a:ea typeface="+mn-ea"/>
              <a:cs typeface="+mn-cs"/>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9"/>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7" name="TextBox 6">
            <a:extLst>
              <a:ext uri="{FF2B5EF4-FFF2-40B4-BE49-F238E27FC236}">
                <a16:creationId xmlns:a16="http://schemas.microsoft.com/office/drawing/2014/main" id="{D3D2A252-9EC1-3C51-65A1-D02B33EECFDD}"/>
              </a:ext>
            </a:extLst>
          </p:cNvPr>
          <p:cNvSpPr txBox="1"/>
          <p:nvPr/>
        </p:nvSpPr>
        <p:spPr>
          <a:xfrm>
            <a:off x="694179" y="1884684"/>
            <a:ext cx="11049330" cy="30469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solidFill>
                  <a:srgbClr val="000000"/>
                </a:solidFill>
                <a:latin typeface="+mj-lt"/>
              </a:rPr>
              <a:t>U</a:t>
            </a:r>
            <a:r>
              <a:rPr lang="en-US" sz="2400" b="0" i="0" dirty="0">
                <a:solidFill>
                  <a:srgbClr val="000000"/>
                </a:solidFill>
                <a:effectLst/>
                <a:latin typeface="+mj-lt"/>
              </a:rPr>
              <a:t>rge the national authorities to provide a concrete action plan for the implementation of these judgments</a:t>
            </a:r>
          </a:p>
          <a:p>
            <a:pPr marL="285750" indent="-285750">
              <a:buFont typeface="Arial" panose="020B0604020202020204" pitchFamily="34" charset="0"/>
              <a:buChar char="•"/>
            </a:pPr>
            <a:r>
              <a:rPr lang="en-US" sz="2400" b="0" i="0" dirty="0">
                <a:solidFill>
                  <a:srgbClr val="000000"/>
                </a:solidFill>
                <a:effectLst/>
                <a:latin typeface="+mj-lt"/>
              </a:rPr>
              <a:t>Increase the frequency of examination of these cases </a:t>
            </a:r>
          </a:p>
          <a:p>
            <a:pPr marL="285750" indent="-285750">
              <a:buFont typeface="Arial" panose="020B0604020202020204" pitchFamily="34" charset="0"/>
              <a:buChar char="•"/>
            </a:pPr>
            <a:r>
              <a:rPr lang="en-US" sz="2400" dirty="0">
                <a:solidFill>
                  <a:srgbClr val="000000"/>
                </a:solidFill>
                <a:latin typeface="+mj-lt"/>
              </a:rPr>
              <a:t>I</a:t>
            </a:r>
            <a:r>
              <a:rPr lang="en-US" sz="2400" b="0" i="0" dirty="0">
                <a:solidFill>
                  <a:srgbClr val="000000"/>
                </a:solidFill>
                <a:effectLst/>
                <a:latin typeface="+mj-lt"/>
              </a:rPr>
              <a:t>nstruct the Secretariat to prepare an interim resolution</a:t>
            </a:r>
          </a:p>
          <a:p>
            <a:pPr marL="285750" indent="-285750">
              <a:buFont typeface="Arial" panose="020B0604020202020204" pitchFamily="34" charset="0"/>
              <a:buChar char="•"/>
            </a:pPr>
            <a:r>
              <a:rPr lang="ro-RO" sz="2400" dirty="0">
                <a:latin typeface="+mj-lt"/>
              </a:rPr>
              <a:t>Request data on the n</a:t>
            </a:r>
            <a:r>
              <a:rPr lang="en-US" sz="2400" dirty="0">
                <a:latin typeface="+mj-lt"/>
              </a:rPr>
              <a:t>umber of patients </a:t>
            </a:r>
            <a:r>
              <a:rPr lang="ro-RO" sz="2400" dirty="0">
                <a:latin typeface="+mj-lt"/>
              </a:rPr>
              <a:t>with mental disabilities </a:t>
            </a:r>
            <a:r>
              <a:rPr lang="en-US" sz="2400" dirty="0">
                <a:latin typeface="+mj-lt"/>
              </a:rPr>
              <a:t>treated in emergency wards of county hospitals</a:t>
            </a:r>
            <a:endParaRPr lang="en-US" sz="2400" b="0" i="0" dirty="0">
              <a:solidFill>
                <a:srgbClr val="000000"/>
              </a:solidFill>
              <a:effectLst/>
              <a:latin typeface="+mj-lt"/>
            </a:endParaRPr>
          </a:p>
          <a:p>
            <a:pPr marL="285750" indent="-285750">
              <a:buFont typeface="Arial" panose="020B0604020202020204" pitchFamily="34" charset="0"/>
              <a:buChar char="•"/>
            </a:pPr>
            <a:r>
              <a:rPr lang="en-US" sz="2400" dirty="0">
                <a:solidFill>
                  <a:srgbClr val="000000"/>
                </a:solidFill>
                <a:latin typeface="+mj-lt"/>
              </a:rPr>
              <a:t>Request the authorities to e</a:t>
            </a:r>
            <a:r>
              <a:rPr lang="en-US" sz="2400" dirty="0">
                <a:latin typeface="+mj-lt"/>
              </a:rPr>
              <a:t>quip psychiatric wards with equipment for emergency medical interventions.</a:t>
            </a:r>
            <a:endParaRPr lang="ro-RO" sz="2400" dirty="0">
              <a:latin typeface="+mj-lt"/>
            </a:endParaRPr>
          </a:p>
        </p:txBody>
      </p:sp>
    </p:spTree>
    <p:extLst>
      <p:ext uri="{BB962C8B-B14F-4D97-AF65-F5344CB8AC3E}">
        <p14:creationId xmlns:p14="http://schemas.microsoft.com/office/powerpoint/2010/main" val="369849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
        <p:nvSpPr>
          <p:cNvPr id="3" name="Title 1"/>
          <p:cNvSpPr txBox="1">
            <a:spLocks noGrp="1"/>
          </p:cNvSpPr>
          <p:nvPr>
            <p:ph type="title"/>
          </p:nvPr>
        </p:nvSpPr>
        <p:spPr>
          <a:xfrm>
            <a:off x="821115" y="523288"/>
            <a:ext cx="10515600" cy="1536519"/>
          </a:xfrm>
        </p:spPr>
        <p:txBody>
          <a:bodyPr>
            <a:normAutofit fontScale="90000"/>
          </a:bodyPr>
          <a:lstStyle/>
          <a:p>
            <a:pPr algn="ctr">
              <a:lnSpc>
                <a:spcPct val="150000"/>
              </a:lnSpc>
            </a:pPr>
            <a:r>
              <a:rPr lang="en-US" sz="3600" b="1" i="1" u="sng" dirty="0">
                <a:latin typeface="+mj-lt"/>
                <a:ea typeface="+mn-ea"/>
                <a:cs typeface="+mn-cs"/>
              </a:rPr>
              <a:t>Recommendations</a:t>
            </a:r>
            <a:br>
              <a:rPr lang="en-US" sz="3600" b="1" i="1" u="sng" dirty="0">
                <a:latin typeface="+mj-lt"/>
                <a:ea typeface="+mn-ea"/>
                <a:cs typeface="+mn-cs"/>
              </a:rPr>
            </a:br>
            <a:r>
              <a:rPr lang="ro-RO" sz="2400" dirty="0">
                <a:latin typeface="+mj-lt"/>
              </a:rPr>
              <a:t>Parascineti v. Rom</a:t>
            </a:r>
            <a:r>
              <a:rPr lang="en-US" sz="2400" dirty="0">
                <a:latin typeface="+mj-lt"/>
              </a:rPr>
              <a:t>a</a:t>
            </a:r>
            <a:r>
              <a:rPr lang="ro-RO" sz="2400" dirty="0">
                <a:latin typeface="+mj-lt"/>
              </a:rPr>
              <a:t>nia</a:t>
            </a:r>
            <a:r>
              <a:rPr lang="en-US" sz="2400" dirty="0">
                <a:latin typeface="+mj-lt"/>
              </a:rPr>
              <a:t> and Cristian Teodorescu v. Romania</a:t>
            </a:r>
            <a:br>
              <a:rPr lang="en-US" sz="3600" b="1" i="0" strike="noStrike" dirty="0">
                <a:effectLst/>
                <a:latin typeface="+mj-lt"/>
              </a:rPr>
            </a:br>
            <a:endParaRPr lang="ro-RO" sz="3600" i="1" dirty="0">
              <a:latin typeface="+mj-lt"/>
              <a:ea typeface="+mn-ea"/>
              <a:cs typeface="+mn-cs"/>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9"/>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7" name="TextBox 6">
            <a:extLst>
              <a:ext uri="{FF2B5EF4-FFF2-40B4-BE49-F238E27FC236}">
                <a16:creationId xmlns:a16="http://schemas.microsoft.com/office/drawing/2014/main" id="{D3D2A252-9EC1-3C51-65A1-D02B33EECFDD}"/>
              </a:ext>
            </a:extLst>
          </p:cNvPr>
          <p:cNvSpPr txBox="1"/>
          <p:nvPr/>
        </p:nvSpPr>
        <p:spPr>
          <a:xfrm>
            <a:off x="694179" y="1884684"/>
            <a:ext cx="11049330"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0000"/>
                </a:solidFill>
                <a:latin typeface="+mj-lt"/>
              </a:rPr>
              <a:t>Request the authorities to:</a:t>
            </a:r>
          </a:p>
          <a:p>
            <a:endParaRPr lang="en-US" sz="2000" dirty="0">
              <a:solidFill>
                <a:srgbClr val="000000"/>
              </a:solidFill>
              <a:latin typeface="+mj-lt"/>
            </a:endParaRPr>
          </a:p>
          <a:p>
            <a:pPr marL="285750" indent="-285750">
              <a:buFont typeface="Arial" panose="020B0604020202020204" pitchFamily="34" charset="0"/>
              <a:buChar char="•"/>
            </a:pPr>
            <a:r>
              <a:rPr lang="en-US" sz="2000" dirty="0">
                <a:solidFill>
                  <a:srgbClr val="000000"/>
                </a:solidFill>
                <a:latin typeface="+mj-lt"/>
              </a:rPr>
              <a:t> </a:t>
            </a:r>
            <a:r>
              <a:rPr lang="en-US" sz="2000" b="0" i="0" dirty="0">
                <a:solidFill>
                  <a:srgbClr val="000000"/>
                </a:solidFill>
                <a:effectLst/>
                <a:latin typeface="+mj-lt"/>
              </a:rPr>
              <a:t>Provide recent disaggregated statistics on non-voluntary admission procedures in psychiatric hospitals and units since 2018</a:t>
            </a:r>
          </a:p>
          <a:p>
            <a:endParaRPr lang="en-US" sz="2000" b="0" i="0" dirty="0">
              <a:solidFill>
                <a:srgbClr val="000000"/>
              </a:solidFill>
              <a:effectLst/>
              <a:latin typeface="+mj-lt"/>
            </a:endParaRPr>
          </a:p>
          <a:p>
            <a:pPr marL="285750" indent="-285750">
              <a:buFont typeface="Arial" panose="020B0604020202020204" pitchFamily="34" charset="0"/>
              <a:buChar char="•"/>
            </a:pPr>
            <a:r>
              <a:rPr lang="en-US" sz="2000" b="0" i="0" dirty="0">
                <a:solidFill>
                  <a:srgbClr val="000000"/>
                </a:solidFill>
                <a:effectLst/>
                <a:latin typeface="+mj-lt"/>
              </a:rPr>
              <a:t>Adopt a concrete legislative framework </a:t>
            </a:r>
            <a:r>
              <a:rPr lang="ro-RO" sz="2000" b="0" i="0" dirty="0">
                <a:solidFill>
                  <a:srgbClr val="000000"/>
                </a:solidFill>
                <a:effectLst/>
                <a:latin typeface="+mj-lt"/>
              </a:rPr>
              <a:t>on access to justice of non-voluntary hospitalizations and investigate the causes of deaths</a:t>
            </a:r>
            <a:endParaRPr lang="en-US" sz="2000" b="0" i="0" dirty="0">
              <a:solidFill>
                <a:srgbClr val="000000"/>
              </a:solidFill>
              <a:effectLst/>
              <a:latin typeface="+mj-lt"/>
            </a:endParaRPr>
          </a:p>
          <a:p>
            <a:pPr marL="285750" indent="-285750">
              <a:buFont typeface="Arial" panose="020B0604020202020204" pitchFamily="34" charset="0"/>
              <a:buChar char="•"/>
            </a:pPr>
            <a:endParaRPr lang="en-US" sz="2000" b="0" i="0" dirty="0">
              <a:solidFill>
                <a:srgbClr val="000000"/>
              </a:solidFill>
              <a:effectLst/>
              <a:latin typeface="+mj-lt"/>
            </a:endParaRPr>
          </a:p>
          <a:p>
            <a:pPr marL="285750" indent="-285750">
              <a:buFont typeface="Arial" panose="020B0604020202020204" pitchFamily="34" charset="0"/>
              <a:buChar char="•"/>
            </a:pPr>
            <a:r>
              <a:rPr lang="en-US" sz="2000" b="0" i="0" dirty="0">
                <a:solidFill>
                  <a:srgbClr val="000000"/>
                </a:solidFill>
                <a:effectLst/>
                <a:latin typeface="+mj-lt"/>
              </a:rPr>
              <a:t>Urgently allocate of a concrete budget plan for the community psychiatry system.</a:t>
            </a:r>
          </a:p>
          <a:p>
            <a:endParaRPr lang="en-US" sz="2000" b="0" i="0" dirty="0">
              <a:solidFill>
                <a:srgbClr val="000000"/>
              </a:solidFill>
              <a:effectLst/>
              <a:latin typeface="+mj-lt"/>
            </a:endParaRPr>
          </a:p>
          <a:p>
            <a:pPr marL="285750" indent="-285750" algn="just">
              <a:buFont typeface="Arial" panose="020B0604020202020204" pitchFamily="34" charset="0"/>
              <a:buChar char="•"/>
            </a:pPr>
            <a:r>
              <a:rPr lang="en-US" sz="2000" b="1" i="0" dirty="0">
                <a:solidFill>
                  <a:srgbClr val="FF0000"/>
                </a:solidFill>
                <a:effectLst/>
                <a:latin typeface="+mj-lt"/>
              </a:rPr>
              <a:t>Appoint a coordinator at government level for the execution of the obligations arising from the judgments of the ECtHR against Romania in the field of psychiatry and mental health.</a:t>
            </a:r>
            <a:endParaRPr lang="en-US" sz="2000" b="1" dirty="0">
              <a:solidFill>
                <a:srgbClr val="FF0000"/>
              </a:solidFill>
              <a:latin typeface="+mj-lt"/>
            </a:endParaRPr>
          </a:p>
        </p:txBody>
      </p:sp>
    </p:spTree>
    <p:extLst>
      <p:ext uri="{BB962C8B-B14F-4D97-AF65-F5344CB8AC3E}">
        <p14:creationId xmlns:p14="http://schemas.microsoft.com/office/powerpoint/2010/main" val="3259715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66384" y="579441"/>
            <a:ext cx="10515600" cy="1325559"/>
          </a:xfrm>
          <a:ln>
            <a:solidFill>
              <a:schemeClr val="bg1"/>
            </a:solidFill>
          </a:ln>
        </p:spPr>
        <p:txBody>
          <a:bodyPr>
            <a:normAutofit/>
          </a:bodyPr>
          <a:lstStyle/>
          <a:p>
            <a:pPr algn="ctr"/>
            <a:r>
              <a:rPr lang="en-US" sz="3600" b="1" dirty="0">
                <a:latin typeface="Calibri" panose="020F0502020204030204" pitchFamily="34" charset="0"/>
                <a:hlinkClick r:id="rId3">
                  <a:extLst>
                    <a:ext uri="{A12FA001-AC4F-418D-AE19-62706E023703}">
                      <ahyp:hlinkClr xmlns:ahyp="http://schemas.microsoft.com/office/drawing/2018/hyperlinkcolor" val="tx"/>
                    </a:ext>
                  </a:extLst>
                </a:hlinkClick>
              </a:rPr>
              <a:t>N</a:t>
            </a:r>
            <a:r>
              <a:rPr lang="ro-RO" sz="3600" b="1" dirty="0">
                <a:latin typeface="Calibri" panose="020F0502020204030204" pitchFamily="34" charset="0"/>
                <a:hlinkClick r:id="rId3">
                  <a:extLst>
                    <a:ext uri="{A12FA001-AC4F-418D-AE19-62706E023703}">
                      <ahyp:hlinkClr xmlns:ahyp="http://schemas.microsoft.com/office/drawing/2018/hyperlinkcolor" val="tx"/>
                    </a:ext>
                  </a:extLst>
                </a:hlinkClick>
              </a:rPr>
              <a:t>. v. Romania</a:t>
            </a:r>
            <a:br>
              <a:rPr lang="en-US" sz="3600" b="1" dirty="0">
                <a:latin typeface="Calibri" panose="020F0502020204030204" pitchFamily="34" charset="0"/>
              </a:rPr>
            </a:br>
            <a:r>
              <a:rPr lang="ro-RO" sz="3600" dirty="0">
                <a:latin typeface="Calibri" panose="020F0502020204030204" pitchFamily="34" charset="0"/>
              </a:rPr>
              <a:t> </a:t>
            </a:r>
            <a:r>
              <a:rPr lang="en-US" sz="2800" dirty="0">
                <a:latin typeface="Calibri" panose="020F0502020204030204" pitchFamily="34" charset="0"/>
              </a:rPr>
              <a:t>application</a:t>
            </a:r>
            <a:r>
              <a:rPr lang="ro-RO" sz="2800" dirty="0">
                <a:latin typeface="Calibri" panose="020F0502020204030204" pitchFamily="34" charset="0"/>
              </a:rPr>
              <a:t> n</a:t>
            </a:r>
            <a:r>
              <a:rPr lang="en-US" sz="2800" dirty="0">
                <a:latin typeface="Calibri" panose="020F0502020204030204" pitchFamily="34" charset="0"/>
              </a:rPr>
              <a:t>o</a:t>
            </a:r>
            <a:r>
              <a:rPr lang="ro-RO" sz="2800" dirty="0">
                <a:latin typeface="Calibri" panose="020F0502020204030204" pitchFamily="34" charset="0"/>
              </a:rPr>
              <a:t>. </a:t>
            </a:r>
            <a:r>
              <a:rPr lang="en-US" sz="2800" b="1" dirty="0"/>
              <a:t>59152/08</a:t>
            </a:r>
            <a:r>
              <a:rPr lang="ro-RO" sz="2800" b="1" dirty="0"/>
              <a:t>, </a:t>
            </a:r>
            <a:r>
              <a:rPr lang="en-US" sz="2800" b="1" dirty="0"/>
              <a:t>judgment</a:t>
            </a:r>
            <a:r>
              <a:rPr lang="ro-RO" sz="2800" b="1" dirty="0">
                <a:latin typeface="Calibri" panose="020F0502020204030204" pitchFamily="34" charset="0"/>
              </a:rPr>
              <a:t> </a:t>
            </a:r>
            <a:r>
              <a:rPr lang="en-US" sz="2800" b="1" dirty="0"/>
              <a:t>28/02/2018</a:t>
            </a:r>
            <a:endParaRPr lang="ro-RO" sz="3600" b="1" dirty="0">
              <a:latin typeface="Calibri" panose="020F0502020204030204" pitchFamily="34" charset="0"/>
            </a:endParaRPr>
          </a:p>
        </p:txBody>
      </p:sp>
      <p:cxnSp>
        <p:nvCxnSpPr>
          <p:cNvPr id="4" name="Straight Connector 6"/>
          <p:cNvCxnSpPr/>
          <p:nvPr/>
        </p:nvCxnSpPr>
        <p:spPr>
          <a:xfrm flipV="1">
            <a:off x="910016" y="1905000"/>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762001" y="2057400"/>
            <a:ext cx="10828392" cy="1569660"/>
          </a:xfrm>
          <a:prstGeom prst="rect">
            <a:avLst/>
          </a:prstGeom>
          <a:noFill/>
        </p:spPr>
        <p:txBody>
          <a:bodyPr wrap="square" rtlCol="0">
            <a:spAutoFit/>
          </a:bodyPr>
          <a:lstStyle/>
          <a:p>
            <a:endParaRPr lang="en-US" altLang="en-US" sz="2400" b="1">
              <a:latin typeface="+mj-lt"/>
            </a:endParaRPr>
          </a:p>
          <a:p>
            <a:pPr marL="342900" indent="-342900">
              <a:buFont typeface="Wingdings" panose="05000000000000000000" pitchFamily="2" charset="2"/>
              <a:buChar char="Ø"/>
            </a:pPr>
            <a:endParaRPr lang="en-US" altLang="en-US" sz="2400" b="1">
              <a:latin typeface="+mj-lt"/>
            </a:endParaRPr>
          </a:p>
          <a:p>
            <a:pPr marL="285750" indent="-285750">
              <a:buFont typeface="Wingdings" panose="05000000000000000000" pitchFamily="2" charset="2"/>
              <a:buChar char="Ø"/>
            </a:pPr>
            <a:endParaRPr lang="en-US" sz="2400">
              <a:latin typeface="+mj-lt"/>
            </a:endParaRPr>
          </a:p>
          <a:p>
            <a:pPr marL="285750" indent="-285750">
              <a:buFont typeface="Wingdings" panose="05000000000000000000" pitchFamily="2" charset="2"/>
              <a:buChar char="Ø"/>
            </a:pPr>
            <a:endParaRPr lang="en-US" sz="2400"/>
          </a:p>
        </p:txBody>
      </p:sp>
      <p:sp>
        <p:nvSpPr>
          <p:cNvPr id="6" name="TextBox 5">
            <a:extLst>
              <a:ext uri="{FF2B5EF4-FFF2-40B4-BE49-F238E27FC236}">
                <a16:creationId xmlns:a16="http://schemas.microsoft.com/office/drawing/2014/main" id="{DC1345C0-3263-FE28-8468-0E7AEED02DF5}"/>
              </a:ext>
            </a:extLst>
          </p:cNvPr>
          <p:cNvSpPr txBox="1"/>
          <p:nvPr/>
        </p:nvSpPr>
        <p:spPr>
          <a:xfrm>
            <a:off x="762001" y="2057400"/>
            <a:ext cx="10828392" cy="3724096"/>
          </a:xfrm>
          <a:prstGeom prst="rect">
            <a:avLst/>
          </a:prstGeom>
          <a:noFill/>
        </p:spPr>
        <p:txBody>
          <a:bodyPr wrap="square" rtlCol="0">
            <a:spAutoFit/>
          </a:bodyPr>
          <a:lstStyle/>
          <a:p>
            <a:pPr algn="just"/>
            <a:r>
              <a:rPr lang="en-US" sz="2000" dirty="0"/>
              <a:t>Non-voluntary psychiatric confinement as a security measure during criminal investigations:</a:t>
            </a:r>
            <a:endParaRPr lang="ro-RO" sz="2000" dirty="0"/>
          </a:p>
          <a:p>
            <a:pPr algn="just"/>
            <a:endParaRPr lang="ro-RO" sz="2000" dirty="0"/>
          </a:p>
          <a:p>
            <a:pPr marL="342900" indent="-342900" algn="just">
              <a:buFont typeface="Arial" pitchFamily="34" charset="0"/>
              <a:buChar char="•"/>
            </a:pPr>
            <a:r>
              <a:rPr lang="en-US" sz="2000" dirty="0"/>
              <a:t>Absence of a legal basis for the applicant’s deprivation of liberty</a:t>
            </a:r>
            <a:endParaRPr lang="ro-RO" sz="2000" dirty="0"/>
          </a:p>
          <a:p>
            <a:pPr marL="342900" indent="-342900" algn="just">
              <a:buFont typeface="Arial" pitchFamily="34" charset="0"/>
              <a:buChar char="•"/>
            </a:pPr>
            <a:r>
              <a:rPr lang="en-US" sz="2000" dirty="0"/>
              <a:t>Shortcomings in the proceedings for the judicial review of the applicant’s deprivation of liberty (speediness, legal assistance, no opportunity to speak during hearings)</a:t>
            </a:r>
          </a:p>
          <a:p>
            <a:pPr marL="342900" indent="-342900" algn="just">
              <a:buFont typeface="Arial" pitchFamily="34" charset="0"/>
              <a:buChar char="•"/>
            </a:pPr>
            <a:endParaRPr lang="en-US" sz="2000" dirty="0"/>
          </a:p>
          <a:p>
            <a:pPr algn="just"/>
            <a:r>
              <a:rPr lang="en-US" sz="2000" dirty="0"/>
              <a:t>ECtHR recommended general measures to ensure that:</a:t>
            </a:r>
            <a:endParaRPr lang="ro-RO" sz="2000" dirty="0"/>
          </a:p>
          <a:p>
            <a:pPr marL="857250" lvl="1" indent="-400050" algn="just">
              <a:buAutoNum type="romanLcParenBoth"/>
            </a:pPr>
            <a:r>
              <a:rPr lang="en-US" sz="2000" dirty="0"/>
              <a:t>Detention of persons in psychiatric hospitals is legal, justified and not arbitrary </a:t>
            </a:r>
          </a:p>
          <a:p>
            <a:pPr marL="857250" lvl="1" indent="-400050" algn="just">
              <a:buAutoNum type="romanLcParenBoth"/>
            </a:pPr>
            <a:r>
              <a:rPr lang="en-US" sz="2000" dirty="0"/>
              <a:t>Any person detained in such institutions has the right to initiate proceedings that provide adequate guarantees to obtain a prompt judicial decision on the lawfulness of their detention. </a:t>
            </a:r>
            <a:endParaRPr lang="en-US" sz="2000" dirty="0">
              <a:latin typeface="+mj-lt"/>
            </a:endParaRPr>
          </a:p>
          <a:p>
            <a:pPr marL="285750" indent="-285750">
              <a:buFont typeface="Wingdings" panose="05000000000000000000" pitchFamily="2" charset="2"/>
              <a:buChar char="Ø"/>
            </a:pPr>
            <a:endParaRPr lang="en-US" dirty="0">
              <a:latin typeface="+mj-lt"/>
            </a:endParaRPr>
          </a:p>
          <a:p>
            <a:pPr marL="285750" indent="-285750">
              <a:buFont typeface="Wingdings" panose="05000000000000000000" pitchFamily="2" charset="2"/>
              <a:buChar char="Ø"/>
            </a:pPr>
            <a:endParaRPr lang="en-US" dirty="0">
              <a:latin typeface="+mj-lt"/>
            </a:endParaRPr>
          </a:p>
        </p:txBody>
      </p:sp>
    </p:spTree>
    <p:extLst>
      <p:ext uri="{BB962C8B-B14F-4D97-AF65-F5344CB8AC3E}">
        <p14:creationId xmlns:p14="http://schemas.microsoft.com/office/powerpoint/2010/main" val="296569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74382" y="1255165"/>
            <a:ext cx="10515600" cy="1325559"/>
          </a:xfrm>
        </p:spPr>
        <p:txBody>
          <a:bodyPr>
            <a:normAutofit fontScale="90000"/>
          </a:bodyPr>
          <a:lstStyle/>
          <a:p>
            <a:pPr algn="ctr"/>
            <a:r>
              <a:rPr lang="ro-RO" sz="3600" b="1" dirty="0">
                <a:latin typeface="Calibri" panose="020F0502020204030204" pitchFamily="34" charset="0"/>
                <a:hlinkClick r:id="rId3">
                  <a:extLst>
                    <a:ext uri="{A12FA001-AC4F-418D-AE19-62706E023703}">
                      <ahyp:hlinkClr xmlns:ahyp="http://schemas.microsoft.com/office/drawing/2018/hyperlinkcolor" val="tx"/>
                    </a:ext>
                  </a:extLst>
                </a:hlinkClick>
              </a:rPr>
              <a:t>R.D. and I.M.D. v. Romania</a:t>
            </a:r>
            <a:br>
              <a:rPr lang="en-US" sz="3600" b="1" dirty="0">
                <a:latin typeface="Calibri" panose="020F0502020204030204" pitchFamily="34" charset="0"/>
              </a:rPr>
            </a:br>
            <a:r>
              <a:rPr lang="ro-RO" sz="3600" b="1" dirty="0"/>
              <a:t> </a:t>
            </a:r>
            <a:r>
              <a:rPr lang="en-US" sz="2700" dirty="0"/>
              <a:t>application</a:t>
            </a:r>
            <a:r>
              <a:rPr lang="ro-RO" sz="2700" dirty="0"/>
              <a:t> n</a:t>
            </a:r>
            <a:r>
              <a:rPr lang="en-US" sz="2700" dirty="0"/>
              <a:t>o</a:t>
            </a:r>
            <a:r>
              <a:rPr lang="ro-RO" sz="2700" dirty="0"/>
              <a:t>. 35402/14, </a:t>
            </a:r>
            <a:r>
              <a:rPr lang="en-US" sz="2700" dirty="0"/>
              <a:t>judgment</a:t>
            </a:r>
            <a:r>
              <a:rPr lang="ro-RO" sz="2700" dirty="0"/>
              <a:t>.</a:t>
            </a:r>
            <a:r>
              <a:rPr lang="ro-RO" sz="2700" dirty="0">
                <a:latin typeface="Calibri" panose="020F0502020204030204" pitchFamily="34" charset="0"/>
              </a:rPr>
              <a:t> </a:t>
            </a:r>
            <a:r>
              <a:rPr lang="ro-RO" sz="2700" dirty="0"/>
              <a:t>12/10/2021</a:t>
            </a:r>
            <a:br>
              <a:rPr lang="ro-RO" sz="3600" b="1" dirty="0">
                <a:solidFill>
                  <a:srgbClr val="C00000"/>
                </a:solidFill>
                <a:latin typeface="Calibri" panose="020F0502020204030204" pitchFamily="34" charset="0"/>
              </a:rPr>
            </a:b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762001" y="2057400"/>
            <a:ext cx="10828392" cy="1569660"/>
          </a:xfrm>
          <a:prstGeom prst="rect">
            <a:avLst/>
          </a:prstGeom>
          <a:noFill/>
        </p:spPr>
        <p:txBody>
          <a:bodyPr wrap="square" rtlCol="0">
            <a:spAutoFit/>
          </a:bodyPr>
          <a:lstStyle/>
          <a:p>
            <a:endParaRPr lang="en-US" altLang="en-US" sz="2400" b="1">
              <a:latin typeface="+mj-lt"/>
            </a:endParaRPr>
          </a:p>
          <a:p>
            <a:pPr marL="342900" indent="-342900">
              <a:buFont typeface="Wingdings" panose="05000000000000000000" pitchFamily="2" charset="2"/>
              <a:buChar char="Ø"/>
            </a:pPr>
            <a:endParaRPr lang="en-US" altLang="en-US" sz="2400" b="1">
              <a:latin typeface="+mj-lt"/>
            </a:endParaRPr>
          </a:p>
          <a:p>
            <a:pPr marL="285750" indent="-285750">
              <a:buFont typeface="Wingdings" panose="05000000000000000000" pitchFamily="2" charset="2"/>
              <a:buChar char="Ø"/>
            </a:pPr>
            <a:endParaRPr lang="en-US" sz="2400">
              <a:latin typeface="+mj-lt"/>
            </a:endParaRPr>
          </a:p>
          <a:p>
            <a:pPr marL="285750" indent="-285750">
              <a:buFont typeface="Wingdings" panose="05000000000000000000" pitchFamily="2" charset="2"/>
              <a:buChar char="Ø"/>
            </a:pPr>
            <a:endParaRPr lang="en-US" sz="2400"/>
          </a:p>
        </p:txBody>
      </p:sp>
      <p:sp>
        <p:nvSpPr>
          <p:cNvPr id="6" name="TextBox 5">
            <a:extLst>
              <a:ext uri="{FF2B5EF4-FFF2-40B4-BE49-F238E27FC236}">
                <a16:creationId xmlns:a16="http://schemas.microsoft.com/office/drawing/2014/main" id="{DC1345C0-3263-FE28-8468-0E7AEED02DF5}"/>
              </a:ext>
            </a:extLst>
          </p:cNvPr>
          <p:cNvSpPr txBox="1"/>
          <p:nvPr/>
        </p:nvSpPr>
        <p:spPr>
          <a:xfrm>
            <a:off x="762001" y="2057400"/>
            <a:ext cx="10828392" cy="3754874"/>
          </a:xfrm>
          <a:prstGeom prst="rect">
            <a:avLst/>
          </a:prstGeom>
          <a:noFill/>
        </p:spPr>
        <p:txBody>
          <a:bodyPr wrap="square" rtlCol="0">
            <a:spAutoFit/>
          </a:bodyPr>
          <a:lstStyle/>
          <a:p>
            <a:pPr marL="285750" indent="-285750" algn="just">
              <a:buFont typeface="Wingdings" panose="05000000000000000000" pitchFamily="2" charset="2"/>
              <a:buChar char="Ø"/>
            </a:pPr>
            <a:r>
              <a:rPr lang="en-US" sz="2000" dirty="0"/>
              <a:t>Unlawful </a:t>
            </a:r>
            <a:r>
              <a:rPr lang="en-US" sz="2000" b="1" dirty="0"/>
              <a:t>psychiatric</a:t>
            </a:r>
            <a:r>
              <a:rPr lang="en-US" sz="2000" dirty="0"/>
              <a:t> </a:t>
            </a:r>
            <a:r>
              <a:rPr lang="en-US" sz="2000" b="1" dirty="0"/>
              <a:t>confinement as a security measure </a:t>
            </a:r>
            <a:r>
              <a:rPr lang="en-US" sz="2000" dirty="0"/>
              <a:t>for the purpose of compelling them to </a:t>
            </a:r>
            <a:r>
              <a:rPr lang="en-US" sz="2000" b="1" dirty="0">
                <a:solidFill>
                  <a:schemeClr val="accent1"/>
                </a:solidFill>
              </a:rPr>
              <a:t>undergo medical treatment </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a:t>Measure was imposed following criminal proceedings condemning the applicants to compulsory psychiatric treatment</a:t>
            </a:r>
            <a:r>
              <a:rPr lang="en-US" sz="2000" b="1" dirty="0">
                <a:solidFill>
                  <a:schemeClr val="accent1"/>
                </a:solidFill>
              </a:rPr>
              <a:t>, based on medical reports of expertise dated 3 years before </a:t>
            </a:r>
            <a:r>
              <a:rPr lang="en-US" sz="2000" dirty="0"/>
              <a:t>the date of confinement in the psychiatric hospital without proper examination by the domestic courts of the degree of social danger justifying the safety measure or of the degree of social danger of the criminal offense. </a:t>
            </a:r>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b="1" dirty="0">
                <a:solidFill>
                  <a:schemeClr val="accent1"/>
                </a:solidFill>
              </a:rPr>
              <a:t>Absence of a legal framework concerning the obligation to undergo medical treatment</a:t>
            </a:r>
            <a:r>
              <a:rPr lang="en-US" sz="2000" dirty="0">
                <a:solidFill>
                  <a:schemeClr val="accent1"/>
                </a:solidFill>
              </a:rPr>
              <a:t>: </a:t>
            </a:r>
            <a:r>
              <a:rPr lang="en-US" sz="2000" dirty="0"/>
              <a:t>Criminal Code does not offer to people diagnosed with a psychiatric condition sufficient guarantees against arbitrariness as concerns the administration of medical treatment</a:t>
            </a:r>
            <a:endParaRPr lang="en-US" sz="2000" dirty="0">
              <a:latin typeface="+mj-lt"/>
            </a:endParaRPr>
          </a:p>
        </p:txBody>
      </p:sp>
    </p:spTree>
    <p:extLst>
      <p:ext uri="{BB962C8B-B14F-4D97-AF65-F5344CB8AC3E}">
        <p14:creationId xmlns:p14="http://schemas.microsoft.com/office/powerpoint/2010/main" val="970671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74382" y="1255165"/>
            <a:ext cx="10515600" cy="1325559"/>
          </a:xfrm>
        </p:spPr>
        <p:txBody>
          <a:bodyPr>
            <a:normAutofit fontScale="90000"/>
          </a:bodyPr>
          <a:lstStyle/>
          <a:p>
            <a:pPr algn="ctr"/>
            <a:r>
              <a:rPr lang="en-US" sz="3600" b="1" dirty="0">
                <a:latin typeface="Calibri"/>
                <a:cs typeface="Calibri"/>
                <a:hlinkClick r:id="rId3">
                  <a:extLst>
                    <a:ext uri="{A12FA001-AC4F-418D-AE19-62706E023703}">
                      <ahyp:hlinkClr xmlns:ahyp="http://schemas.microsoft.com/office/drawing/2018/hyperlinkcolor" val="tx"/>
                    </a:ext>
                  </a:extLst>
                </a:hlinkClick>
              </a:rPr>
              <a:t>N</a:t>
            </a:r>
            <a:r>
              <a:rPr lang="ro-RO" sz="3600" b="1" dirty="0">
                <a:latin typeface="Calibri"/>
                <a:cs typeface="Calibri"/>
                <a:hlinkClick r:id="rId3">
                  <a:extLst>
                    <a:ext uri="{A12FA001-AC4F-418D-AE19-62706E023703}">
                      <ahyp:hlinkClr xmlns:ahyp="http://schemas.microsoft.com/office/drawing/2018/hyperlinkcolor" val="tx"/>
                    </a:ext>
                  </a:extLst>
                </a:hlinkClick>
              </a:rPr>
              <a:t>. v. Romania </a:t>
            </a:r>
            <a:r>
              <a:rPr lang="en-US" sz="3600" b="1" dirty="0">
                <a:latin typeface="Calibri"/>
                <a:cs typeface="Calibri"/>
              </a:rPr>
              <a:t> and </a:t>
            </a:r>
            <a:r>
              <a:rPr lang="ro-RO" sz="3600" b="1" dirty="0">
                <a:latin typeface="Calibri"/>
                <a:cs typeface="Calibri"/>
                <a:hlinkClick r:id="rId3">
                  <a:extLst>
                    <a:ext uri="{A12FA001-AC4F-418D-AE19-62706E023703}">
                      <ahyp:hlinkClr xmlns:ahyp="http://schemas.microsoft.com/office/drawing/2018/hyperlinkcolor" val="tx"/>
                    </a:ext>
                  </a:extLst>
                </a:hlinkClick>
              </a:rPr>
              <a:t>R.D. and I.M.D. v. Romania</a:t>
            </a:r>
            <a:br>
              <a:rPr lang="en-US" sz="3600" b="1" dirty="0">
                <a:latin typeface="Calibri" panose="020F0502020204030204" pitchFamily="34" charset="0"/>
                <a:cs typeface="Calibri"/>
              </a:rPr>
            </a:br>
            <a:br>
              <a:rPr lang="ro-RO" sz="3600" b="1" dirty="0">
                <a:latin typeface="Calibri" panose="020F0502020204030204" pitchFamily="34" charset="0"/>
                <a:cs typeface="Calibri"/>
              </a:rPr>
            </a:b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762001" y="2057400"/>
            <a:ext cx="10828392" cy="1569660"/>
          </a:xfrm>
          <a:prstGeom prst="rect">
            <a:avLst/>
          </a:prstGeom>
          <a:noFill/>
        </p:spPr>
        <p:txBody>
          <a:bodyPr wrap="square" rtlCol="0">
            <a:spAutoFit/>
          </a:bodyPr>
          <a:lstStyle/>
          <a:p>
            <a:pPr marL="342900" indent="-342900">
              <a:buFont typeface="Arial" panose="020B0604020202020204" pitchFamily="34" charset="0"/>
              <a:buChar char="•"/>
            </a:pPr>
            <a:endParaRPr lang="en-US" altLang="en-US" sz="2400" b="1">
              <a:latin typeface="+mj-lt"/>
            </a:endParaRPr>
          </a:p>
          <a:p>
            <a:pPr marL="342900" indent="-342900">
              <a:buFont typeface="Wingdings" panose="05000000000000000000" pitchFamily="2" charset="2"/>
              <a:buChar char="Ø"/>
            </a:pPr>
            <a:endParaRPr lang="en-US" altLang="en-US" sz="2400" b="1">
              <a:latin typeface="+mj-lt"/>
            </a:endParaRPr>
          </a:p>
          <a:p>
            <a:pPr marL="285750" indent="-285750">
              <a:buFont typeface="Wingdings" panose="05000000000000000000" pitchFamily="2" charset="2"/>
              <a:buChar char="Ø"/>
            </a:pPr>
            <a:endParaRPr lang="en-US" sz="2400">
              <a:latin typeface="+mj-lt"/>
            </a:endParaRPr>
          </a:p>
          <a:p>
            <a:pPr marL="285750" indent="-285750">
              <a:buFont typeface="Wingdings" panose="05000000000000000000" pitchFamily="2" charset="2"/>
              <a:buChar char="Ø"/>
            </a:pPr>
            <a:endParaRPr lang="en-US" sz="2400"/>
          </a:p>
        </p:txBody>
      </p:sp>
      <p:sp>
        <p:nvSpPr>
          <p:cNvPr id="6" name="TextBox 5">
            <a:extLst>
              <a:ext uri="{FF2B5EF4-FFF2-40B4-BE49-F238E27FC236}">
                <a16:creationId xmlns:a16="http://schemas.microsoft.com/office/drawing/2014/main" id="{DC1345C0-3263-FE28-8468-0E7AEED02DF5}"/>
              </a:ext>
            </a:extLst>
          </p:cNvPr>
          <p:cNvSpPr txBox="1"/>
          <p:nvPr/>
        </p:nvSpPr>
        <p:spPr>
          <a:xfrm>
            <a:off x="762001" y="2057400"/>
            <a:ext cx="10828392" cy="4555093"/>
          </a:xfrm>
          <a:prstGeom prst="rect">
            <a:avLst/>
          </a:prstGeom>
          <a:noFill/>
        </p:spPr>
        <p:txBody>
          <a:bodyPr wrap="square" lIns="91440" tIns="45720" rIns="91440" bIns="45720" rtlCol="0" anchor="t">
            <a:spAutoFit/>
          </a:bodyPr>
          <a:lstStyle/>
          <a:p>
            <a:pPr marL="342900" indent="-342900" algn="just">
              <a:buFont typeface="Arial" panose="020B0604020202020204" pitchFamily="34" charset="0"/>
              <a:buChar char="•"/>
            </a:pPr>
            <a:r>
              <a:rPr lang="en-US" dirty="0">
                <a:solidFill>
                  <a:srgbClr val="000000"/>
                </a:solidFill>
                <a:latin typeface="+mj-lt"/>
              </a:rPr>
              <a:t>N</a:t>
            </a:r>
            <a:r>
              <a:rPr lang="en-US" sz="1800" b="0" i="0" dirty="0">
                <a:solidFill>
                  <a:srgbClr val="000000"/>
                </a:solidFill>
                <a:effectLst/>
                <a:latin typeface="+mj-lt"/>
              </a:rPr>
              <a:t>o legislative provisions to set clear limits on when and under what conditions a non-voluntary psychiatric confinement (as security measure)</a:t>
            </a:r>
            <a:r>
              <a:rPr lang="en-US" sz="1800" b="1" i="0" dirty="0">
                <a:solidFill>
                  <a:srgbClr val="000000"/>
                </a:solidFill>
                <a:effectLst/>
                <a:latin typeface="+mj-lt"/>
              </a:rPr>
              <a:t> can be taken</a:t>
            </a:r>
          </a:p>
          <a:p>
            <a:pPr marL="342900" indent="-342900" algn="just">
              <a:buFont typeface="Arial" panose="020B0604020202020204" pitchFamily="34" charset="0"/>
              <a:buChar char="•"/>
            </a:pPr>
            <a:endParaRPr lang="en-US" sz="1800" b="1" i="0" dirty="0">
              <a:solidFill>
                <a:srgbClr val="000000"/>
              </a:solidFill>
              <a:effectLst/>
              <a:latin typeface="+mj-lt"/>
            </a:endParaRPr>
          </a:p>
          <a:p>
            <a:pPr marL="342900" indent="-342900" algn="just">
              <a:buFont typeface="Arial" panose="020B0604020202020204" pitchFamily="34" charset="0"/>
              <a:buChar char="•"/>
            </a:pPr>
            <a:r>
              <a:rPr lang="en-US" b="0" i="0" dirty="0">
                <a:solidFill>
                  <a:srgbClr val="000000"/>
                </a:solidFill>
                <a:effectLst/>
                <a:latin typeface="+mj-lt"/>
              </a:rPr>
              <a:t>Many involuntary placement measures which are not legal, are arbitrary and unjustified</a:t>
            </a:r>
          </a:p>
          <a:p>
            <a:pPr marL="342900" indent="-342900" algn="just">
              <a:buFont typeface="Arial" panose="020B0604020202020204" pitchFamily="34" charset="0"/>
              <a:buChar char="•"/>
            </a:pPr>
            <a:endParaRPr lang="en-US" sz="1800" dirty="0">
              <a:solidFill>
                <a:srgbClr val="000000"/>
              </a:solidFill>
              <a:latin typeface="+mj-lt"/>
            </a:endParaRPr>
          </a:p>
          <a:p>
            <a:pPr marL="342900" indent="-342900" algn="just">
              <a:buFont typeface="Arial" panose="020B0604020202020204" pitchFamily="34" charset="0"/>
              <a:buChar char="•"/>
            </a:pPr>
            <a:r>
              <a:rPr lang="en-US" b="0" i="0" dirty="0">
                <a:solidFill>
                  <a:srgbClr val="000000"/>
                </a:solidFill>
                <a:effectLst/>
                <a:latin typeface="+mj-lt"/>
              </a:rPr>
              <a:t>Lack of safeguards: persons with mental health conditions who commit criminal acts without discernment and are placed in forensic psychiatric hospitals receive a “life sentence”</a:t>
            </a:r>
          </a:p>
          <a:p>
            <a:pPr marL="342900" indent="-342900" algn="just">
              <a:buFont typeface="Arial" panose="020B0604020202020204" pitchFamily="34" charset="0"/>
              <a:buChar char="•"/>
            </a:pPr>
            <a:endParaRPr lang="en-US" sz="1800" dirty="0">
              <a:solidFill>
                <a:srgbClr val="000000"/>
              </a:solidFill>
              <a:latin typeface="+mj-lt"/>
            </a:endParaRPr>
          </a:p>
          <a:p>
            <a:pPr marL="342900" indent="-342900" algn="just">
              <a:buFont typeface="Arial" panose="020B0604020202020204" pitchFamily="34" charset="0"/>
              <a:buChar char="•"/>
            </a:pPr>
            <a:r>
              <a:rPr lang="en-US" b="1" i="0" dirty="0">
                <a:solidFill>
                  <a:srgbClr val="000000"/>
                </a:solidFill>
                <a:effectLst/>
                <a:latin typeface="+mj-lt"/>
              </a:rPr>
              <a:t>June 2020: </a:t>
            </a:r>
          </a:p>
          <a:p>
            <a:pPr marL="800100" lvl="1" indent="-342900">
              <a:lnSpc>
                <a:spcPct val="150000"/>
              </a:lnSpc>
              <a:buFont typeface="Arial" panose="020B0604020202020204" pitchFamily="34" charset="0"/>
              <a:buChar char="•"/>
            </a:pPr>
            <a:r>
              <a:rPr lang="en-US" i="0" dirty="0">
                <a:solidFill>
                  <a:srgbClr val="000000"/>
                </a:solidFill>
                <a:effectLst/>
                <a:latin typeface="+mj-lt"/>
              </a:rPr>
              <a:t>1,424 persons admitted to psychiatric and security measures hospitals</a:t>
            </a:r>
          </a:p>
          <a:p>
            <a:pPr marL="800100" lvl="1" indent="-342900">
              <a:lnSpc>
                <a:spcPct val="150000"/>
              </a:lnSpc>
              <a:buFont typeface="Arial" panose="020B0604020202020204" pitchFamily="34" charset="0"/>
              <a:buChar char="•"/>
            </a:pPr>
            <a:r>
              <a:rPr lang="en-US" i="0" dirty="0">
                <a:solidFill>
                  <a:srgbClr val="000000"/>
                </a:solidFill>
                <a:effectLst/>
                <a:latin typeface="+mj-lt"/>
              </a:rPr>
              <a:t>approximately 14% had a disability certificate (the majority having mental disabilities). </a:t>
            </a:r>
          </a:p>
          <a:p>
            <a:pPr marL="800100" lvl="1" indent="-342900">
              <a:lnSpc>
                <a:spcPct val="150000"/>
              </a:lnSpc>
              <a:buFont typeface="Arial" panose="020B0604020202020204" pitchFamily="34" charset="0"/>
              <a:buChar char="•"/>
            </a:pPr>
            <a:r>
              <a:rPr lang="en-US" i="0" dirty="0">
                <a:solidFill>
                  <a:srgbClr val="000000"/>
                </a:solidFill>
                <a:effectLst/>
                <a:latin typeface="+mj-lt"/>
              </a:rPr>
              <a:t>80% of the people admitted were reported as having a mental disability</a:t>
            </a:r>
          </a:p>
          <a:p>
            <a:pPr marL="800100" lvl="1" indent="-342900">
              <a:lnSpc>
                <a:spcPct val="150000"/>
              </a:lnSpc>
              <a:buFont typeface="Arial" panose="020B0604020202020204" pitchFamily="34" charset="0"/>
              <a:buChar char="•"/>
            </a:pPr>
            <a:r>
              <a:rPr lang="en-US" i="0" dirty="0">
                <a:solidFill>
                  <a:srgbClr val="000000"/>
                </a:solidFill>
                <a:effectLst/>
                <a:latin typeface="+mj-lt"/>
              </a:rPr>
              <a:t>Without disability certificates they cannot receive </a:t>
            </a:r>
            <a:r>
              <a:rPr lang="en-US" b="1" i="0" dirty="0">
                <a:solidFill>
                  <a:srgbClr val="000000"/>
                </a:solidFill>
                <a:effectLst/>
                <a:latin typeface="+mj-lt"/>
              </a:rPr>
              <a:t>procedural adaptations </a:t>
            </a:r>
          </a:p>
          <a:p>
            <a:pPr marL="342900" indent="-342900" algn="just">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83153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74382" y="1255165"/>
            <a:ext cx="10515600" cy="1325559"/>
          </a:xfrm>
        </p:spPr>
        <p:txBody>
          <a:bodyPr>
            <a:normAutofit fontScale="90000"/>
          </a:bodyPr>
          <a:lstStyle/>
          <a:p>
            <a:pPr algn="ctr"/>
            <a:r>
              <a:rPr lang="en-US" sz="3600" b="1" dirty="0">
                <a:latin typeface="Calibri"/>
                <a:cs typeface="Calibri"/>
                <a:hlinkClick r:id="rId3">
                  <a:extLst>
                    <a:ext uri="{A12FA001-AC4F-418D-AE19-62706E023703}">
                      <ahyp:hlinkClr xmlns:ahyp="http://schemas.microsoft.com/office/drawing/2018/hyperlinkcolor" val="tx"/>
                    </a:ext>
                  </a:extLst>
                </a:hlinkClick>
              </a:rPr>
              <a:t>N</a:t>
            </a:r>
            <a:r>
              <a:rPr lang="ro-RO" sz="3600" b="1" dirty="0">
                <a:latin typeface="Calibri"/>
                <a:cs typeface="Calibri"/>
                <a:hlinkClick r:id="rId3">
                  <a:extLst>
                    <a:ext uri="{A12FA001-AC4F-418D-AE19-62706E023703}">
                      <ahyp:hlinkClr xmlns:ahyp="http://schemas.microsoft.com/office/drawing/2018/hyperlinkcolor" val="tx"/>
                    </a:ext>
                  </a:extLst>
                </a:hlinkClick>
              </a:rPr>
              <a:t>. v. Romania </a:t>
            </a:r>
            <a:r>
              <a:rPr lang="en-US" sz="3600" b="1" dirty="0">
                <a:latin typeface="Calibri"/>
                <a:cs typeface="Calibri"/>
              </a:rPr>
              <a:t> and </a:t>
            </a:r>
            <a:r>
              <a:rPr lang="ro-RO" sz="3600" b="1" dirty="0">
                <a:latin typeface="Calibri"/>
                <a:cs typeface="Calibri"/>
                <a:hlinkClick r:id="rId3">
                  <a:extLst>
                    <a:ext uri="{A12FA001-AC4F-418D-AE19-62706E023703}">
                      <ahyp:hlinkClr xmlns:ahyp="http://schemas.microsoft.com/office/drawing/2018/hyperlinkcolor" val="tx"/>
                    </a:ext>
                  </a:extLst>
                </a:hlinkClick>
              </a:rPr>
              <a:t>R.D. and I.M.D. v. Romania</a:t>
            </a:r>
            <a:br>
              <a:rPr lang="en-US" sz="3600" b="1" dirty="0">
                <a:latin typeface="Calibri" panose="020F0502020204030204" pitchFamily="34" charset="0"/>
                <a:cs typeface="Calibri"/>
              </a:rPr>
            </a:br>
            <a:br>
              <a:rPr lang="ro-RO" sz="3600" b="1" dirty="0">
                <a:latin typeface="Calibri" panose="020F0502020204030204" pitchFamily="34" charset="0"/>
                <a:cs typeface="Calibri"/>
              </a:rPr>
            </a:b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617986" y="1841507"/>
            <a:ext cx="10828392" cy="4616648"/>
          </a:xfrm>
          <a:prstGeom prst="rect">
            <a:avLst/>
          </a:prstGeom>
          <a:noFill/>
        </p:spPr>
        <p:txBody>
          <a:bodyPr wrap="square" rtlCol="0">
            <a:spAutoFit/>
          </a:bodyPr>
          <a:lstStyle/>
          <a:p>
            <a:pPr marL="342900" indent="-342900" algn="just">
              <a:buFont typeface="Arial" panose="020B0604020202020204" pitchFamily="34" charset="0"/>
              <a:buChar char="•"/>
            </a:pPr>
            <a:r>
              <a:rPr lang="en-US" sz="2000" b="1" i="0" dirty="0">
                <a:solidFill>
                  <a:srgbClr val="000000"/>
                </a:solidFill>
                <a:effectLst/>
                <a:latin typeface="+mj-lt"/>
              </a:rPr>
              <a:t>Inconsistencies between the relevant legislative provisions and the factual situation</a:t>
            </a:r>
            <a:endParaRPr lang="en-US" sz="2000" dirty="0">
              <a:solidFill>
                <a:srgbClr val="000000"/>
              </a:solidFill>
              <a:latin typeface="+mj-lt"/>
            </a:endParaRPr>
          </a:p>
          <a:p>
            <a:pPr marL="800100" lvl="1" indent="-342900" algn="just">
              <a:buFont typeface="Arial" panose="020B0604020202020204" pitchFamily="34" charset="0"/>
              <a:buChar char="•"/>
            </a:pPr>
            <a:r>
              <a:rPr lang="en-US" b="0" i="0" dirty="0">
                <a:solidFill>
                  <a:srgbClr val="000000"/>
                </a:solidFill>
                <a:effectLst/>
                <a:latin typeface="+mj-lt"/>
              </a:rPr>
              <a:t>Provisions of the </a:t>
            </a:r>
            <a:r>
              <a:rPr lang="ro-RO" b="0" i="0" dirty="0">
                <a:solidFill>
                  <a:srgbClr val="000000"/>
                </a:solidFill>
                <a:effectLst/>
                <a:latin typeface="+mj-lt"/>
              </a:rPr>
              <a:t>Criminal</a:t>
            </a:r>
            <a:r>
              <a:rPr lang="en-US" b="0" i="0" dirty="0">
                <a:solidFill>
                  <a:srgbClr val="000000"/>
                </a:solidFill>
                <a:effectLst/>
                <a:latin typeface="+mj-lt"/>
              </a:rPr>
              <a:t> Code in force (art. 109 and 110) stipulate that both the obligation to medical treatment and </a:t>
            </a:r>
            <a:r>
              <a:rPr lang="ro-RO" b="0" i="0" dirty="0">
                <a:solidFill>
                  <a:srgbClr val="000000"/>
                </a:solidFill>
                <a:effectLst/>
                <a:latin typeface="+mj-lt"/>
              </a:rPr>
              <a:t>hospitalization </a:t>
            </a:r>
            <a:r>
              <a:rPr lang="en-US" b="0" i="0" dirty="0">
                <a:solidFill>
                  <a:srgbClr val="000000"/>
                </a:solidFill>
                <a:effectLst/>
                <a:latin typeface="+mj-lt"/>
              </a:rPr>
              <a:t>are taken "</a:t>
            </a:r>
            <a:r>
              <a:rPr lang="en-US" b="1" i="1" dirty="0">
                <a:solidFill>
                  <a:srgbClr val="000000"/>
                </a:solidFill>
                <a:effectLst/>
                <a:latin typeface="+mj-lt"/>
              </a:rPr>
              <a:t>until recovery </a:t>
            </a:r>
            <a:r>
              <a:rPr lang="en-US" b="0" i="1" dirty="0">
                <a:solidFill>
                  <a:srgbClr val="000000"/>
                </a:solidFill>
                <a:effectLst/>
                <a:latin typeface="+mj-lt"/>
              </a:rPr>
              <a:t>or until an improvement is obtained that removes the state of danger</a:t>
            </a:r>
            <a:r>
              <a:rPr lang="en-US" b="0" i="0" dirty="0">
                <a:solidFill>
                  <a:srgbClr val="000000"/>
                </a:solidFill>
                <a:effectLst/>
                <a:latin typeface="+mj-lt"/>
              </a:rPr>
              <a:t>" - in this situation the Romanian authorities have not yet identified a solution that is applicable to persons with intellectual disabilities</a:t>
            </a:r>
          </a:p>
          <a:p>
            <a:pPr marL="800100" lvl="1" indent="-342900" algn="just">
              <a:buFont typeface="Arial" panose="020B0604020202020204" pitchFamily="34" charset="0"/>
              <a:buChar char="•"/>
            </a:pPr>
            <a:r>
              <a:rPr lang="en-US" dirty="0">
                <a:solidFill>
                  <a:srgbClr val="000000"/>
                </a:solidFill>
                <a:latin typeface="+mj-lt"/>
              </a:rPr>
              <a:t>P</a:t>
            </a:r>
            <a:r>
              <a:rPr lang="en-US" b="0" i="0" dirty="0">
                <a:solidFill>
                  <a:srgbClr val="000000"/>
                </a:solidFill>
                <a:effectLst/>
                <a:latin typeface="+mj-lt"/>
              </a:rPr>
              <a:t>ersons with intellectual or psychosocial disabilities under involuntary confinement security measures </a:t>
            </a:r>
            <a:r>
              <a:rPr lang="en-US" b="1" i="0" dirty="0">
                <a:solidFill>
                  <a:srgbClr val="C00000"/>
                </a:solidFill>
                <a:effectLst/>
                <a:latin typeface="+mj-lt"/>
              </a:rPr>
              <a:t>risk being detained for life. </a:t>
            </a:r>
            <a:endParaRPr lang="en-US" sz="2000" b="1" i="0" dirty="0">
              <a:solidFill>
                <a:srgbClr val="C00000"/>
              </a:solidFill>
              <a:effectLst/>
              <a:latin typeface="+mj-lt"/>
            </a:endParaRPr>
          </a:p>
          <a:p>
            <a:pPr marL="800100" lvl="1" indent="-342900" algn="just">
              <a:buFont typeface="Arial" panose="020B0604020202020204" pitchFamily="34" charset="0"/>
              <a:buChar char="•"/>
            </a:pPr>
            <a:endParaRPr lang="en-US" dirty="0">
              <a:solidFill>
                <a:srgbClr val="000000"/>
              </a:solidFill>
              <a:latin typeface="+mj-lt"/>
            </a:endParaRPr>
          </a:p>
          <a:p>
            <a:pPr marL="342900" indent="-342900" algn="just">
              <a:buFont typeface="Arial" panose="020B0604020202020204" pitchFamily="34" charset="0"/>
              <a:buChar char="•"/>
            </a:pPr>
            <a:r>
              <a:rPr lang="en-US" sz="2000" b="1" dirty="0">
                <a:solidFill>
                  <a:srgbClr val="000000"/>
                </a:solidFill>
                <a:effectLst/>
                <a:latin typeface="+mj-lt"/>
              </a:rPr>
              <a:t>Medical confinement</a:t>
            </a:r>
          </a:p>
          <a:p>
            <a:pPr marL="800100" lvl="1" indent="-342900" algn="just">
              <a:buFont typeface="Arial" panose="020B0604020202020204" pitchFamily="34" charset="0"/>
              <a:buChar char="•"/>
            </a:pPr>
            <a:r>
              <a:rPr lang="en-US" b="0" i="0" dirty="0">
                <a:solidFill>
                  <a:srgbClr val="000000"/>
                </a:solidFill>
                <a:effectLst/>
                <a:latin typeface="+mj-lt"/>
              </a:rPr>
              <a:t>No clear procedure applicable for the re-examination or changing of measures for medical confinement, as regards the periodicity of medical examinations. </a:t>
            </a:r>
          </a:p>
          <a:p>
            <a:pPr marL="800100" lvl="1" indent="-342900" algn="just">
              <a:buFont typeface="Arial" panose="020B0604020202020204" pitchFamily="34" charset="0"/>
              <a:buChar char="•"/>
            </a:pPr>
            <a:r>
              <a:rPr lang="en-US" b="0" i="0" dirty="0">
                <a:solidFill>
                  <a:srgbClr val="000000"/>
                </a:solidFill>
                <a:effectLst/>
                <a:latin typeface="+mj-lt"/>
              </a:rPr>
              <a:t>No legislative framework to ensure </a:t>
            </a:r>
            <a:r>
              <a:rPr lang="en-US" b="1" i="0" dirty="0">
                <a:solidFill>
                  <a:srgbClr val="C00000"/>
                </a:solidFill>
                <a:effectLst/>
                <a:latin typeface="+mj-lt"/>
              </a:rPr>
              <a:t>legal aid in this area</a:t>
            </a:r>
          </a:p>
          <a:p>
            <a:pPr marL="800100" lvl="1" indent="-342900" algn="just">
              <a:buFont typeface="Arial" panose="020B0604020202020204" pitchFamily="34" charset="0"/>
              <a:buChar char="•"/>
            </a:pPr>
            <a:endParaRPr lang="en-US" dirty="0">
              <a:solidFill>
                <a:srgbClr val="000000"/>
              </a:solidFill>
              <a:latin typeface="+mj-lt"/>
            </a:endParaRPr>
          </a:p>
          <a:p>
            <a:pPr marL="342900" indent="-342900" algn="just">
              <a:buFont typeface="Arial" panose="020B0604020202020204" pitchFamily="34" charset="0"/>
              <a:buChar char="•"/>
            </a:pPr>
            <a:r>
              <a:rPr lang="en-US" sz="2000" b="1" dirty="0">
                <a:solidFill>
                  <a:srgbClr val="000000"/>
                </a:solidFill>
                <a:latin typeface="+mj-lt"/>
              </a:rPr>
              <a:t>N</a:t>
            </a:r>
            <a:r>
              <a:rPr lang="en-US" sz="2000" b="1" i="0" dirty="0">
                <a:solidFill>
                  <a:srgbClr val="000000"/>
                </a:solidFill>
                <a:effectLst/>
                <a:latin typeface="+mj-lt"/>
              </a:rPr>
              <a:t>o dedicated spaces and services </a:t>
            </a:r>
            <a:r>
              <a:rPr lang="en-US" b="0" i="0" dirty="0">
                <a:solidFill>
                  <a:srgbClr val="000000"/>
                </a:solidFill>
                <a:effectLst/>
                <a:latin typeface="+mj-lt"/>
              </a:rPr>
              <a:t>for the needs of persons with mental health conditions who are currently detained in forensic psychiatric hospitals, and whose detention review would lead to their release.</a:t>
            </a:r>
          </a:p>
          <a:p>
            <a:pPr marL="342900" indent="-342900" algn="just">
              <a:buFont typeface="Arial" panose="020B0604020202020204" pitchFamily="34" charset="0"/>
              <a:buChar char="•"/>
            </a:pPr>
            <a:endParaRPr lang="en-US" sz="2000" b="1" dirty="0">
              <a:latin typeface="+mj-lt"/>
            </a:endParaRPr>
          </a:p>
        </p:txBody>
      </p:sp>
    </p:spTree>
    <p:extLst>
      <p:ext uri="{BB962C8B-B14F-4D97-AF65-F5344CB8AC3E}">
        <p14:creationId xmlns:p14="http://schemas.microsoft.com/office/powerpoint/2010/main" val="3159664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74382" y="1255165"/>
            <a:ext cx="10515600" cy="1325559"/>
          </a:xfrm>
        </p:spPr>
        <p:txBody>
          <a:bodyPr>
            <a:normAutofit fontScale="90000"/>
          </a:bodyPr>
          <a:lstStyle/>
          <a:p>
            <a:pPr algn="ctr"/>
            <a:r>
              <a:rPr lang="en-US" sz="4000" b="1" dirty="0">
                <a:latin typeface="Calibri"/>
                <a:cs typeface="Calibri"/>
                <a:hlinkClick r:id="rId3">
                  <a:extLst>
                    <a:ext uri="{A12FA001-AC4F-418D-AE19-62706E023703}">
                      <ahyp:hlinkClr xmlns:ahyp="http://schemas.microsoft.com/office/drawing/2018/hyperlinkcolor" val="tx"/>
                    </a:ext>
                  </a:extLst>
                </a:hlinkClick>
              </a:rPr>
              <a:t>Recommendations</a:t>
            </a:r>
            <a:br>
              <a:rPr lang="en-US" sz="3600" b="1" dirty="0">
                <a:latin typeface="Calibri"/>
                <a:cs typeface="Calibri"/>
                <a:hlinkClick r:id="rId3">
                  <a:extLst>
                    <a:ext uri="{A12FA001-AC4F-418D-AE19-62706E023703}">
                      <ahyp:hlinkClr xmlns:ahyp="http://schemas.microsoft.com/office/drawing/2018/hyperlinkcolor" val="tx"/>
                    </a:ext>
                  </a:extLst>
                </a:hlinkClick>
              </a:rPr>
            </a:br>
            <a:r>
              <a:rPr lang="en-US" sz="2700" dirty="0">
                <a:latin typeface="Calibri"/>
                <a:cs typeface="Calibri"/>
              </a:rPr>
              <a:t>N. v. Romania and R.D. v. I.M.D. v. Romania</a:t>
            </a:r>
            <a:br>
              <a:rPr lang="en-US" sz="3600" b="1" dirty="0">
                <a:latin typeface="Calibri" panose="020F0502020204030204" pitchFamily="34" charset="0"/>
                <a:cs typeface="Calibri"/>
              </a:rPr>
            </a:br>
            <a:br>
              <a:rPr lang="ro-RO" sz="3600" b="1" dirty="0">
                <a:latin typeface="Calibri" panose="020F0502020204030204" pitchFamily="34" charset="0"/>
                <a:cs typeface="Calibri"/>
              </a:rPr>
            </a:b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885257" y="1380395"/>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737241" y="1521202"/>
            <a:ext cx="10828392" cy="5016758"/>
          </a:xfrm>
          <a:prstGeom prst="rect">
            <a:avLst/>
          </a:prstGeom>
          <a:noFill/>
        </p:spPr>
        <p:txBody>
          <a:bodyPr wrap="square" rtlCol="0">
            <a:spAutoFit/>
          </a:bodyPr>
          <a:lstStyle/>
          <a:p>
            <a:pPr algn="just" rtl="0" fontAlgn="base">
              <a:buFont typeface="Arial" panose="020B0604020202020204" pitchFamily="34" charset="0"/>
              <a:buChar char="•"/>
            </a:pPr>
            <a:r>
              <a:rPr lang="en-US" sz="2000" b="0" i="0" dirty="0">
                <a:solidFill>
                  <a:srgbClr val="000000"/>
                </a:solidFill>
                <a:effectLst/>
                <a:latin typeface="+mj-lt"/>
              </a:rPr>
              <a:t> Adopt of a </a:t>
            </a:r>
            <a:r>
              <a:rPr lang="en-US" sz="2000" b="1" i="0" dirty="0">
                <a:solidFill>
                  <a:srgbClr val="000000"/>
                </a:solidFill>
                <a:effectLst/>
                <a:latin typeface="+mj-lt"/>
              </a:rPr>
              <a:t>legislative framework</a:t>
            </a:r>
            <a:r>
              <a:rPr lang="en-US" sz="2000" b="0" i="0" dirty="0">
                <a:solidFill>
                  <a:srgbClr val="000000"/>
                </a:solidFill>
                <a:effectLst/>
                <a:latin typeface="+mj-lt"/>
              </a:rPr>
              <a:t> to regulate in concrete terms the situation of persons subjected to security measures (</a:t>
            </a:r>
            <a:r>
              <a:rPr lang="en-US" sz="2000" b="1" i="0" dirty="0">
                <a:solidFill>
                  <a:srgbClr val="000000"/>
                </a:solidFill>
                <a:effectLst/>
                <a:latin typeface="+mj-lt"/>
              </a:rPr>
              <a:t>involuntary confinements in forensic psychiatric hospitals and medical confinements</a:t>
            </a:r>
            <a:r>
              <a:rPr lang="en-US" sz="2000" b="0" i="0" dirty="0">
                <a:solidFill>
                  <a:srgbClr val="000000"/>
                </a:solidFill>
                <a:effectLst/>
                <a:latin typeface="+mj-lt"/>
              </a:rPr>
              <a:t>) and the </a:t>
            </a:r>
            <a:r>
              <a:rPr lang="en-US" sz="2000" b="1" i="0" dirty="0">
                <a:solidFill>
                  <a:srgbClr val="000000"/>
                </a:solidFill>
                <a:effectLst/>
                <a:latin typeface="+mj-lt"/>
              </a:rPr>
              <a:t>need for</a:t>
            </a:r>
            <a:r>
              <a:rPr lang="en-US" sz="2000" b="0" i="0" dirty="0">
                <a:solidFill>
                  <a:srgbClr val="000000"/>
                </a:solidFill>
                <a:effectLst/>
                <a:latin typeface="+mj-lt"/>
              </a:rPr>
              <a:t> </a:t>
            </a:r>
            <a:r>
              <a:rPr lang="en-US" sz="2000" b="1" i="0" dirty="0">
                <a:solidFill>
                  <a:srgbClr val="000000"/>
                </a:solidFill>
                <a:effectLst/>
                <a:latin typeface="+mj-lt"/>
              </a:rPr>
              <a:t>periodic reassessments</a:t>
            </a:r>
            <a:r>
              <a:rPr lang="en-US" sz="2000" b="0" i="0" dirty="0">
                <a:solidFill>
                  <a:srgbClr val="000000"/>
                </a:solidFill>
                <a:effectLst/>
                <a:latin typeface="+mj-lt"/>
              </a:rPr>
              <a:t>, in order to ensure that they do not remain in psychiatric hospitals indefinitely.   </a:t>
            </a:r>
          </a:p>
          <a:p>
            <a:pPr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buFont typeface="Arial" panose="020B0604020202020204" pitchFamily="34" charset="0"/>
              <a:buChar char="•"/>
            </a:pPr>
            <a:r>
              <a:rPr lang="en-US" sz="2000" b="0" i="0" dirty="0">
                <a:solidFill>
                  <a:srgbClr val="000000"/>
                </a:solidFill>
                <a:effectLst/>
                <a:latin typeface="+mj-lt"/>
              </a:rPr>
              <a:t> Enact a clear legislative framework to regulate the situation of persons subjected to security measures and to </a:t>
            </a:r>
            <a:r>
              <a:rPr lang="en-US" sz="2000" b="1" i="0" dirty="0">
                <a:solidFill>
                  <a:srgbClr val="000000"/>
                </a:solidFill>
                <a:effectLst/>
                <a:latin typeface="+mj-lt"/>
              </a:rPr>
              <a:t>ensure legal assistance</a:t>
            </a:r>
            <a:r>
              <a:rPr lang="en-US" sz="2000" b="0" i="0" dirty="0">
                <a:solidFill>
                  <a:srgbClr val="000000"/>
                </a:solidFill>
                <a:effectLst/>
                <a:latin typeface="+mj-lt"/>
              </a:rPr>
              <a:t> for persons with mental health conditions subjected to security measures (and all mental health institutions). </a:t>
            </a:r>
          </a:p>
          <a:p>
            <a:pPr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buFont typeface="Arial" panose="020B0604020202020204" pitchFamily="34" charset="0"/>
              <a:buChar char="•"/>
            </a:pPr>
            <a:r>
              <a:rPr lang="en-US" sz="2000" b="0" i="0" dirty="0">
                <a:solidFill>
                  <a:srgbClr val="000000"/>
                </a:solidFill>
                <a:effectLst/>
                <a:latin typeface="+mj-lt"/>
              </a:rPr>
              <a:t> Amend the </a:t>
            </a:r>
            <a:r>
              <a:rPr lang="ro-RO" sz="2000" dirty="0">
                <a:solidFill>
                  <a:srgbClr val="000000"/>
                </a:solidFill>
                <a:latin typeface="+mj-lt"/>
              </a:rPr>
              <a:t>Criminal</a:t>
            </a:r>
            <a:r>
              <a:rPr lang="en-US" sz="2000" b="0" i="0" dirty="0">
                <a:solidFill>
                  <a:srgbClr val="000000"/>
                </a:solidFill>
                <a:effectLst/>
                <a:latin typeface="+mj-lt"/>
              </a:rPr>
              <a:t> Code to identify a solution applicable to persons with intellectual or psychosocial disabilities, for whom "the full recovery" is not possible, and to provide them with sufficient guarantees against arbitrariness in the administration of medical treatment. </a:t>
            </a:r>
          </a:p>
          <a:p>
            <a:pPr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buFont typeface="Arial" panose="020B0604020202020204" pitchFamily="34" charset="0"/>
              <a:buChar char="•"/>
            </a:pPr>
            <a:r>
              <a:rPr lang="en-US" sz="2000" b="0" i="0" dirty="0">
                <a:solidFill>
                  <a:srgbClr val="000000"/>
                </a:solidFill>
                <a:effectLst/>
                <a:latin typeface="+mj-lt"/>
              </a:rPr>
              <a:t> Carry out </a:t>
            </a:r>
            <a:r>
              <a:rPr lang="en-US" sz="2000" b="1" i="0" dirty="0">
                <a:solidFill>
                  <a:srgbClr val="000000"/>
                </a:solidFill>
                <a:effectLst/>
                <a:latin typeface="+mj-lt"/>
              </a:rPr>
              <a:t>regular monitoring visits to forensic psychiatric hospitals</a:t>
            </a:r>
            <a:r>
              <a:rPr lang="en-US" sz="2000" b="0" i="0" dirty="0">
                <a:solidFill>
                  <a:srgbClr val="000000"/>
                </a:solidFill>
                <a:effectLst/>
                <a:latin typeface="+mj-lt"/>
              </a:rPr>
              <a:t> and communicate the conclusions of the monitoring visits to the Committee of Ministers in order to have a close observation of the developments on the ground. </a:t>
            </a:r>
          </a:p>
        </p:txBody>
      </p:sp>
    </p:spTree>
    <p:extLst>
      <p:ext uri="{BB962C8B-B14F-4D97-AF65-F5344CB8AC3E}">
        <p14:creationId xmlns:p14="http://schemas.microsoft.com/office/powerpoint/2010/main" val="261707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dirty="0"/>
          </a:p>
        </p:txBody>
      </p:sp>
      <p:sp>
        <p:nvSpPr>
          <p:cNvPr id="6" name="TextBox 5">
            <a:extLst>
              <a:ext uri="{FF2B5EF4-FFF2-40B4-BE49-F238E27FC236}">
                <a16:creationId xmlns:a16="http://schemas.microsoft.com/office/drawing/2014/main" id="{133D9DA0-16F8-3B18-474B-198B364C51A4}"/>
              </a:ext>
            </a:extLst>
          </p:cNvPr>
          <p:cNvSpPr txBox="1"/>
          <p:nvPr/>
        </p:nvSpPr>
        <p:spPr>
          <a:xfrm>
            <a:off x="1281034" y="2721114"/>
            <a:ext cx="9629938" cy="2339102"/>
          </a:xfrm>
          <a:prstGeom prst="rect">
            <a:avLst/>
          </a:prstGeom>
          <a:noFill/>
        </p:spPr>
        <p:txBody>
          <a:bodyPr wrap="square" rtlCol="0">
            <a:spAutoFit/>
          </a:bodyPr>
          <a:lstStyle/>
          <a:p>
            <a:pPr algn="ctr"/>
            <a:r>
              <a:rPr lang="ro-RO" sz="3200" b="1" u="sng" dirty="0">
                <a:latin typeface="+mj-lt"/>
              </a:rPr>
              <a:t>Parascineti v. România</a:t>
            </a:r>
            <a:r>
              <a:rPr lang="en-US" sz="3200" b="1" u="sng" dirty="0">
                <a:latin typeface="+mj-lt"/>
              </a:rPr>
              <a:t> </a:t>
            </a:r>
            <a:r>
              <a:rPr lang="en-US" sz="3200" b="1" dirty="0">
                <a:latin typeface="+mj-lt"/>
              </a:rPr>
              <a:t>and</a:t>
            </a:r>
            <a:r>
              <a:rPr lang="ro-RO" sz="3200" b="1" dirty="0">
                <a:latin typeface="+mj-lt"/>
              </a:rPr>
              <a:t> </a:t>
            </a:r>
            <a:r>
              <a:rPr lang="ro-RO" sz="3200" b="1" u="sng" dirty="0">
                <a:latin typeface="+mj-lt"/>
              </a:rPr>
              <a:t>Cristian Teodorescu v. Romania</a:t>
            </a:r>
            <a:endParaRPr lang="en-US" sz="3200" b="1" i="0" u="sng" strike="noStrike" dirty="0">
              <a:effectLst/>
              <a:latin typeface="+mj-lt"/>
            </a:endParaRPr>
          </a:p>
          <a:p>
            <a:pPr algn="ctr"/>
            <a:br>
              <a:rPr lang="ro-RO" sz="3200" b="1" dirty="0">
                <a:latin typeface="+mj-lt"/>
              </a:rPr>
            </a:br>
            <a:r>
              <a:rPr lang="en-US" sz="3200" b="1" dirty="0">
                <a:latin typeface="+mj-lt"/>
              </a:rPr>
              <a:t>applications </a:t>
            </a:r>
            <a:r>
              <a:rPr lang="ro-RO" sz="3200" b="1" dirty="0">
                <a:latin typeface="+mj-lt"/>
              </a:rPr>
              <a:t>n</a:t>
            </a:r>
            <a:r>
              <a:rPr lang="en-US" sz="3200" b="1" dirty="0">
                <a:latin typeface="+mj-lt"/>
              </a:rPr>
              <a:t>o</a:t>
            </a:r>
            <a:r>
              <a:rPr lang="ro-RO" sz="3200" b="1" dirty="0">
                <a:latin typeface="+mj-lt"/>
              </a:rPr>
              <a:t>. 32060/05</a:t>
            </a:r>
            <a:r>
              <a:rPr lang="en-US" sz="3200" b="1" dirty="0">
                <a:latin typeface="+mj-lt"/>
              </a:rPr>
              <a:t> and </a:t>
            </a:r>
            <a:r>
              <a:rPr lang="ro-RO" sz="3200" b="1" dirty="0">
                <a:latin typeface="+mj-lt"/>
              </a:rPr>
              <a:t>22883/05, </a:t>
            </a:r>
          </a:p>
          <a:p>
            <a:pPr algn="ctr"/>
            <a:r>
              <a:rPr lang="en-US" sz="3200" b="1" dirty="0">
                <a:latin typeface="+mj-lt"/>
              </a:rPr>
              <a:t>judgments</a:t>
            </a:r>
            <a:r>
              <a:rPr lang="ro-RO" sz="3200" b="1" dirty="0">
                <a:latin typeface="+mj-lt"/>
              </a:rPr>
              <a:t> 13/06/2012</a:t>
            </a:r>
            <a:r>
              <a:rPr lang="en-US" sz="3200" b="1" dirty="0">
                <a:latin typeface="+mj-lt"/>
              </a:rPr>
              <a:t> and </a:t>
            </a:r>
            <a:r>
              <a:rPr lang="ro-RO" sz="3200" b="1" dirty="0">
                <a:latin typeface="+mj-lt"/>
              </a:rPr>
              <a:t>19/09/2012 </a:t>
            </a:r>
            <a:r>
              <a:rPr lang="ro-RO" sz="1800" b="1" dirty="0">
                <a:latin typeface="Calibri" panose="020F0502020204030204" pitchFamily="34" charset="0"/>
              </a:rPr>
              <a:t>
</a:t>
            </a:r>
            <a:endParaRPr lang="en-US" dirty="0"/>
          </a:p>
        </p:txBody>
      </p:sp>
    </p:spTree>
    <p:extLst>
      <p:ext uri="{BB962C8B-B14F-4D97-AF65-F5344CB8AC3E}">
        <p14:creationId xmlns:p14="http://schemas.microsoft.com/office/powerpoint/2010/main" val="62456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TextBox 9">
            <a:extLst>
              <a:ext uri="{FF2B5EF4-FFF2-40B4-BE49-F238E27FC236}">
                <a16:creationId xmlns:a16="http://schemas.microsoft.com/office/drawing/2014/main" id="{6E5DE349-9391-8293-D6EA-EE24CEB0789F}"/>
              </a:ext>
            </a:extLst>
          </p:cNvPr>
          <p:cNvSpPr txBox="1"/>
          <p:nvPr/>
        </p:nvSpPr>
        <p:spPr>
          <a:xfrm>
            <a:off x="897639" y="582246"/>
            <a:ext cx="1053236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mj-lt"/>
              </a:rPr>
              <a:t>Center for Legal Resources on behalf of Valentin </a:t>
            </a:r>
            <a:r>
              <a:rPr lang="en-US" sz="2400" b="1" dirty="0" err="1">
                <a:latin typeface="+mj-lt"/>
              </a:rPr>
              <a:t>Câmpeanu</a:t>
            </a:r>
            <a:r>
              <a:rPr lang="en-US" sz="2400" b="1" dirty="0">
                <a:latin typeface="+mj-lt"/>
              </a:rPr>
              <a:t> v. Romania,
 application No. 47848/08, judgment 17/07/2014</a:t>
            </a:r>
            <a:endParaRPr lang="ro-RO" sz="2400" dirty="0">
              <a:latin typeface="+mj-lt"/>
            </a:endParaRPr>
          </a:p>
        </p:txBody>
      </p:sp>
      <p:sp>
        <p:nvSpPr>
          <p:cNvPr id="4" name="TextBox 3">
            <a:extLst>
              <a:ext uri="{FF2B5EF4-FFF2-40B4-BE49-F238E27FC236}">
                <a16:creationId xmlns:a16="http://schemas.microsoft.com/office/drawing/2014/main" id="{8C5A00EA-F5A0-2E6E-2289-9AA6E8A4AD2F}"/>
              </a:ext>
            </a:extLst>
          </p:cNvPr>
          <p:cNvSpPr txBox="1"/>
          <p:nvPr/>
        </p:nvSpPr>
        <p:spPr>
          <a:xfrm>
            <a:off x="762000" y="1752600"/>
            <a:ext cx="10668000" cy="4708981"/>
          </a:xfrm>
          <a:prstGeom prst="rect">
            <a:avLst/>
          </a:prstGeom>
          <a:noFill/>
        </p:spPr>
        <p:txBody>
          <a:bodyPr wrap="square" rtlCol="0">
            <a:spAutoFit/>
          </a:bodyPr>
          <a:lstStyle/>
          <a:p>
            <a:pPr marL="342900" indent="-342900" algn="just">
              <a:buAutoNum type="arabicParenR"/>
            </a:pPr>
            <a:r>
              <a:rPr lang="en-US" sz="2000" b="1" i="0" dirty="0">
                <a:solidFill>
                  <a:srgbClr val="000000"/>
                </a:solidFill>
                <a:effectLst/>
                <a:latin typeface="+mj-lt"/>
              </a:rPr>
              <a:t>Authorities</a:t>
            </a:r>
            <a:r>
              <a:rPr lang="en-US" sz="2000" b="0" i="0" dirty="0">
                <a:solidFill>
                  <a:srgbClr val="000000"/>
                </a:solidFill>
                <a:effectLst/>
                <a:latin typeface="+mj-lt"/>
              </a:rPr>
              <a:t>’ </a:t>
            </a:r>
            <a:r>
              <a:rPr lang="en-US" sz="2000" b="1" i="0" dirty="0">
                <a:solidFill>
                  <a:srgbClr val="000000"/>
                </a:solidFill>
                <a:effectLst/>
                <a:latin typeface="+mj-lt"/>
              </a:rPr>
              <a:t>failure to protect the right to life </a:t>
            </a:r>
            <a:r>
              <a:rPr lang="en-US" sz="2000" b="0" i="0" dirty="0">
                <a:solidFill>
                  <a:srgbClr val="000000"/>
                </a:solidFill>
                <a:effectLst/>
                <a:latin typeface="+mj-lt"/>
              </a:rPr>
              <a:t>of a young </a:t>
            </a:r>
            <a:r>
              <a:rPr lang="en-US" sz="2000" b="0" i="0" u="none" strike="noStrike" dirty="0">
                <a:solidFill>
                  <a:srgbClr val="000000"/>
                </a:solidFill>
                <a:effectLst/>
                <a:latin typeface="+mj-lt"/>
              </a:rPr>
              <a:t>man</a:t>
            </a:r>
            <a:r>
              <a:rPr lang="en-US" sz="2000" b="0" i="0" dirty="0">
                <a:solidFill>
                  <a:srgbClr val="000000"/>
                </a:solidFill>
                <a:effectLst/>
                <a:latin typeface="+mj-lt"/>
              </a:rPr>
              <a:t>, orphaned, </a:t>
            </a:r>
            <a:r>
              <a:rPr lang="en-US" sz="2000" i="0" dirty="0">
                <a:solidFill>
                  <a:srgbClr val="000000"/>
                </a:solidFill>
                <a:effectLst/>
                <a:latin typeface="+mj-lt"/>
              </a:rPr>
              <a:t>HIV-positive and with “severe intellectual disability”.</a:t>
            </a:r>
          </a:p>
          <a:p>
            <a:pPr algn="just"/>
            <a:endParaRPr lang="en-US" sz="2000" i="0" dirty="0">
              <a:solidFill>
                <a:srgbClr val="000000"/>
              </a:solidFill>
              <a:effectLst/>
              <a:latin typeface="+mj-lt"/>
            </a:endParaRPr>
          </a:p>
          <a:p>
            <a:pPr algn="just"/>
            <a:r>
              <a:rPr lang="en-US" sz="2000" b="1" i="0" dirty="0">
                <a:solidFill>
                  <a:srgbClr val="000000"/>
                </a:solidFill>
                <a:effectLst/>
                <a:latin typeface="+mj-lt"/>
              </a:rPr>
              <a:t>2) Ineffectiveness of the investigation </a:t>
            </a:r>
            <a:r>
              <a:rPr lang="en-US" sz="2000" b="0" i="0" dirty="0">
                <a:solidFill>
                  <a:srgbClr val="000000"/>
                </a:solidFill>
                <a:effectLst/>
                <a:latin typeface="+mj-lt"/>
              </a:rPr>
              <a:t>and the court proceedings into his death  </a:t>
            </a:r>
          </a:p>
          <a:p>
            <a:pPr marL="342900" indent="-342900" algn="just">
              <a:buAutoNum type="arabicParenR"/>
            </a:pPr>
            <a:endParaRPr lang="en-US" sz="2000" dirty="0">
              <a:solidFill>
                <a:srgbClr val="000000"/>
              </a:solidFill>
              <a:latin typeface="+mj-lt"/>
            </a:endParaRPr>
          </a:p>
          <a:p>
            <a:pPr algn="just"/>
            <a:r>
              <a:rPr lang="en-US" sz="2000" b="1" i="0" dirty="0">
                <a:solidFill>
                  <a:srgbClr val="000000"/>
                </a:solidFill>
                <a:effectLst/>
                <a:latin typeface="+mj-lt"/>
              </a:rPr>
              <a:t>3) Lack in domestic law of a legal framework </a:t>
            </a:r>
            <a:r>
              <a:rPr lang="en-US" sz="2000" b="0" i="0" dirty="0">
                <a:solidFill>
                  <a:srgbClr val="000000"/>
                </a:solidFill>
                <a:effectLst/>
                <a:latin typeface="+mj-lt"/>
              </a:rPr>
              <a:t>suited to the specific needs of people with mental disabilities and allowing for the examination of the allegations concerning the violation of </a:t>
            </a:r>
            <a:r>
              <a:rPr lang="en-US" sz="2000" b="0" i="0" dirty="0" err="1">
                <a:solidFill>
                  <a:srgbClr val="000000"/>
                </a:solidFill>
                <a:effectLst/>
                <a:latin typeface="+mj-lt"/>
              </a:rPr>
              <a:t>Mr</a:t>
            </a:r>
            <a:r>
              <a:rPr lang="en-US" sz="2000" b="0" i="0" dirty="0">
                <a:solidFill>
                  <a:srgbClr val="000000"/>
                </a:solidFill>
                <a:effectLst/>
                <a:latin typeface="+mj-lt"/>
              </a:rPr>
              <a:t> </a:t>
            </a:r>
            <a:r>
              <a:rPr lang="en-US" sz="2000" b="0" i="0" dirty="0" err="1">
                <a:solidFill>
                  <a:srgbClr val="000000"/>
                </a:solidFill>
                <a:effectLst/>
                <a:latin typeface="+mj-lt"/>
              </a:rPr>
              <a:t>Câmpeanu’s</a:t>
            </a:r>
            <a:r>
              <a:rPr lang="en-US" sz="2000" b="0" i="0" dirty="0">
                <a:solidFill>
                  <a:srgbClr val="000000"/>
                </a:solidFill>
                <a:effectLst/>
                <a:latin typeface="+mj-lt"/>
              </a:rPr>
              <a:t> right to life by an independent authority </a:t>
            </a:r>
          </a:p>
          <a:p>
            <a:pPr algn="just">
              <a:spcBef>
                <a:spcPts val="0"/>
              </a:spcBef>
              <a:spcAft>
                <a:spcPts val="0"/>
              </a:spcAft>
            </a:pPr>
            <a:r>
              <a:rPr lang="en-US" sz="2000" b="0" i="0" dirty="0">
                <a:solidFill>
                  <a:srgbClr val="000000"/>
                </a:solidFill>
                <a:effectLst/>
                <a:latin typeface="+mj-lt"/>
              </a:rPr>
              <a:t> </a:t>
            </a:r>
          </a:p>
          <a:p>
            <a:pPr marL="285750" indent="-285750" algn="just">
              <a:spcBef>
                <a:spcPts val="0"/>
              </a:spcBef>
              <a:spcAft>
                <a:spcPts val="0"/>
              </a:spcAft>
              <a:buFont typeface="Wingdings" panose="05000000000000000000" pitchFamily="2" charset="2"/>
              <a:buChar char="Ø"/>
            </a:pPr>
            <a:r>
              <a:rPr lang="en-US" sz="2000" b="0" i="0" dirty="0">
                <a:solidFill>
                  <a:srgbClr val="000000"/>
                </a:solidFill>
                <a:effectLst/>
                <a:latin typeface="+mj-lt"/>
              </a:rPr>
              <a:t>Romania must adopt measures to ensure that “persons with mental disabilities in a situation comparable to that of </a:t>
            </a:r>
            <a:r>
              <a:rPr lang="en-US" sz="2000" b="0" i="0" dirty="0" err="1">
                <a:solidFill>
                  <a:srgbClr val="000000"/>
                </a:solidFill>
                <a:effectLst/>
                <a:latin typeface="+mj-lt"/>
              </a:rPr>
              <a:t>Mr</a:t>
            </a:r>
            <a:r>
              <a:rPr lang="en-US" sz="2000" b="0" i="0" dirty="0">
                <a:solidFill>
                  <a:srgbClr val="000000"/>
                </a:solidFill>
                <a:effectLst/>
                <a:latin typeface="+mj-lt"/>
              </a:rPr>
              <a:t> </a:t>
            </a:r>
            <a:r>
              <a:rPr lang="en-US" sz="2000" b="0" i="0" dirty="0" err="1">
                <a:solidFill>
                  <a:srgbClr val="000000"/>
                </a:solidFill>
                <a:effectLst/>
                <a:latin typeface="+mj-lt"/>
              </a:rPr>
              <a:t>Câmpeanu</a:t>
            </a:r>
            <a:r>
              <a:rPr lang="en-US" sz="2000" b="0" i="0" dirty="0">
                <a:solidFill>
                  <a:srgbClr val="000000"/>
                </a:solidFill>
                <a:effectLst/>
                <a:latin typeface="+mj-lt"/>
              </a:rPr>
              <a:t> are afforded </a:t>
            </a:r>
            <a:r>
              <a:rPr lang="en-US" sz="2000" b="1" i="0" dirty="0">
                <a:solidFill>
                  <a:srgbClr val="C00000"/>
                </a:solidFill>
                <a:effectLst/>
                <a:latin typeface="+mj-lt"/>
              </a:rPr>
              <a:t>independent representation</a:t>
            </a:r>
            <a:r>
              <a:rPr lang="en-US" sz="2000" b="0" i="0" dirty="0">
                <a:solidFill>
                  <a:srgbClr val="000000"/>
                </a:solidFill>
                <a:effectLst/>
                <a:latin typeface="+mj-lt"/>
              </a:rPr>
              <a:t>, enabling them to have Convention complaints relating to their health and treatment examined before a court or other independent body”.</a:t>
            </a:r>
            <a:endParaRPr lang="en-US" sz="2000" b="1" i="1" dirty="0">
              <a:latin typeface="+mj-lt"/>
            </a:endParaRPr>
          </a:p>
          <a:p>
            <a:pPr marL="342900" indent="-342900" algn="just">
              <a:buAutoNum type="arabicParenR"/>
            </a:pPr>
            <a:endParaRPr lang="en-US" sz="2000" b="0" i="0" dirty="0">
              <a:solidFill>
                <a:srgbClr val="000000"/>
              </a:solidFill>
              <a:effectLst/>
              <a:latin typeface="+mj-lt"/>
            </a:endParaRPr>
          </a:p>
          <a:p>
            <a:pPr marL="285750" indent="-285750" algn="just">
              <a:buFont typeface="Wingdings" panose="05000000000000000000" pitchFamily="2" charset="2"/>
              <a:buChar char="Ø"/>
            </a:pPr>
            <a:endParaRPr lang="en-US" sz="2000" b="0" i="0" dirty="0">
              <a:solidFill>
                <a:srgbClr val="000000"/>
              </a:solidFill>
              <a:effectLst/>
              <a:latin typeface="+mj-lt"/>
            </a:endParaRPr>
          </a:p>
        </p:txBody>
      </p:sp>
      <p:cxnSp>
        <p:nvCxnSpPr>
          <p:cNvPr id="8" name="Straight Connector 6">
            <a:extLst>
              <a:ext uri="{FF2B5EF4-FFF2-40B4-BE49-F238E27FC236}">
                <a16:creationId xmlns:a16="http://schemas.microsoft.com/office/drawing/2014/main" id="{85993242-2B32-5336-A1FD-4F63F9926608}"/>
              </a:ext>
            </a:extLst>
          </p:cNvPr>
          <p:cNvCxnSpPr/>
          <p:nvPr/>
        </p:nvCxnSpPr>
        <p:spPr>
          <a:xfrm flipV="1">
            <a:off x="829819" y="1569045"/>
            <a:ext cx="10532361" cy="22841"/>
          </a:xfrm>
          <a:prstGeom prst="straightConnector1">
            <a:avLst/>
          </a:prstGeom>
          <a:noFill/>
          <a:ln w="12701" cap="flat">
            <a:solidFill>
              <a:srgbClr val="A6A6A6"/>
            </a:solidFill>
            <a:prstDash val="solid"/>
            <a:miter/>
          </a:ln>
        </p:spPr>
      </p:cxnSp>
    </p:spTree>
    <p:extLst>
      <p:ext uri="{BB962C8B-B14F-4D97-AF65-F5344CB8AC3E}">
        <p14:creationId xmlns:p14="http://schemas.microsoft.com/office/powerpoint/2010/main" val="2645933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TextBox 9">
            <a:extLst>
              <a:ext uri="{FF2B5EF4-FFF2-40B4-BE49-F238E27FC236}">
                <a16:creationId xmlns:a16="http://schemas.microsoft.com/office/drawing/2014/main" id="{6E5DE349-9391-8293-D6EA-EE24CEB0789F}"/>
              </a:ext>
            </a:extLst>
          </p:cNvPr>
          <p:cNvSpPr txBox="1"/>
          <p:nvPr/>
        </p:nvSpPr>
        <p:spPr>
          <a:xfrm>
            <a:off x="1716830" y="504885"/>
            <a:ext cx="877581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spcAft>
                <a:spcPts val="0"/>
              </a:spcAft>
            </a:pPr>
            <a:r>
              <a:rPr lang="en-US" sz="2400" b="1" dirty="0"/>
              <a:t>Center for Legal Resources on behalf of Valentin </a:t>
            </a:r>
            <a:r>
              <a:rPr lang="en-US" sz="2400" b="1" dirty="0" err="1"/>
              <a:t>Câmpeanu</a:t>
            </a:r>
            <a:r>
              <a:rPr lang="en-US" sz="2400" b="1" dirty="0"/>
              <a:t> v. Romania</a:t>
            </a:r>
          </a:p>
          <a:p>
            <a:pPr algn="ctr">
              <a:spcBef>
                <a:spcPts val="0"/>
              </a:spcBef>
              <a:spcAft>
                <a:spcPts val="0"/>
              </a:spcAft>
            </a:pPr>
            <a:r>
              <a:rPr lang="en-US" sz="2400" b="1" i="1" dirty="0">
                <a:solidFill>
                  <a:srgbClr val="000000"/>
                </a:solidFill>
                <a:effectLst/>
              </a:rPr>
              <a:t>Legal protection for vulnerable adults</a:t>
            </a:r>
            <a:endParaRPr lang="en-US" sz="2400" b="1" i="0" dirty="0">
              <a:solidFill>
                <a:srgbClr val="000000"/>
              </a:solidFill>
              <a:effectLst/>
            </a:endParaRPr>
          </a:p>
          <a:p>
            <a:pPr algn="ctr"/>
            <a:endParaRPr lang="ro-RO" sz="2400" dirty="0"/>
          </a:p>
        </p:txBody>
      </p:sp>
      <p:sp>
        <p:nvSpPr>
          <p:cNvPr id="4" name="TextBox 3">
            <a:extLst>
              <a:ext uri="{FF2B5EF4-FFF2-40B4-BE49-F238E27FC236}">
                <a16:creationId xmlns:a16="http://schemas.microsoft.com/office/drawing/2014/main" id="{8C5A00EA-F5A0-2E6E-2289-9AA6E8A4AD2F}"/>
              </a:ext>
            </a:extLst>
          </p:cNvPr>
          <p:cNvSpPr txBox="1"/>
          <p:nvPr/>
        </p:nvSpPr>
        <p:spPr>
          <a:xfrm>
            <a:off x="610320" y="1828800"/>
            <a:ext cx="10988841" cy="464742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Relevant developments at </a:t>
            </a:r>
            <a:r>
              <a:rPr lang="en-US" sz="2000" dirty="0">
                <a:latin typeface="+mj-lt"/>
                <a:ea typeface="Calibri" panose="020F0502020204030204" pitchFamily="34" charset="0"/>
                <a:cs typeface="Times New Roman" panose="02020603050405020304" pitchFamily="18" charset="0"/>
              </a:rPr>
              <a:t>national level: Law no. 140/2022 which regulates the protection measures for people with intellectual and/or psychosocial disabilities</a:t>
            </a:r>
          </a:p>
          <a:p>
            <a:pPr algn="just"/>
            <a:endParaRPr lang="en-US" sz="2000" dirty="0">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000" dirty="0" err="1">
                <a:effectLst/>
                <a:latin typeface="+mj-lt"/>
                <a:ea typeface="Calibri" panose="020F0502020204030204" pitchFamily="34" charset="0"/>
                <a:cs typeface="Times New Roman" panose="02020603050405020304" pitchFamily="18" charset="0"/>
              </a:rPr>
              <a:t>MoJ</a:t>
            </a:r>
            <a:r>
              <a:rPr lang="en-US" sz="2000" dirty="0">
                <a:effectLst/>
                <a:latin typeface="+mj-lt"/>
                <a:ea typeface="Calibri" panose="020F0502020204030204" pitchFamily="34" charset="0"/>
                <a:cs typeface="Times New Roman" panose="02020603050405020304" pitchFamily="18" charset="0"/>
              </a:rPr>
              <a:t>: approx. 90.000 cases involving the judicial protection of ”incapable” adults</a:t>
            </a:r>
          </a:p>
          <a:p>
            <a:pPr marL="285750" indent="-285750" algn="just">
              <a:buFont typeface="Arial" panose="020B0604020202020204" pitchFamily="34" charset="0"/>
              <a:buChar char="•"/>
            </a:pPr>
            <a:endParaRPr lang="en-US" sz="2000" dirty="0">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000" b="1" dirty="0">
                <a:effectLst/>
                <a:latin typeface="+mj-lt"/>
                <a:ea typeface="Calibri" panose="020F0502020204030204" pitchFamily="34" charset="0"/>
                <a:cs typeface="Times New Roman" panose="02020603050405020304" pitchFamily="18" charset="0"/>
              </a:rPr>
              <a:t>Concerns regarding th</a:t>
            </a:r>
            <a:r>
              <a:rPr lang="en-US" sz="2000" b="1" dirty="0">
                <a:latin typeface="+mj-lt"/>
                <a:ea typeface="Calibri" panose="020F0502020204030204" pitchFamily="34" charset="0"/>
                <a:cs typeface="Times New Roman" panose="02020603050405020304" pitchFamily="18" charset="0"/>
              </a:rPr>
              <a:t>e implementation</a:t>
            </a:r>
            <a:r>
              <a:rPr lang="en-US" sz="2000" b="1" dirty="0">
                <a:effectLst/>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Law no. 140/2022 : </a:t>
            </a:r>
            <a:endParaRPr lang="en-US" sz="2000" b="1" dirty="0">
              <a:effectLst/>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2000" dirty="0">
              <a:latin typeface="+mj-lt"/>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Lack of training of the professionals working with persons with disabilities</a:t>
            </a:r>
            <a:endParaRPr lang="en-US" sz="2000" dirty="0">
              <a:latin typeface="+mj-lt"/>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sz="2000" dirty="0">
                <a:latin typeface="+mj-lt"/>
                <a:ea typeface="Calibri" panose="020F0502020204030204" pitchFamily="34" charset="0"/>
                <a:cs typeface="Times New Roman" panose="02020603050405020304" pitchFamily="18" charset="0"/>
              </a:rPr>
              <a:t>Methodology is hindering the process: high costs and  expenses are not supported from the national health fund; </a:t>
            </a:r>
          </a:p>
          <a:p>
            <a:pPr marL="742950" lvl="1" indent="-285750" algn="just">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Lack of concrete and clear information regarding the mechanism for conducting medical and psychosocial evaluation reports</a:t>
            </a:r>
            <a:endParaRPr lang="en-US" sz="2000" dirty="0">
              <a:latin typeface="+mj-lt"/>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sz="2000" dirty="0">
                <a:latin typeface="+mj-lt"/>
                <a:ea typeface="Calibri" panose="020F0502020204030204" pitchFamily="34" charset="0"/>
                <a:cs typeface="Times New Roman" panose="02020603050405020304" pitchFamily="18" charset="0"/>
              </a:rPr>
              <a:t>The norm which states that the institution of the personal representative will be regulated by a special law has still not been drafted</a:t>
            </a:r>
            <a:endParaRPr lang="en-US" sz="2000" dirty="0">
              <a:effectLst/>
              <a:latin typeface="+mj-l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600" b="1" i="1" dirty="0"/>
          </a:p>
        </p:txBody>
      </p:sp>
      <p:cxnSp>
        <p:nvCxnSpPr>
          <p:cNvPr id="8" name="Straight Connector 6">
            <a:extLst>
              <a:ext uri="{FF2B5EF4-FFF2-40B4-BE49-F238E27FC236}">
                <a16:creationId xmlns:a16="http://schemas.microsoft.com/office/drawing/2014/main" id="{85993242-2B32-5336-A1FD-4F63F9926608}"/>
              </a:ext>
            </a:extLst>
          </p:cNvPr>
          <p:cNvCxnSpPr/>
          <p:nvPr/>
        </p:nvCxnSpPr>
        <p:spPr>
          <a:xfrm flipV="1">
            <a:off x="1066800" y="1721222"/>
            <a:ext cx="10532361" cy="22841"/>
          </a:xfrm>
          <a:prstGeom prst="straightConnector1">
            <a:avLst/>
          </a:prstGeom>
          <a:noFill/>
          <a:ln w="12701" cap="flat">
            <a:solidFill>
              <a:srgbClr val="A6A6A6"/>
            </a:solidFill>
            <a:prstDash val="solid"/>
            <a:miter/>
          </a:ln>
        </p:spPr>
      </p:cxnSp>
    </p:spTree>
    <p:extLst>
      <p:ext uri="{BB962C8B-B14F-4D97-AF65-F5344CB8AC3E}">
        <p14:creationId xmlns:p14="http://schemas.microsoft.com/office/powerpoint/2010/main" val="1213810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6E5DE349-9391-8293-D6EA-EE24CEB0789F}"/>
              </a:ext>
            </a:extLst>
          </p:cNvPr>
          <p:cNvSpPr txBox="1"/>
          <p:nvPr/>
        </p:nvSpPr>
        <p:spPr>
          <a:xfrm>
            <a:off x="1708089" y="436156"/>
            <a:ext cx="877581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Center for Legal Resources on behalf of Valentin </a:t>
            </a:r>
            <a:r>
              <a:rPr lang="en-US" sz="2400" b="1" dirty="0" err="1"/>
              <a:t>Câmpeanu</a:t>
            </a:r>
            <a:r>
              <a:rPr lang="en-US" sz="2400" b="1" dirty="0"/>
              <a:t> v. Romania,
 </a:t>
            </a:r>
            <a:r>
              <a:rPr lang="en-US" sz="2400" b="1" i="1" dirty="0">
                <a:solidFill>
                  <a:srgbClr val="000000"/>
                </a:solidFill>
                <a:effectLst/>
                <a:latin typeface="Arial" panose="020B0604020202020204" pitchFamily="34" charset="0"/>
              </a:rPr>
              <a:t>Effectiveness of criminal investigations</a:t>
            </a:r>
          </a:p>
          <a:p>
            <a:pPr algn="ctr"/>
            <a:endParaRPr lang="ro-RO" sz="2400" dirty="0"/>
          </a:p>
        </p:txBody>
      </p:sp>
      <p:sp>
        <p:nvSpPr>
          <p:cNvPr id="4" name="TextBox 3">
            <a:extLst>
              <a:ext uri="{FF2B5EF4-FFF2-40B4-BE49-F238E27FC236}">
                <a16:creationId xmlns:a16="http://schemas.microsoft.com/office/drawing/2014/main" id="{8C5A00EA-F5A0-2E6E-2289-9AA6E8A4AD2F}"/>
              </a:ext>
            </a:extLst>
          </p:cNvPr>
          <p:cNvSpPr txBox="1"/>
          <p:nvPr/>
        </p:nvSpPr>
        <p:spPr>
          <a:xfrm>
            <a:off x="610320" y="1828800"/>
            <a:ext cx="10988841" cy="830997"/>
          </a:xfrm>
          <a:prstGeom prst="rect">
            <a:avLst/>
          </a:prstGeom>
          <a:noFill/>
        </p:spPr>
        <p:txBody>
          <a:bodyPr wrap="square" rtlCol="0">
            <a:spAutoFit/>
          </a:bodyPr>
          <a:lstStyle/>
          <a:p>
            <a:pPr marL="285750" indent="-285750" algn="just">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600" b="1" i="1" dirty="0"/>
          </a:p>
        </p:txBody>
      </p:sp>
      <p:cxnSp>
        <p:nvCxnSpPr>
          <p:cNvPr id="8" name="Straight Connector 6">
            <a:extLst>
              <a:ext uri="{FF2B5EF4-FFF2-40B4-BE49-F238E27FC236}">
                <a16:creationId xmlns:a16="http://schemas.microsoft.com/office/drawing/2014/main" id="{85993242-2B32-5336-A1FD-4F63F9926608}"/>
              </a:ext>
            </a:extLst>
          </p:cNvPr>
          <p:cNvCxnSpPr/>
          <p:nvPr/>
        </p:nvCxnSpPr>
        <p:spPr>
          <a:xfrm flipV="1">
            <a:off x="1066800" y="1721222"/>
            <a:ext cx="10532361" cy="22841"/>
          </a:xfrm>
          <a:prstGeom prst="straightConnector1">
            <a:avLst/>
          </a:prstGeom>
          <a:noFill/>
          <a:ln w="12701" cap="flat">
            <a:solidFill>
              <a:srgbClr val="A6A6A6"/>
            </a:solidFill>
            <a:prstDash val="solid"/>
            <a:miter/>
          </a:ln>
        </p:spPr>
      </p:cxnSp>
      <p:pic>
        <p:nvPicPr>
          <p:cNvPr id="3" name="Picture 2">
            <a:extLst>
              <a:ext uri="{FF2B5EF4-FFF2-40B4-BE49-F238E27FC236}">
                <a16:creationId xmlns:a16="http://schemas.microsoft.com/office/drawing/2014/main" id="{961A25CE-7BDE-655F-1780-F55C3E78D832}"/>
              </a:ext>
            </a:extLst>
          </p:cNvPr>
          <p:cNvPicPr>
            <a:picLocks noChangeAspect="1"/>
          </p:cNvPicPr>
          <p:nvPr/>
        </p:nvPicPr>
        <p:blipFill>
          <a:blip r:embed="rId3"/>
          <a:stretch>
            <a:fillRect/>
          </a:stretch>
        </p:blipFill>
        <p:spPr>
          <a:xfrm>
            <a:off x="5678605" y="1897320"/>
            <a:ext cx="6085569" cy="3924397"/>
          </a:xfrm>
          <a:prstGeom prst="rect">
            <a:avLst/>
          </a:prstGeom>
        </p:spPr>
      </p:pic>
      <p:sp>
        <p:nvSpPr>
          <p:cNvPr id="5" name="TextBox 4">
            <a:extLst>
              <a:ext uri="{FF2B5EF4-FFF2-40B4-BE49-F238E27FC236}">
                <a16:creationId xmlns:a16="http://schemas.microsoft.com/office/drawing/2014/main" id="{E23D6E2B-B9D9-8ECD-EFFF-E7CA280C8649}"/>
              </a:ext>
            </a:extLst>
          </p:cNvPr>
          <p:cNvSpPr txBox="1"/>
          <p:nvPr/>
        </p:nvSpPr>
        <p:spPr>
          <a:xfrm>
            <a:off x="592836" y="1828800"/>
            <a:ext cx="4883004" cy="4893647"/>
          </a:xfrm>
          <a:prstGeom prst="rect">
            <a:avLst/>
          </a:prstGeom>
          <a:noFill/>
        </p:spPr>
        <p:txBody>
          <a:bodyPr wrap="square" rtlCol="0">
            <a:spAutoFit/>
          </a:bodyPr>
          <a:lstStyle/>
          <a:p>
            <a:pPr marL="285750" indent="-285750">
              <a:buFont typeface="Arial" panose="020B0604020202020204" pitchFamily="34" charset="0"/>
              <a:buChar char="•"/>
            </a:pPr>
            <a:r>
              <a:rPr lang="en-US" sz="2000" dirty="0"/>
              <a:t>Data provided by the authorities (table on the right) refers to the number of suspicious death case files but not the number of deaths in institutions.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 information on the number of convictions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CLR data on no. of annual deaths in mental health institutions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Example: </a:t>
            </a:r>
            <a:r>
              <a:rPr lang="en-US" sz="2000" dirty="0">
                <a:hlinkClick r:id="rId4"/>
              </a:rPr>
              <a:t>young woman with mental disabilities with broken femur for months at Zătreni social care home</a:t>
            </a:r>
            <a:endParaRPr lang="en-US" sz="20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 name="TextBox 5">
            <a:extLst>
              <a:ext uri="{FF2B5EF4-FFF2-40B4-BE49-F238E27FC236}">
                <a16:creationId xmlns:a16="http://schemas.microsoft.com/office/drawing/2014/main" id="{F1603568-7901-8319-E1A2-74A000323579}"/>
              </a:ext>
            </a:extLst>
          </p:cNvPr>
          <p:cNvSpPr txBox="1"/>
          <p:nvPr/>
        </p:nvSpPr>
        <p:spPr>
          <a:xfrm>
            <a:off x="5747109" y="5878286"/>
            <a:ext cx="6031234" cy="584775"/>
          </a:xfrm>
          <a:prstGeom prst="rect">
            <a:avLst/>
          </a:prstGeom>
          <a:noFill/>
        </p:spPr>
        <p:txBody>
          <a:bodyPr wrap="square" rtlCol="0">
            <a:spAutoFit/>
          </a:bodyPr>
          <a:lstStyle/>
          <a:p>
            <a:pPr algn="ctr"/>
            <a:r>
              <a:rPr lang="en-US" sz="1600" b="1" dirty="0"/>
              <a:t>Data provided by the Romanian authorities in latest communication to the CM</a:t>
            </a:r>
          </a:p>
        </p:txBody>
      </p:sp>
    </p:spTree>
    <p:extLst>
      <p:ext uri="{BB962C8B-B14F-4D97-AF65-F5344CB8AC3E}">
        <p14:creationId xmlns:p14="http://schemas.microsoft.com/office/powerpoint/2010/main" val="3572563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a:t>Deaths in 67 psychiatric units with 8064 beds (2019)</a:t>
            </a:r>
            <a:endParaRPr lang="en-US" dirty="0"/>
          </a:p>
        </p:txBody>
      </p:sp>
      <p:sp>
        <p:nvSpPr>
          <p:cNvPr id="3" name="Content Placeholder 2"/>
          <p:cNvSpPr>
            <a:spLocks noGrp="1"/>
          </p:cNvSpPr>
          <p:nvPr>
            <p:ph sz="half" idx="1"/>
          </p:nvPr>
        </p:nvSpPr>
        <p:spPr/>
        <p:txBody>
          <a:bodyPr>
            <a:normAutofit/>
          </a:bodyPr>
          <a:lstStyle/>
          <a:p>
            <a:r>
              <a:rPr lang="ro-RO" sz="4800" dirty="0">
                <a:solidFill>
                  <a:srgbClr val="FF0000"/>
                </a:solidFill>
                <a:latin typeface="+mj-lt"/>
              </a:rPr>
              <a:t>336 </a:t>
            </a:r>
            <a:r>
              <a:rPr lang="ro-RO" dirty="0">
                <a:solidFill>
                  <a:srgbClr val="FF0000"/>
                </a:solidFill>
                <a:latin typeface="+mj-lt"/>
              </a:rPr>
              <a:t>patients died </a:t>
            </a:r>
          </a:p>
          <a:p>
            <a:r>
              <a:rPr lang="en-US" b="1" dirty="0">
                <a:latin typeface="+mj-lt"/>
              </a:rPr>
              <a:t>Causes of death</a:t>
            </a:r>
            <a:r>
              <a:rPr lang="ro-RO" b="1" dirty="0">
                <a:latin typeface="+mj-lt"/>
              </a:rPr>
              <a:t>:</a:t>
            </a:r>
            <a:r>
              <a:rPr lang="en-US" b="1" dirty="0">
                <a:latin typeface="+mj-lt"/>
              </a:rPr>
              <a:t>	</a:t>
            </a:r>
            <a:endParaRPr lang="ro-RO" b="1" dirty="0">
              <a:latin typeface="+mj-lt"/>
            </a:endParaRPr>
          </a:p>
          <a:p>
            <a:pPr>
              <a:buFont typeface="Wingdings" panose="05000000000000000000" pitchFamily="2" charset="2"/>
              <a:buChar char="Ø"/>
            </a:pPr>
            <a:r>
              <a:rPr lang="en-US" dirty="0">
                <a:latin typeface="+mj-lt"/>
              </a:rPr>
              <a:t>Lung disease 73	</a:t>
            </a:r>
            <a:endParaRPr lang="ro-RO" dirty="0">
              <a:latin typeface="+mj-lt"/>
            </a:endParaRPr>
          </a:p>
          <a:p>
            <a:pPr>
              <a:buFont typeface="Wingdings" panose="05000000000000000000" pitchFamily="2" charset="2"/>
              <a:buChar char="Ø"/>
            </a:pPr>
            <a:r>
              <a:rPr lang="en-US" dirty="0">
                <a:latin typeface="+mj-lt"/>
              </a:rPr>
              <a:t>Asphyxia 17	</a:t>
            </a:r>
            <a:endParaRPr lang="ro-RO" dirty="0">
              <a:latin typeface="+mj-lt"/>
            </a:endParaRPr>
          </a:p>
          <a:p>
            <a:pPr>
              <a:buFont typeface="Wingdings" panose="05000000000000000000" pitchFamily="2" charset="2"/>
              <a:buChar char="Ø"/>
            </a:pPr>
            <a:r>
              <a:rPr lang="en-US" dirty="0">
                <a:latin typeface="+mj-lt"/>
              </a:rPr>
              <a:t>Heart disease 175	</a:t>
            </a:r>
            <a:endParaRPr lang="ro-RO" dirty="0">
              <a:latin typeface="+mj-lt"/>
            </a:endParaRPr>
          </a:p>
          <a:p>
            <a:pPr>
              <a:buFont typeface="Wingdings" panose="05000000000000000000" pitchFamily="2" charset="2"/>
              <a:buChar char="Ø"/>
            </a:pPr>
            <a:r>
              <a:rPr lang="en-US" dirty="0">
                <a:latin typeface="+mj-lt"/>
              </a:rPr>
              <a:t>Tumors 7	</a:t>
            </a:r>
            <a:endParaRPr lang="ro-RO" dirty="0">
              <a:latin typeface="+mj-lt"/>
            </a:endParaRPr>
          </a:p>
          <a:p>
            <a:pPr>
              <a:buFont typeface="Wingdings" panose="05000000000000000000" pitchFamily="2" charset="2"/>
              <a:buChar char="Ø"/>
            </a:pPr>
            <a:r>
              <a:rPr lang="en-US" dirty="0">
                <a:latin typeface="+mj-lt"/>
              </a:rPr>
              <a:t>Suicide 4</a:t>
            </a:r>
            <a:endParaRPr lang="ro-RO" dirty="0">
              <a:latin typeface="+mj-lt"/>
            </a:endParaRPr>
          </a:p>
          <a:p>
            <a:pPr>
              <a:buFont typeface="Wingdings" panose="05000000000000000000" pitchFamily="2" charset="2"/>
              <a:buChar char="Ø"/>
            </a:pPr>
            <a:r>
              <a:rPr lang="en-US" dirty="0">
                <a:latin typeface="+mj-lt"/>
              </a:rPr>
              <a:t>Other causes 60</a:t>
            </a:r>
          </a:p>
        </p:txBody>
      </p:sp>
      <p:sp>
        <p:nvSpPr>
          <p:cNvPr id="4" name="Content Placeholder 3"/>
          <p:cNvSpPr>
            <a:spLocks noGrp="1"/>
          </p:cNvSpPr>
          <p:nvPr>
            <p:ph sz="half" idx="2"/>
          </p:nvPr>
        </p:nvSpPr>
        <p:spPr/>
        <p:txBody>
          <a:bodyPr>
            <a:normAutofit/>
          </a:bodyPr>
          <a:lstStyle/>
          <a:p>
            <a:r>
              <a:rPr lang="ro-RO" dirty="0">
                <a:solidFill>
                  <a:srgbClr val="FF0000"/>
                </a:solidFill>
                <a:latin typeface="+mj-lt"/>
              </a:rPr>
              <a:t>215 notifications of deaths</a:t>
            </a:r>
          </a:p>
          <a:p>
            <a:endParaRPr lang="ro-RO" dirty="0">
              <a:solidFill>
                <a:srgbClr val="FF0000"/>
              </a:solidFill>
              <a:latin typeface="+mj-lt"/>
            </a:endParaRPr>
          </a:p>
          <a:p>
            <a:r>
              <a:rPr lang="en-US" dirty="0">
                <a:latin typeface="+mj-lt"/>
              </a:rPr>
              <a:t>to the Monitoring Council established </a:t>
            </a:r>
            <a:r>
              <a:rPr lang="ro-RO" dirty="0">
                <a:latin typeface="+mj-lt"/>
              </a:rPr>
              <a:t>: </a:t>
            </a:r>
            <a:r>
              <a:rPr lang="en-US" dirty="0">
                <a:latin typeface="+mj-lt"/>
              </a:rPr>
              <a:t>54</a:t>
            </a:r>
            <a:endParaRPr lang="ro-RO" dirty="0">
              <a:latin typeface="+mj-lt"/>
            </a:endParaRPr>
          </a:p>
          <a:p>
            <a:r>
              <a:rPr lang="en-US" dirty="0">
                <a:latin typeface="+mj-lt"/>
              </a:rPr>
              <a:t>to police/prosecutor 183</a:t>
            </a:r>
            <a:endParaRPr lang="ro-RO" dirty="0">
              <a:latin typeface="+mj-lt"/>
            </a:endParaRPr>
          </a:p>
          <a:p>
            <a:r>
              <a:rPr lang="en-US" dirty="0">
                <a:latin typeface="+mj-lt"/>
              </a:rPr>
              <a:t>to other institutions 15</a:t>
            </a:r>
            <a:endParaRPr lang="ro-RO" dirty="0">
              <a:latin typeface="+mj-lt"/>
            </a:endParaRPr>
          </a:p>
        </p:txBody>
      </p:sp>
      <p:sp>
        <p:nvSpPr>
          <p:cNvPr id="5" name="Rectangle 7">
            <a:extLst>
              <a:ext uri="{FF2B5EF4-FFF2-40B4-BE49-F238E27FC236}">
                <a16:creationId xmlns:a16="http://schemas.microsoft.com/office/drawing/2014/main" id="{FFB847D4-3935-5305-DEDD-4E2A48BBA05F}"/>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041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a:t>Deaths in social care homes </a:t>
            </a:r>
            <a:br>
              <a:rPr lang="en-US" dirty="0"/>
            </a:br>
            <a:r>
              <a:rPr lang="ro-RO" dirty="0"/>
              <a:t>(2022, Council of Monitoring)</a:t>
            </a:r>
            <a:endParaRPr lang="en-US" dirty="0"/>
          </a:p>
        </p:txBody>
      </p:sp>
      <p:sp>
        <p:nvSpPr>
          <p:cNvPr id="3" name="Content Placeholder 2"/>
          <p:cNvSpPr>
            <a:spLocks noGrp="1"/>
          </p:cNvSpPr>
          <p:nvPr>
            <p:ph sz="half" idx="1"/>
          </p:nvPr>
        </p:nvSpPr>
        <p:spPr>
          <a:xfrm>
            <a:off x="838199" y="1825625"/>
            <a:ext cx="9507583" cy="4351338"/>
          </a:xfrm>
        </p:spPr>
        <p:txBody>
          <a:bodyPr>
            <a:normAutofit/>
          </a:bodyPr>
          <a:lstStyle/>
          <a:p>
            <a:pPr marL="0" indent="0">
              <a:buNone/>
            </a:pPr>
            <a:r>
              <a:rPr lang="ro-RO" sz="4800" b="1" dirty="0">
                <a:solidFill>
                  <a:srgbClr val="FF0000"/>
                </a:solidFill>
                <a:latin typeface="+mj-lt"/>
              </a:rPr>
              <a:t>1029</a:t>
            </a:r>
            <a:r>
              <a:rPr lang="ro-RO" sz="3600" b="1" dirty="0">
                <a:latin typeface="+mj-lt"/>
              </a:rPr>
              <a:t> </a:t>
            </a:r>
            <a:r>
              <a:rPr lang="ro-RO" sz="3600" dirty="0">
                <a:latin typeface="+mj-lt"/>
              </a:rPr>
              <a:t>adults of which: </a:t>
            </a:r>
          </a:p>
          <a:p>
            <a:pPr lvl="1">
              <a:buFont typeface="Wingdings" panose="05000000000000000000" pitchFamily="2" charset="2"/>
              <a:buChar char="Ø"/>
            </a:pPr>
            <a:r>
              <a:rPr lang="en-US" sz="3200" dirty="0">
                <a:latin typeface="+mj-lt"/>
              </a:rPr>
              <a:t> </a:t>
            </a:r>
            <a:r>
              <a:rPr lang="ro-RO" sz="3200" dirty="0">
                <a:latin typeface="+mj-lt"/>
              </a:rPr>
              <a:t>835</a:t>
            </a:r>
            <a:r>
              <a:rPr lang="en-US" sz="3200" dirty="0">
                <a:latin typeface="+mj-lt"/>
              </a:rPr>
              <a:t> pe</a:t>
            </a:r>
            <a:r>
              <a:rPr lang="ro-RO" sz="3200" dirty="0">
                <a:latin typeface="+mj-lt"/>
              </a:rPr>
              <a:t>rsons</a:t>
            </a:r>
            <a:r>
              <a:rPr lang="en-US" sz="3200" dirty="0">
                <a:latin typeface="+mj-lt"/>
              </a:rPr>
              <a:t> had a disability certificate</a:t>
            </a:r>
            <a:endParaRPr lang="ro-RO" sz="3200" dirty="0">
              <a:latin typeface="+mj-lt"/>
            </a:endParaRPr>
          </a:p>
          <a:p>
            <a:pPr lvl="1">
              <a:buFont typeface="Wingdings" panose="05000000000000000000" pitchFamily="2" charset="2"/>
              <a:buChar char="Ø"/>
            </a:pPr>
            <a:r>
              <a:rPr lang="en-US" sz="3200" dirty="0">
                <a:latin typeface="+mj-lt"/>
              </a:rPr>
              <a:t> 101 people did </a:t>
            </a:r>
            <a:r>
              <a:rPr lang="en-US" sz="3200" dirty="0">
                <a:solidFill>
                  <a:srgbClr val="FF0000"/>
                </a:solidFill>
                <a:latin typeface="+mj-lt"/>
              </a:rPr>
              <a:t>not</a:t>
            </a:r>
            <a:r>
              <a:rPr lang="en-US" sz="3200" dirty="0">
                <a:latin typeface="+mj-lt"/>
              </a:rPr>
              <a:t> have a disability certificate </a:t>
            </a:r>
            <a:endParaRPr lang="ro-RO" sz="3200" dirty="0">
              <a:latin typeface="+mj-lt"/>
            </a:endParaRPr>
          </a:p>
          <a:p>
            <a:pPr lvl="1">
              <a:buFont typeface="Wingdings" panose="05000000000000000000" pitchFamily="2" charset="2"/>
              <a:buChar char="Ø"/>
            </a:pPr>
            <a:r>
              <a:rPr lang="en-US" sz="3200" dirty="0">
                <a:latin typeface="+mj-lt"/>
              </a:rPr>
              <a:t> for 103 deceased persons, the social assistance institutions </a:t>
            </a:r>
            <a:r>
              <a:rPr lang="en-US" sz="3200" dirty="0">
                <a:solidFill>
                  <a:srgbClr val="FF0000"/>
                </a:solidFill>
                <a:latin typeface="+mj-lt"/>
              </a:rPr>
              <a:t>did not communicate </a:t>
            </a:r>
            <a:r>
              <a:rPr lang="en-US" sz="3200" dirty="0">
                <a:latin typeface="+mj-lt"/>
              </a:rPr>
              <a:t>information on disability classification </a:t>
            </a:r>
            <a:r>
              <a:rPr lang="ro-RO" sz="3200" dirty="0">
                <a:latin typeface="+mj-lt"/>
              </a:rPr>
              <a:t> </a:t>
            </a:r>
            <a:endParaRPr lang="en-US" sz="3200" dirty="0">
              <a:latin typeface="+mj-lt"/>
            </a:endParaRPr>
          </a:p>
        </p:txBody>
      </p:sp>
      <p:sp>
        <p:nvSpPr>
          <p:cNvPr id="5" name="Rectangle 7">
            <a:extLst>
              <a:ext uri="{FF2B5EF4-FFF2-40B4-BE49-F238E27FC236}">
                <a16:creationId xmlns:a16="http://schemas.microsoft.com/office/drawing/2014/main" id="{032B72DA-53AC-51CA-E132-247924E4FDD5}"/>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852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Number of people admitted to psychiatric hospitals 	</a:t>
            </a:r>
            <a:r>
              <a:rPr lang="ro-RO" dirty="0"/>
              <a:t>(2019)</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20491554"/>
              </p:ext>
            </p:extLst>
          </p:nvPr>
        </p:nvGraphicFramePr>
        <p:xfrm>
          <a:off x="838198" y="1825625"/>
          <a:ext cx="10265230" cy="4175760"/>
        </p:xfrm>
        <a:graphic>
          <a:graphicData uri="http://schemas.openxmlformats.org/drawingml/2006/table">
            <a:tbl>
              <a:tblPr firstRow="1" bandRow="1">
                <a:tableStyleId>{5C22544A-7EE6-4342-B048-85BDC9FD1C3A}</a:tableStyleId>
              </a:tblPr>
              <a:tblGrid>
                <a:gridCol w="5132615">
                  <a:extLst>
                    <a:ext uri="{9D8B030D-6E8A-4147-A177-3AD203B41FA5}">
                      <a16:colId xmlns:a16="http://schemas.microsoft.com/office/drawing/2014/main" val="20000"/>
                    </a:ext>
                  </a:extLst>
                </a:gridCol>
                <a:gridCol w="5132615">
                  <a:extLst>
                    <a:ext uri="{9D8B030D-6E8A-4147-A177-3AD203B41FA5}">
                      <a16:colId xmlns:a16="http://schemas.microsoft.com/office/drawing/2014/main" val="20001"/>
                    </a:ext>
                  </a:extLst>
                </a:gridCol>
              </a:tblGrid>
              <a:tr h="370840">
                <a:tc>
                  <a:txBody>
                    <a:bodyPr/>
                    <a:lstStyle/>
                    <a:p>
                      <a:r>
                        <a:rPr lang="en-US" sz="2000" dirty="0"/>
                        <a:t>Total number of persons admitted, of which</a:t>
                      </a:r>
                      <a:r>
                        <a:rPr lang="ro-RO" sz="2000" dirty="0"/>
                        <a:t> </a:t>
                      </a:r>
                      <a:endParaRPr lang="en-US" sz="2000" dirty="0"/>
                    </a:p>
                  </a:txBody>
                  <a:tcPr/>
                </a:tc>
                <a:tc>
                  <a:txBody>
                    <a:bodyPr/>
                    <a:lstStyle/>
                    <a:p>
                      <a:r>
                        <a:rPr lang="en-US" sz="2000" dirty="0"/>
                        <a:t>6,507</a:t>
                      </a:r>
                    </a:p>
                  </a:txBody>
                  <a:tcPr/>
                </a:tc>
                <a:extLst>
                  <a:ext uri="{0D108BD9-81ED-4DB2-BD59-A6C34878D82A}">
                    <a16:rowId xmlns:a16="http://schemas.microsoft.com/office/drawing/2014/main" val="10000"/>
                  </a:ext>
                </a:extLst>
              </a:tr>
              <a:tr h="370840">
                <a:tc>
                  <a:txBody>
                    <a:bodyPr/>
                    <a:lstStyle/>
                    <a:p>
                      <a:r>
                        <a:rPr lang="en-US" sz="2000" dirty="0"/>
                        <a:t>Inpatients for at least 3 months 	</a:t>
                      </a:r>
                    </a:p>
                  </a:txBody>
                  <a:tcPr/>
                </a:tc>
                <a:tc>
                  <a:txBody>
                    <a:bodyPr/>
                    <a:lstStyle/>
                    <a:p>
                      <a:r>
                        <a:rPr lang="en-US" sz="2000" dirty="0"/>
                        <a:t>1,253</a:t>
                      </a:r>
                    </a:p>
                  </a:txBody>
                  <a:tcPr/>
                </a:tc>
                <a:extLst>
                  <a:ext uri="{0D108BD9-81ED-4DB2-BD59-A6C34878D82A}">
                    <a16:rowId xmlns:a16="http://schemas.microsoft.com/office/drawing/2014/main" val="10001"/>
                  </a:ext>
                </a:extLst>
              </a:tr>
              <a:tr h="370840">
                <a:tc>
                  <a:txBody>
                    <a:bodyPr/>
                    <a:lstStyle/>
                    <a:p>
                      <a:r>
                        <a:rPr lang="en-US" sz="2000" dirty="0"/>
                        <a:t>Inpatients for at least 6 months</a:t>
                      </a:r>
                    </a:p>
                  </a:txBody>
                  <a:tcPr/>
                </a:tc>
                <a:tc>
                  <a:txBody>
                    <a:bodyPr/>
                    <a:lstStyle/>
                    <a:p>
                      <a:r>
                        <a:rPr lang="en-US" sz="2000" dirty="0"/>
                        <a:t> 1,821</a:t>
                      </a:r>
                    </a:p>
                  </a:txBody>
                  <a:tcPr/>
                </a:tc>
                <a:extLst>
                  <a:ext uri="{0D108BD9-81ED-4DB2-BD59-A6C34878D82A}">
                    <a16:rowId xmlns:a16="http://schemas.microsoft.com/office/drawing/2014/main" val="10002"/>
                  </a:ext>
                </a:extLst>
              </a:tr>
              <a:tr h="370840">
                <a:tc>
                  <a:txBody>
                    <a:bodyPr/>
                    <a:lstStyle/>
                    <a:p>
                      <a:r>
                        <a:rPr lang="en-US" sz="2000" dirty="0"/>
                        <a:t>Urban</a:t>
                      </a:r>
                      <a:r>
                        <a:rPr lang="ro-RO" sz="2000" baseline="0" dirty="0"/>
                        <a:t> - </a:t>
                      </a:r>
                      <a:r>
                        <a:rPr lang="en-US" sz="2000" dirty="0"/>
                        <a:t>Total number of persons admitted, of which: 	</a:t>
                      </a:r>
                    </a:p>
                  </a:txBody>
                  <a:tcPr/>
                </a:tc>
                <a:tc>
                  <a:txBody>
                    <a:bodyPr/>
                    <a:lstStyle/>
                    <a:p>
                      <a:r>
                        <a:rPr lang="en-US" sz="2000" b="1" dirty="0"/>
                        <a:t>4,860</a:t>
                      </a:r>
                    </a:p>
                  </a:txBody>
                  <a:tcPr/>
                </a:tc>
                <a:extLst>
                  <a:ext uri="{0D108BD9-81ED-4DB2-BD59-A6C34878D82A}">
                    <a16:rowId xmlns:a16="http://schemas.microsoft.com/office/drawing/2014/main" val="10003"/>
                  </a:ext>
                </a:extLst>
              </a:tr>
              <a:tr h="370840">
                <a:tc>
                  <a:txBody>
                    <a:bodyPr/>
                    <a:lstStyle/>
                    <a:p>
                      <a:r>
                        <a:rPr lang="en-US" sz="2000" dirty="0"/>
                        <a:t>Inpatients at least 3 months 	</a:t>
                      </a:r>
                    </a:p>
                  </a:txBody>
                  <a:tcPr/>
                </a:tc>
                <a:tc>
                  <a:txBody>
                    <a:bodyPr/>
                    <a:lstStyle/>
                    <a:p>
                      <a:r>
                        <a:rPr lang="en-US" sz="2000" dirty="0"/>
                        <a:t>1,074</a:t>
                      </a:r>
                    </a:p>
                  </a:txBody>
                  <a:tcPr/>
                </a:tc>
                <a:extLst>
                  <a:ext uri="{0D108BD9-81ED-4DB2-BD59-A6C34878D82A}">
                    <a16:rowId xmlns:a16="http://schemas.microsoft.com/office/drawing/2014/main" val="10004"/>
                  </a:ext>
                </a:extLst>
              </a:tr>
              <a:tr h="370840">
                <a:tc>
                  <a:txBody>
                    <a:bodyPr/>
                    <a:lstStyle/>
                    <a:p>
                      <a:r>
                        <a:rPr lang="en-US" sz="2000" dirty="0"/>
                        <a:t>Inpatients for at least 6 months </a:t>
                      </a:r>
                    </a:p>
                  </a:txBody>
                  <a:tcPr/>
                </a:tc>
                <a:tc>
                  <a:txBody>
                    <a:bodyPr/>
                    <a:lstStyle/>
                    <a:p>
                      <a:r>
                        <a:rPr lang="en-US" sz="2000" dirty="0"/>
                        <a:t>663</a:t>
                      </a:r>
                    </a:p>
                  </a:txBody>
                  <a:tcPr/>
                </a:tc>
                <a:extLst>
                  <a:ext uri="{0D108BD9-81ED-4DB2-BD59-A6C34878D82A}">
                    <a16:rowId xmlns:a16="http://schemas.microsoft.com/office/drawing/2014/main" val="10005"/>
                  </a:ext>
                </a:extLst>
              </a:tr>
              <a:tr h="370840">
                <a:tc>
                  <a:txBody>
                    <a:bodyPr/>
                    <a:lstStyle/>
                    <a:p>
                      <a:r>
                        <a:rPr lang="en-US" sz="2000" dirty="0"/>
                        <a:t>Rural</a:t>
                      </a:r>
                      <a:r>
                        <a:rPr lang="ro-RO" sz="2000" baseline="0" dirty="0"/>
                        <a:t> - </a:t>
                      </a:r>
                      <a:r>
                        <a:rPr lang="en-US" sz="2000" dirty="0"/>
                        <a:t>Total number of inpatients, of which: 	</a:t>
                      </a:r>
                    </a:p>
                  </a:txBody>
                  <a:tcPr/>
                </a:tc>
                <a:tc>
                  <a:txBody>
                    <a:bodyPr/>
                    <a:lstStyle/>
                    <a:p>
                      <a:r>
                        <a:rPr lang="en-US" sz="2000" b="1" dirty="0"/>
                        <a:t>1,647</a:t>
                      </a:r>
                    </a:p>
                  </a:txBody>
                  <a:tcPr/>
                </a:tc>
                <a:extLst>
                  <a:ext uri="{0D108BD9-81ED-4DB2-BD59-A6C34878D82A}">
                    <a16:rowId xmlns:a16="http://schemas.microsoft.com/office/drawing/2014/main" val="10006"/>
                  </a:ext>
                </a:extLst>
              </a:tr>
              <a:tr h="370840">
                <a:tc>
                  <a:txBody>
                    <a:bodyPr/>
                    <a:lstStyle/>
                    <a:p>
                      <a:r>
                        <a:rPr lang="en-US" sz="2000" dirty="0"/>
                        <a:t>Inpatients at least 3 months </a:t>
                      </a:r>
                    </a:p>
                  </a:txBody>
                  <a:tcPr/>
                </a:tc>
                <a:tc>
                  <a:txBody>
                    <a:bodyPr/>
                    <a:lstStyle/>
                    <a:p>
                      <a:r>
                        <a:rPr lang="ro-RO" sz="2000" dirty="0"/>
                        <a:t>580</a:t>
                      </a:r>
                      <a:endParaRPr lang="en-US" sz="2000" dirty="0"/>
                    </a:p>
                  </a:txBody>
                  <a:tcPr/>
                </a:tc>
                <a:extLst>
                  <a:ext uri="{0D108BD9-81ED-4DB2-BD59-A6C34878D82A}">
                    <a16:rowId xmlns:a16="http://schemas.microsoft.com/office/drawing/2014/main" val="10007"/>
                  </a:ext>
                </a:extLst>
              </a:tr>
              <a:tr h="370840">
                <a:tc>
                  <a:txBody>
                    <a:bodyPr/>
                    <a:lstStyle/>
                    <a:p>
                      <a:r>
                        <a:rPr lang="en-US" sz="2000" dirty="0"/>
                        <a:t>Inpatients at least 6 months</a:t>
                      </a:r>
                    </a:p>
                  </a:txBody>
                  <a:tcPr/>
                </a:tc>
                <a:tc>
                  <a:txBody>
                    <a:bodyPr/>
                    <a:lstStyle/>
                    <a:p>
                      <a:r>
                        <a:rPr lang="en-US" sz="2000" dirty="0"/>
                        <a:t>747</a:t>
                      </a:r>
                    </a:p>
                  </a:txBody>
                  <a:tcPr/>
                </a:tc>
                <a:extLst>
                  <a:ext uri="{0D108BD9-81ED-4DB2-BD59-A6C34878D82A}">
                    <a16:rowId xmlns:a16="http://schemas.microsoft.com/office/drawing/2014/main" val="10008"/>
                  </a:ext>
                </a:extLst>
              </a:tr>
            </a:tbl>
          </a:graphicData>
        </a:graphic>
      </p:graphicFrame>
      <p:sp>
        <p:nvSpPr>
          <p:cNvPr id="2" name="Rectangle 7">
            <a:extLst>
              <a:ext uri="{FF2B5EF4-FFF2-40B4-BE49-F238E27FC236}">
                <a16:creationId xmlns:a16="http://schemas.microsoft.com/office/drawing/2014/main" id="{6CBF5D7F-4E5D-4F9D-5DAD-9F207619609C}"/>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8957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1" y="681037"/>
            <a:ext cx="10515600" cy="901972"/>
          </a:xfrm>
        </p:spPr>
        <p:txBody>
          <a:bodyPr>
            <a:noAutofit/>
          </a:bodyPr>
          <a:lstStyle/>
          <a:p>
            <a:pPr algn="ctr"/>
            <a:r>
              <a:rPr lang="en-US" sz="3200" b="1" dirty="0"/>
              <a:t>Center for Legal Resources on behalf of Valentin </a:t>
            </a:r>
            <a:r>
              <a:rPr lang="en-US" sz="3200" b="1" dirty="0" err="1"/>
              <a:t>Câmpeanu</a:t>
            </a:r>
            <a:r>
              <a:rPr lang="en-US" sz="3200" b="1" dirty="0"/>
              <a:t> v. Romania</a:t>
            </a:r>
            <a:r>
              <a:rPr lang="ro-RO" sz="3200" b="1" dirty="0"/>
              <a:t> </a:t>
            </a:r>
            <a:br>
              <a:rPr lang="en-US" sz="3200" b="1" dirty="0"/>
            </a:br>
            <a:endParaRPr lang="en-US" sz="3200" dirty="0"/>
          </a:p>
        </p:txBody>
      </p:sp>
      <p:pic>
        <p:nvPicPr>
          <p:cNvPr id="4" name="Content Placeholder 3"/>
          <p:cNvPicPr>
            <a:picLocks noGrp="1" noChangeAspect="1"/>
          </p:cNvPicPr>
          <p:nvPr>
            <p:ph sz="half" idx="1"/>
          </p:nvPr>
        </p:nvPicPr>
        <p:blipFill>
          <a:blip r:embed="rId2"/>
          <a:stretch>
            <a:fillRect/>
          </a:stretch>
        </p:blipFill>
        <p:spPr>
          <a:xfrm>
            <a:off x="838200" y="1541418"/>
            <a:ext cx="4593771" cy="4374142"/>
          </a:xfrm>
          <a:prstGeom prst="rect">
            <a:avLst/>
          </a:prstGeom>
        </p:spPr>
      </p:pic>
      <p:sp>
        <p:nvSpPr>
          <p:cNvPr id="6" name="Content Placeholder 5"/>
          <p:cNvSpPr>
            <a:spLocks noGrp="1"/>
          </p:cNvSpPr>
          <p:nvPr>
            <p:ph sz="half" idx="2"/>
          </p:nvPr>
        </p:nvSpPr>
        <p:spPr>
          <a:xfrm>
            <a:off x="6172200" y="1267097"/>
            <a:ext cx="5181600" cy="4909866"/>
          </a:xfrm>
        </p:spPr>
        <p:txBody>
          <a:bodyPr/>
          <a:lstStyle/>
          <a:p>
            <a:pPr marL="0" indent="0">
              <a:buNone/>
            </a:pPr>
            <a:endParaRPr lang="ro-RO" sz="4000" dirty="0">
              <a:solidFill>
                <a:srgbClr val="000000"/>
              </a:solidFill>
            </a:endParaRPr>
          </a:p>
          <a:p>
            <a:pPr marL="0" indent="0" algn="just">
              <a:buNone/>
            </a:pPr>
            <a:r>
              <a:rPr lang="ro-RO" sz="3600" b="1" dirty="0">
                <a:latin typeface="+mj-lt"/>
              </a:rPr>
              <a:t>Transfer from social home to psychiatric ward</a:t>
            </a:r>
            <a:r>
              <a:rPr lang="en-US" sz="3600" b="1" dirty="0">
                <a:latin typeface="+mj-lt"/>
              </a:rPr>
              <a:t> of a young man with intellectual and psychosocial disabilities</a:t>
            </a:r>
            <a:endParaRPr lang="en-US" sz="3600" b="1" i="1" dirty="0">
              <a:solidFill>
                <a:srgbClr val="000000"/>
              </a:solidFill>
              <a:latin typeface="+mj-lt"/>
            </a:endParaRPr>
          </a:p>
        </p:txBody>
      </p:sp>
      <p:sp>
        <p:nvSpPr>
          <p:cNvPr id="2" name="TextBox 1">
            <a:extLst>
              <a:ext uri="{FF2B5EF4-FFF2-40B4-BE49-F238E27FC236}">
                <a16:creationId xmlns:a16="http://schemas.microsoft.com/office/drawing/2014/main" id="{5576E4DD-73C0-1824-6A1A-B21EEAA802DF}"/>
              </a:ext>
            </a:extLst>
          </p:cNvPr>
          <p:cNvSpPr txBox="1"/>
          <p:nvPr/>
        </p:nvSpPr>
        <p:spPr>
          <a:xfrm>
            <a:off x="838200" y="6030686"/>
            <a:ext cx="4593771" cy="307777"/>
          </a:xfrm>
          <a:prstGeom prst="rect">
            <a:avLst/>
          </a:prstGeom>
          <a:noFill/>
        </p:spPr>
        <p:txBody>
          <a:bodyPr wrap="square" rtlCol="0">
            <a:spAutoFit/>
          </a:bodyPr>
          <a:lstStyle/>
          <a:p>
            <a:r>
              <a:rPr lang="en-US" sz="1400" dirty="0"/>
              <a:t>Consent for publication of this photo was obtained by CLR</a:t>
            </a:r>
          </a:p>
        </p:txBody>
      </p:sp>
      <p:sp>
        <p:nvSpPr>
          <p:cNvPr id="7" name="Rectangle 7">
            <a:extLst>
              <a:ext uri="{FF2B5EF4-FFF2-40B4-BE49-F238E27FC236}">
                <a16:creationId xmlns:a16="http://schemas.microsoft.com/office/drawing/2014/main" id="{3A2ECA5F-3B23-5F2E-BA49-4C1DEC30D8DF}"/>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390965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65328" y="401395"/>
            <a:ext cx="3314700" cy="6010275"/>
          </a:xfrm>
          <a:prstGeom prst="rect">
            <a:avLst/>
          </a:prstGeom>
        </p:spPr>
      </p:pic>
      <p:pic>
        <p:nvPicPr>
          <p:cNvPr id="5" name="Picture 4"/>
          <p:cNvPicPr>
            <a:picLocks noChangeAspect="1"/>
          </p:cNvPicPr>
          <p:nvPr/>
        </p:nvPicPr>
        <p:blipFill>
          <a:blip r:embed="rId4"/>
          <a:stretch>
            <a:fillRect/>
          </a:stretch>
        </p:blipFill>
        <p:spPr>
          <a:xfrm>
            <a:off x="6980028" y="401395"/>
            <a:ext cx="4247769" cy="6010275"/>
          </a:xfrm>
          <a:prstGeom prst="rect">
            <a:avLst/>
          </a:prstGeom>
        </p:spPr>
      </p:pic>
      <p:pic>
        <p:nvPicPr>
          <p:cNvPr id="6" name="Picture 5"/>
          <p:cNvPicPr>
            <a:picLocks noChangeAspect="1"/>
          </p:cNvPicPr>
          <p:nvPr/>
        </p:nvPicPr>
        <p:blipFill>
          <a:blip r:embed="rId5"/>
          <a:stretch>
            <a:fillRect/>
          </a:stretch>
        </p:blipFill>
        <p:spPr>
          <a:xfrm>
            <a:off x="331578" y="401395"/>
            <a:ext cx="3333750" cy="6010275"/>
          </a:xfrm>
          <a:prstGeom prst="rect">
            <a:avLst/>
          </a:prstGeom>
        </p:spPr>
      </p:pic>
      <p:sp>
        <p:nvSpPr>
          <p:cNvPr id="2" name="TextBox 1">
            <a:extLst>
              <a:ext uri="{FF2B5EF4-FFF2-40B4-BE49-F238E27FC236}">
                <a16:creationId xmlns:a16="http://schemas.microsoft.com/office/drawing/2014/main" id="{396915BA-FDC5-17F3-4470-866EFE6E1E7E}"/>
              </a:ext>
            </a:extLst>
          </p:cNvPr>
          <p:cNvSpPr txBox="1"/>
          <p:nvPr/>
        </p:nvSpPr>
        <p:spPr>
          <a:xfrm>
            <a:off x="757374" y="6550223"/>
            <a:ext cx="6612254" cy="307777"/>
          </a:xfrm>
          <a:prstGeom prst="rect">
            <a:avLst/>
          </a:prstGeom>
          <a:noFill/>
        </p:spPr>
        <p:txBody>
          <a:bodyPr wrap="square" rtlCol="0">
            <a:spAutoFit/>
          </a:bodyPr>
          <a:lstStyle/>
          <a:p>
            <a:r>
              <a:rPr lang="en-US" sz="1400" dirty="0"/>
              <a:t>Consent for publication of these photos were obtained by CLR</a:t>
            </a:r>
          </a:p>
        </p:txBody>
      </p:sp>
      <p:sp>
        <p:nvSpPr>
          <p:cNvPr id="8" name="Rectangle 7">
            <a:extLst>
              <a:ext uri="{FF2B5EF4-FFF2-40B4-BE49-F238E27FC236}">
                <a16:creationId xmlns:a16="http://schemas.microsoft.com/office/drawing/2014/main" id="{F8430B94-8868-3FE3-691D-44B76679DCC9}"/>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1598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5753"/>
            <a:ext cx="10515600" cy="1325563"/>
          </a:xfrm>
        </p:spPr>
        <p:txBody>
          <a:bodyPr>
            <a:noAutofit/>
          </a:bodyPr>
          <a:lstStyle/>
          <a:p>
            <a:pPr algn="ctr"/>
            <a:r>
              <a:rPr lang="ro-RO" sz="3200" dirty="0"/>
              <a:t>Example: Ilfov County – deprivation of liberty, inhumane and degreading conditions in a private social home financed by local authorities</a:t>
            </a:r>
            <a:endParaRPr lang="en-US" sz="3200" dirty="0"/>
          </a:p>
        </p:txBody>
      </p:sp>
      <p:pic>
        <p:nvPicPr>
          <p:cNvPr id="2050" name="Picture 2" descr="https://www.crj.ro/wp-content/uploads/2023/02/New-Project-5-4-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86" y="2060153"/>
            <a:ext cx="6894113" cy="38779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eficiari în CIA Armo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851" y="2057378"/>
            <a:ext cx="6887213" cy="38752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ACD988-8176-FB35-E269-9CEEAC6971F8}"/>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44204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buletin.de/bucuresti/wp-content/uploads/ib.5-675x900.png"/>
          <p:cNvPicPr>
            <a:picLocks noChangeAspect="1" noChangeArrowheads="1"/>
          </p:cNvPicPr>
          <p:nvPr/>
        </p:nvPicPr>
        <p:blipFill rotWithShape="1">
          <a:blip r:embed="rId2">
            <a:extLst>
              <a:ext uri="{28A0092B-C50C-407E-A947-70E740481C1C}">
                <a14:useLocalDpi xmlns:a14="http://schemas.microsoft.com/office/drawing/2010/main" val="0"/>
              </a:ext>
            </a:extLst>
          </a:blip>
          <a:srcRect r="5777" b="28353"/>
          <a:stretch/>
        </p:blipFill>
        <p:spPr bwMode="auto">
          <a:xfrm>
            <a:off x="1227881" y="542843"/>
            <a:ext cx="5503759" cy="5580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buletin.de/bucuresti/wp-content/uploads/ib.3-675x900.png"/>
          <p:cNvPicPr>
            <a:picLocks noChangeAspect="1" noChangeArrowheads="1"/>
          </p:cNvPicPr>
          <p:nvPr/>
        </p:nvPicPr>
        <p:blipFill rotWithShape="1">
          <a:blip r:embed="rId3">
            <a:extLst>
              <a:ext uri="{28A0092B-C50C-407E-A947-70E740481C1C}">
                <a14:useLocalDpi xmlns:a14="http://schemas.microsoft.com/office/drawing/2010/main" val="0"/>
              </a:ext>
            </a:extLst>
          </a:blip>
          <a:srcRect b="5109"/>
          <a:stretch/>
        </p:blipFill>
        <p:spPr bwMode="auto">
          <a:xfrm>
            <a:off x="6731640" y="542843"/>
            <a:ext cx="4417420" cy="5588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11E4FC-6A7B-2D65-A072-A6DA4DB8813F}"/>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109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98361"/>
          </a:xfrm>
        </p:spPr>
        <p:txBody>
          <a:bodyPr>
            <a:normAutofit fontScale="90000"/>
          </a:bodyPr>
          <a:lstStyle/>
          <a:p>
            <a:pPr algn="ctr"/>
            <a:r>
              <a:rPr lang="ro-RO" sz="3100" b="1" u="sng" dirty="0"/>
              <a:t>Parascineti v. România</a:t>
            </a:r>
            <a:br>
              <a:rPr lang="en-US" sz="3100" b="1" dirty="0"/>
            </a:br>
            <a:br>
              <a:rPr lang="ro-RO" sz="3100" b="1" dirty="0"/>
            </a:br>
            <a:endParaRPr lang="en-US" dirty="0"/>
          </a:p>
        </p:txBody>
      </p:sp>
      <p:pic>
        <p:nvPicPr>
          <p:cNvPr id="4" name="Content Placeholder 3"/>
          <p:cNvPicPr>
            <a:picLocks noGrp="1" noChangeAspect="1"/>
          </p:cNvPicPr>
          <p:nvPr>
            <p:ph sz="half" idx="2"/>
          </p:nvPr>
        </p:nvPicPr>
        <p:blipFill>
          <a:blip r:embed="rId2"/>
          <a:stretch>
            <a:fillRect/>
          </a:stretch>
        </p:blipFill>
        <p:spPr>
          <a:xfrm>
            <a:off x="839788" y="1541417"/>
            <a:ext cx="5157787" cy="4244546"/>
          </a:xfrm>
          <a:prstGeom prst="rect">
            <a:avLst/>
          </a:prstGeom>
        </p:spPr>
      </p:pic>
      <p:sp>
        <p:nvSpPr>
          <p:cNvPr id="7" name="Content Placeholder 6"/>
          <p:cNvSpPr>
            <a:spLocks noGrp="1"/>
          </p:cNvSpPr>
          <p:nvPr>
            <p:ph sz="quarter" idx="4"/>
          </p:nvPr>
        </p:nvSpPr>
        <p:spPr>
          <a:xfrm>
            <a:off x="6172200" y="1681163"/>
            <a:ext cx="5183188" cy="4508500"/>
          </a:xfrm>
        </p:spPr>
        <p:txBody>
          <a:bodyPr>
            <a:normAutofit fontScale="70000" lnSpcReduction="20000"/>
          </a:bodyPr>
          <a:lstStyle/>
          <a:p>
            <a:pPr marL="285750" indent="-285750"/>
            <a:endParaRPr lang="en-US" sz="4000" dirty="0">
              <a:solidFill>
                <a:srgbClr val="000000"/>
              </a:solidFill>
            </a:endParaRPr>
          </a:p>
          <a:p>
            <a:pPr marL="285750" indent="-285750"/>
            <a:r>
              <a:rPr lang="en-US" sz="4000" dirty="0">
                <a:solidFill>
                  <a:srgbClr val="000000"/>
                </a:solidFill>
              </a:rPr>
              <a:t>Ill-treatment </a:t>
            </a:r>
            <a:r>
              <a:rPr lang="ro-RO" sz="4000" dirty="0">
                <a:solidFill>
                  <a:srgbClr val="000000"/>
                </a:solidFill>
              </a:rPr>
              <a:t>and inhuman and degreading living conditions </a:t>
            </a:r>
            <a:r>
              <a:rPr lang="en-US" sz="4000" dirty="0">
                <a:solidFill>
                  <a:srgbClr val="000000"/>
                </a:solidFill>
              </a:rPr>
              <a:t>during involuntary placement in the psychiatric unit of the </a:t>
            </a:r>
            <a:r>
              <a:rPr lang="ro-RO" sz="4000" dirty="0">
                <a:solidFill>
                  <a:srgbClr val="000000"/>
                </a:solidFill>
              </a:rPr>
              <a:t>Municipal </a:t>
            </a:r>
            <a:r>
              <a:rPr lang="en-US" sz="4000" dirty="0" err="1">
                <a:solidFill>
                  <a:srgbClr val="000000"/>
                </a:solidFill>
              </a:rPr>
              <a:t>Sighetu</a:t>
            </a:r>
            <a:r>
              <a:rPr lang="en-US" sz="4000" dirty="0">
                <a:solidFill>
                  <a:srgbClr val="000000"/>
                </a:solidFill>
              </a:rPr>
              <a:t> </a:t>
            </a:r>
            <a:r>
              <a:rPr lang="en-US" sz="4000" dirty="0" err="1">
                <a:solidFill>
                  <a:srgbClr val="000000"/>
                </a:solidFill>
              </a:rPr>
              <a:t>Marmaţiei</a:t>
            </a:r>
            <a:r>
              <a:rPr lang="en-US" sz="4000" dirty="0">
                <a:solidFill>
                  <a:srgbClr val="000000"/>
                </a:solidFill>
              </a:rPr>
              <a:t> Hospital </a:t>
            </a:r>
          </a:p>
          <a:p>
            <a:pPr marL="285750" indent="-285750"/>
            <a:r>
              <a:rPr lang="ro-RO" sz="4000" dirty="0">
                <a:solidFill>
                  <a:srgbClr val="000000"/>
                </a:solidFill>
              </a:rPr>
              <a:t>Seclusion room, o</a:t>
            </a:r>
            <a:r>
              <a:rPr lang="en-US" sz="4000" dirty="0" err="1">
                <a:solidFill>
                  <a:srgbClr val="000000"/>
                </a:solidFill>
              </a:rPr>
              <a:t>vercrowding</a:t>
            </a:r>
            <a:r>
              <a:rPr lang="en-US" sz="4000" dirty="0">
                <a:solidFill>
                  <a:srgbClr val="000000"/>
                </a:solidFill>
              </a:rPr>
              <a:t>, poor sanitary and hygiene conditions, absence of an individual bed, and the impossibility to spend time outdoors due to staff shortages.</a:t>
            </a:r>
          </a:p>
        </p:txBody>
      </p:sp>
    </p:spTree>
    <p:extLst>
      <p:ext uri="{BB962C8B-B14F-4D97-AF65-F5344CB8AC3E}">
        <p14:creationId xmlns:p14="http://schemas.microsoft.com/office/powerpoint/2010/main" val="1228552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sz="4000" dirty="0"/>
              <a:t>Vrancea – Maramures – human traficking led by the head of a public social care home </a:t>
            </a:r>
            <a:endParaRPr lang="en-US" sz="4000" dirty="0"/>
          </a:p>
        </p:txBody>
      </p:sp>
      <p:pic>
        <p:nvPicPr>
          <p:cNvPr id="4098" name="Picture 2" descr="https://www.diicot.ro/images/galerie/_2023/05/10052023_03/WhatsApp%20Image%202023-05-10%20at%2013.16.30%20(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516" y="1641513"/>
            <a:ext cx="3531104" cy="47081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diicot.ro/images/galerie/_2023/05/10052023_03/WhatsApp%20Image%202023-05-10%20at%2013.16.2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620" y="1641513"/>
            <a:ext cx="3531104" cy="4708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diicot.ro/images/galerie/_2023/05/10052023_03/WhatsApp%20Image%202023-05-10%20at%2013.16.30%20(3).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84" r="28608"/>
          <a:stretch/>
        </p:blipFill>
        <p:spPr bwMode="auto">
          <a:xfrm>
            <a:off x="7557724" y="1641513"/>
            <a:ext cx="3911377" cy="47081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5F0F84-7B92-5168-B8B3-BC5DB5DB6936}"/>
              </a:ext>
            </a:extLst>
          </p:cNvPr>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7449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rgbClr val="0070C0"/>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TextBox 9">
            <a:extLst>
              <a:ext uri="{FF2B5EF4-FFF2-40B4-BE49-F238E27FC236}">
                <a16:creationId xmlns:a16="http://schemas.microsoft.com/office/drawing/2014/main" id="{6E5DE349-9391-8293-D6EA-EE24CEB0789F}"/>
              </a:ext>
            </a:extLst>
          </p:cNvPr>
          <p:cNvSpPr txBox="1"/>
          <p:nvPr/>
        </p:nvSpPr>
        <p:spPr>
          <a:xfrm>
            <a:off x="1396184" y="566589"/>
            <a:ext cx="941711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Center for Legal Resources on behalf of Valentin </a:t>
            </a:r>
            <a:r>
              <a:rPr lang="en-US" sz="2400" b="1" dirty="0" err="1"/>
              <a:t>Câmpeanu</a:t>
            </a:r>
            <a:r>
              <a:rPr lang="en-US" sz="2400" b="1" dirty="0"/>
              <a:t> v. Romania
</a:t>
            </a:r>
            <a:r>
              <a:rPr lang="en-US" dirty="0"/>
              <a:t>Safeguards and remedies regarding placement in residential social care facilities and</a:t>
            </a:r>
          </a:p>
          <a:p>
            <a:pPr algn="ctr"/>
            <a:r>
              <a:rPr lang="en-US" dirty="0"/>
              <a:t>psychiatric hospitals</a:t>
            </a:r>
            <a:endParaRPr lang="ro-RO" sz="2400" dirty="0"/>
          </a:p>
        </p:txBody>
      </p:sp>
      <p:sp>
        <p:nvSpPr>
          <p:cNvPr id="4" name="TextBox 3">
            <a:extLst>
              <a:ext uri="{FF2B5EF4-FFF2-40B4-BE49-F238E27FC236}">
                <a16:creationId xmlns:a16="http://schemas.microsoft.com/office/drawing/2014/main" id="{8C5A00EA-F5A0-2E6E-2289-9AA6E8A4AD2F}"/>
              </a:ext>
            </a:extLst>
          </p:cNvPr>
          <p:cNvSpPr txBox="1"/>
          <p:nvPr/>
        </p:nvSpPr>
        <p:spPr>
          <a:xfrm>
            <a:off x="610318" y="1785467"/>
            <a:ext cx="10988841" cy="3847207"/>
          </a:xfrm>
          <a:prstGeom prst="rect">
            <a:avLst/>
          </a:prstGeom>
          <a:noFill/>
        </p:spPr>
        <p:txBody>
          <a:bodyPr wrap="square" rtlCol="0">
            <a:spAutoFit/>
          </a:bodyPr>
          <a:lstStyle/>
          <a:p>
            <a:pPr marL="285750" indent="-285750">
              <a:buFont typeface="Arial" panose="020B0604020202020204" pitchFamily="34" charset="0"/>
              <a:buChar char="•"/>
            </a:pPr>
            <a:r>
              <a:rPr lang="ro-RO" sz="2800" dirty="0">
                <a:latin typeface="+mj-lt"/>
                <a:ea typeface="Calibri" panose="020F0502020204030204" pitchFamily="34" charset="0"/>
                <a:cs typeface="Times New Roman" panose="02020603050405020304" pitchFamily="18" charset="0"/>
              </a:rPr>
              <a:t>The Council of Monitoring </a:t>
            </a:r>
            <a:r>
              <a:rPr lang="en-US" sz="2800" dirty="0">
                <a:latin typeface="+mj-lt"/>
                <a:ea typeface="Calibri" panose="020F0502020204030204" pitchFamily="34" charset="0"/>
                <a:cs typeface="Times New Roman" panose="02020603050405020304" pitchFamily="18" charset="0"/>
              </a:rPr>
              <a:t>is still not</a:t>
            </a:r>
            <a:r>
              <a:rPr lang="ro-RO" sz="2800" dirty="0">
                <a:latin typeface="+mj-lt"/>
                <a:ea typeface="Calibri" panose="020F0502020204030204" pitchFamily="34" charset="0"/>
                <a:cs typeface="Times New Roman" panose="02020603050405020304" pitchFamily="18" charset="0"/>
              </a:rPr>
              <a:t> fully </a:t>
            </a:r>
            <a:r>
              <a:rPr lang="en-US" sz="2800" dirty="0">
                <a:latin typeface="+mj-lt"/>
                <a:ea typeface="Calibri" panose="020F0502020204030204" pitchFamily="34" charset="0"/>
                <a:cs typeface="Times New Roman" panose="02020603050405020304" pitchFamily="18" charset="0"/>
              </a:rPr>
              <a:t>operational</a:t>
            </a:r>
            <a:r>
              <a:rPr lang="ro-RO" sz="2800" dirty="0">
                <a:latin typeface="+mj-lt"/>
                <a:ea typeface="Calibri" panose="020F0502020204030204" pitchFamily="34" charset="0"/>
                <a:cs typeface="Times New Roman" panose="02020603050405020304" pitchFamily="18" charset="0"/>
              </a:rPr>
              <a:t> (Law no. 8/2016)</a:t>
            </a:r>
          </a:p>
          <a:p>
            <a:pPr algn="just"/>
            <a:endParaRPr lang="en-US" sz="2800" dirty="0">
              <a:solidFill>
                <a:srgbClr val="000000"/>
              </a:solidFill>
              <a:latin typeface="+mj-lt"/>
              <a:cs typeface="Times New Roman" panose="02020603050405020304" pitchFamily="18" charset="0"/>
            </a:endParaRPr>
          </a:p>
          <a:p>
            <a:pPr marL="285750" indent="-285750" algn="just">
              <a:buFont typeface="Arial" panose="020B0604020202020204" pitchFamily="34" charset="0"/>
              <a:buChar char="•"/>
            </a:pPr>
            <a:r>
              <a:rPr lang="en-US" sz="2800" dirty="0">
                <a:solidFill>
                  <a:srgbClr val="000000"/>
                </a:solidFill>
                <a:latin typeface="+mj-lt"/>
              </a:rPr>
              <a:t>T</a:t>
            </a:r>
            <a:r>
              <a:rPr lang="en-US" sz="2800" b="0" i="0" dirty="0">
                <a:solidFill>
                  <a:srgbClr val="000000"/>
                </a:solidFill>
                <a:effectLst/>
                <a:latin typeface="+mj-lt"/>
              </a:rPr>
              <a:t>he manner and extent to which its decisions can be appealed, the so-called “grey area of consent”</a:t>
            </a:r>
          </a:p>
          <a:p>
            <a:pPr marL="285750" indent="-285750" algn="just">
              <a:buFont typeface="Arial" panose="020B0604020202020204" pitchFamily="34" charset="0"/>
              <a:buChar char="•"/>
            </a:pPr>
            <a:endParaRPr lang="en-US" sz="2800" dirty="0">
              <a:solidFill>
                <a:srgbClr val="000000"/>
              </a:solidFill>
              <a:latin typeface="+mj-lt"/>
              <a:cs typeface="Times New Roman" panose="02020603050405020304" pitchFamily="18" charset="0"/>
            </a:endParaRPr>
          </a:p>
          <a:p>
            <a:pPr marL="285750" indent="-285750" algn="just">
              <a:buFont typeface="Arial" panose="020B0604020202020204" pitchFamily="34" charset="0"/>
              <a:buChar char="•"/>
            </a:pPr>
            <a:r>
              <a:rPr lang="en-US" sz="2800" dirty="0">
                <a:solidFill>
                  <a:srgbClr val="000000"/>
                </a:solidFill>
                <a:latin typeface="+mj-lt"/>
              </a:rPr>
              <a:t>Non-transparent procedure</a:t>
            </a:r>
            <a:r>
              <a:rPr lang="ro-RO" sz="2800" dirty="0">
                <a:solidFill>
                  <a:srgbClr val="000000"/>
                </a:solidFill>
                <a:latin typeface="+mj-lt"/>
              </a:rPr>
              <a:t> of transfers between social homes to psychiatric units – social homes and back</a:t>
            </a:r>
          </a:p>
          <a:p>
            <a:pPr marL="285750" indent="-285750" algn="just">
              <a:buFont typeface="Arial" panose="020B0604020202020204" pitchFamily="34" charset="0"/>
              <a:buChar char="•"/>
            </a:pPr>
            <a:r>
              <a:rPr lang="ro-RO" sz="2800" dirty="0">
                <a:solidFill>
                  <a:srgbClr val="000000"/>
                </a:solidFill>
                <a:latin typeface="+mj-lt"/>
              </a:rPr>
              <a:t>Lack of informed consent</a:t>
            </a:r>
          </a:p>
          <a:p>
            <a:pPr algn="just"/>
            <a:endParaRPr lang="en-US" sz="2000" dirty="0">
              <a:solidFill>
                <a:srgbClr val="000000"/>
              </a:solidFill>
              <a:latin typeface="+mj-lt"/>
              <a:cs typeface="Times New Roman" panose="02020603050405020304" pitchFamily="18" charset="0"/>
            </a:endParaRPr>
          </a:p>
        </p:txBody>
      </p:sp>
      <p:cxnSp>
        <p:nvCxnSpPr>
          <p:cNvPr id="8" name="Straight Connector 6">
            <a:extLst>
              <a:ext uri="{FF2B5EF4-FFF2-40B4-BE49-F238E27FC236}">
                <a16:creationId xmlns:a16="http://schemas.microsoft.com/office/drawing/2014/main" id="{85993242-2B32-5336-A1FD-4F63F9926608}"/>
              </a:ext>
            </a:extLst>
          </p:cNvPr>
          <p:cNvCxnSpPr/>
          <p:nvPr/>
        </p:nvCxnSpPr>
        <p:spPr>
          <a:xfrm flipV="1">
            <a:off x="975360" y="1582252"/>
            <a:ext cx="10532361" cy="22841"/>
          </a:xfrm>
          <a:prstGeom prst="straightConnector1">
            <a:avLst/>
          </a:prstGeom>
          <a:noFill/>
          <a:ln w="12701" cap="flat">
            <a:solidFill>
              <a:srgbClr val="A6A6A6"/>
            </a:solidFill>
            <a:prstDash val="solid"/>
            <a:miter/>
          </a:ln>
        </p:spPr>
      </p:cxnSp>
    </p:spTree>
    <p:extLst>
      <p:ext uri="{BB962C8B-B14F-4D97-AF65-F5344CB8AC3E}">
        <p14:creationId xmlns:p14="http://schemas.microsoft.com/office/powerpoint/2010/main" val="401665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62001" y="672858"/>
            <a:ext cx="10515600" cy="1325559"/>
          </a:xfrm>
        </p:spPr>
        <p:txBody>
          <a:bodyPr>
            <a:normAutofit fontScale="90000"/>
          </a:bodyPr>
          <a:lstStyle/>
          <a:p>
            <a:pPr algn="ctr"/>
            <a:r>
              <a:rPr lang="en-US" sz="4000" b="1" dirty="0">
                <a:latin typeface="Calibri"/>
                <a:cs typeface="Calibri"/>
                <a:hlinkClick r:id="rId3">
                  <a:extLst>
                    <a:ext uri="{A12FA001-AC4F-418D-AE19-62706E023703}">
                      <ahyp:hlinkClr xmlns:ahyp="http://schemas.microsoft.com/office/drawing/2018/hyperlinkcolor" val="tx"/>
                    </a:ext>
                  </a:extLst>
                </a:hlinkClick>
              </a:rPr>
              <a:t>Recommendations</a:t>
            </a:r>
            <a:br>
              <a:rPr lang="en-US" sz="3600" b="1" dirty="0">
                <a:latin typeface="Calibri"/>
                <a:cs typeface="Calibri"/>
                <a:hlinkClick r:id="rId3">
                  <a:extLst>
                    <a:ext uri="{A12FA001-AC4F-418D-AE19-62706E023703}">
                      <ahyp:hlinkClr xmlns:ahyp="http://schemas.microsoft.com/office/drawing/2018/hyperlinkcolor" val="tx"/>
                    </a:ext>
                  </a:extLst>
                </a:hlinkClick>
              </a:rPr>
            </a:br>
            <a:r>
              <a:rPr lang="en-US" sz="2700" b="1" dirty="0"/>
              <a:t>Center for Legal Resources on behalf of Valentin </a:t>
            </a:r>
            <a:r>
              <a:rPr lang="en-US" sz="2700" b="1" dirty="0" err="1"/>
              <a:t>Câmpeanu</a:t>
            </a:r>
            <a:r>
              <a:rPr lang="en-US" sz="2700" b="1" dirty="0"/>
              <a:t> v. Romania</a:t>
            </a: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885257" y="1380395"/>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605605" y="1646885"/>
            <a:ext cx="10828392" cy="4985980"/>
          </a:xfrm>
          <a:prstGeom prst="rect">
            <a:avLst/>
          </a:prstGeom>
          <a:noFill/>
        </p:spPr>
        <p:txBody>
          <a:bodyPr wrap="square" rtlCol="0">
            <a:spAutoFit/>
          </a:bodyPr>
          <a:lstStyle/>
          <a:p>
            <a:pPr marL="342900" indent="-342900" algn="just" rtl="0" fontAlgn="base">
              <a:buFont typeface="Arial" panose="020B0604020202020204" pitchFamily="34" charset="0"/>
              <a:buChar char="•"/>
            </a:pPr>
            <a:r>
              <a:rPr lang="en-US" sz="2000" b="0" i="1" dirty="0">
                <a:solidFill>
                  <a:srgbClr val="000000"/>
                </a:solidFill>
                <a:effectLst/>
                <a:latin typeface="+mj-lt"/>
              </a:rPr>
              <a:t>Elaborate the law that regulates the institution of the personal representative and the provision of the necessary funds so that this can effectively contribute to the </a:t>
            </a:r>
            <a:r>
              <a:rPr lang="ro-RO" sz="2000" b="0" i="1" dirty="0">
                <a:solidFill>
                  <a:srgbClr val="000000"/>
                </a:solidFill>
                <a:effectLst/>
                <a:latin typeface="+mj-lt"/>
              </a:rPr>
              <a:t>access to justice and </a:t>
            </a:r>
            <a:r>
              <a:rPr lang="en-US" sz="2000" b="0" i="1" dirty="0">
                <a:solidFill>
                  <a:srgbClr val="000000"/>
                </a:solidFill>
                <a:effectLst/>
                <a:latin typeface="+mj-lt"/>
              </a:rPr>
              <a:t>deinstitutionalization process</a:t>
            </a:r>
            <a:r>
              <a:rPr lang="en-US" sz="2000" b="0" i="0" dirty="0">
                <a:solidFill>
                  <a:srgbClr val="000000"/>
                </a:solidFill>
                <a:effectLst/>
                <a:latin typeface="+mj-lt"/>
              </a:rPr>
              <a:t> </a:t>
            </a:r>
            <a:r>
              <a:rPr lang="ro-RO" sz="2000" b="0" i="0" dirty="0">
                <a:solidFill>
                  <a:srgbClr val="000000"/>
                </a:solidFill>
                <a:effectLst/>
                <a:latin typeface="+mj-lt"/>
              </a:rPr>
              <a:t>(Law no. 140/2022) </a:t>
            </a:r>
            <a:endParaRPr lang="en-US" sz="2000" b="0" i="0" dirty="0">
              <a:solidFill>
                <a:srgbClr val="000000"/>
              </a:solidFill>
              <a:effectLst/>
              <a:latin typeface="+mj-lt"/>
            </a:endParaRPr>
          </a:p>
          <a:p>
            <a:pPr marL="457200" indent="-457200" algn="just" rtl="0" fontAlgn="base">
              <a:buFont typeface="Arial" panose="020B0604020202020204" pitchFamily="34" charset="0"/>
              <a:buChar char="•"/>
            </a:pPr>
            <a:endParaRPr lang="en-US" sz="2000" b="0" i="0" dirty="0">
              <a:solidFill>
                <a:srgbClr val="000000"/>
              </a:solidFill>
              <a:effectLst/>
              <a:latin typeface="+mj-lt"/>
            </a:endParaRPr>
          </a:p>
          <a:p>
            <a:pPr marL="285750" indent="-285750" rtl="0" fontAlgn="base">
              <a:buFont typeface="Arial" panose="020B0604020202020204" pitchFamily="34" charset="0"/>
              <a:buChar char="•"/>
            </a:pPr>
            <a:r>
              <a:rPr lang="ro-RO" sz="2000" b="0" i="1" dirty="0">
                <a:solidFill>
                  <a:srgbClr val="000000"/>
                </a:solidFill>
                <a:effectLst/>
                <a:latin typeface="+mj-lt"/>
              </a:rPr>
              <a:t>Allocate the budget for </a:t>
            </a:r>
            <a:r>
              <a:rPr lang="en-US" sz="2000" b="0" i="1" dirty="0">
                <a:solidFill>
                  <a:srgbClr val="000000"/>
                </a:solidFill>
                <a:effectLst/>
                <a:latin typeface="+mj-lt"/>
              </a:rPr>
              <a:t>carrying out </a:t>
            </a:r>
            <a:r>
              <a:rPr lang="ro-RO" sz="2000" b="0" i="1" dirty="0">
                <a:solidFill>
                  <a:srgbClr val="000000"/>
                </a:solidFill>
                <a:effectLst/>
                <a:latin typeface="+mj-lt"/>
              </a:rPr>
              <a:t>psychiatric</a:t>
            </a:r>
            <a:r>
              <a:rPr lang="en-US" sz="2000" b="0" i="1" dirty="0">
                <a:solidFill>
                  <a:srgbClr val="000000"/>
                </a:solidFill>
                <a:effectLst/>
                <a:latin typeface="+mj-lt"/>
              </a:rPr>
              <a:t> and psycho</a:t>
            </a:r>
            <a:r>
              <a:rPr lang="ro-RO" sz="2000" b="0" i="1" dirty="0">
                <a:solidFill>
                  <a:srgbClr val="000000"/>
                </a:solidFill>
                <a:effectLst/>
                <a:latin typeface="+mj-lt"/>
              </a:rPr>
              <a:t>logical</a:t>
            </a:r>
            <a:r>
              <a:rPr lang="en-US" sz="2000" b="0" i="1" dirty="0">
                <a:solidFill>
                  <a:srgbClr val="000000"/>
                </a:solidFill>
                <a:effectLst/>
                <a:latin typeface="+mj-lt"/>
              </a:rPr>
              <a:t> assessments </a:t>
            </a:r>
            <a:r>
              <a:rPr lang="ro-RO" sz="2000" b="0" i="1" dirty="0">
                <a:solidFill>
                  <a:srgbClr val="000000"/>
                </a:solidFill>
                <a:effectLst/>
                <a:latin typeface="+mj-lt"/>
              </a:rPr>
              <a:t>of people in need it of supported decision measures (mandatory requested by the court)</a:t>
            </a:r>
            <a:endParaRPr lang="en-US" sz="2000" b="0" i="0" dirty="0">
              <a:solidFill>
                <a:srgbClr val="000000"/>
              </a:solidFill>
              <a:effectLst/>
              <a:latin typeface="+mj-lt"/>
            </a:endParaRPr>
          </a:p>
          <a:p>
            <a:pPr marL="342900" indent="-342900" algn="just" rtl="0" fontAlgn="base">
              <a:buFont typeface="Arial" panose="020B0604020202020204" pitchFamily="34" charset="0"/>
              <a:buChar char="•"/>
            </a:pPr>
            <a:endParaRPr lang="en-US" sz="2000" b="0" i="0" dirty="0">
              <a:solidFill>
                <a:srgbClr val="000000"/>
              </a:solidFill>
              <a:effectLst/>
              <a:latin typeface="+mj-lt"/>
            </a:endParaRPr>
          </a:p>
          <a:p>
            <a:pPr marL="285750" indent="-285750" algn="just" rtl="0" fontAlgn="base">
              <a:buFont typeface="Arial" panose="020B0604020202020204" pitchFamily="34" charset="0"/>
              <a:buChar char="•"/>
            </a:pPr>
            <a:r>
              <a:rPr lang="en-US" sz="2000" b="0" i="1" dirty="0">
                <a:solidFill>
                  <a:srgbClr val="000000"/>
                </a:solidFill>
                <a:effectLst/>
                <a:latin typeface="+mj-lt"/>
              </a:rPr>
              <a:t>Ensure, through the institutions responsible for the </a:t>
            </a:r>
            <a:r>
              <a:rPr lang="ro-RO" sz="2000" b="0" i="1" dirty="0">
                <a:solidFill>
                  <a:srgbClr val="000000"/>
                </a:solidFill>
                <a:effectLst/>
                <a:latin typeface="+mj-lt"/>
              </a:rPr>
              <a:t>ongoing</a:t>
            </a:r>
            <a:r>
              <a:rPr lang="en-US" sz="2000" b="0" i="1" dirty="0">
                <a:solidFill>
                  <a:srgbClr val="000000"/>
                </a:solidFill>
                <a:effectLst/>
                <a:latin typeface="+mj-lt"/>
              </a:rPr>
              <a:t> training of magistrates and lawyers, at least one training course per year in the field of </a:t>
            </a:r>
            <a:r>
              <a:rPr lang="ro-RO" sz="2000" b="0" i="1" dirty="0">
                <a:solidFill>
                  <a:srgbClr val="000000"/>
                </a:solidFill>
                <a:effectLst/>
                <a:latin typeface="+mj-lt"/>
              </a:rPr>
              <a:t>adequate communication with persons with intellectual disabilities </a:t>
            </a:r>
            <a:r>
              <a:rPr lang="en-US" sz="2000" b="0" i="1" dirty="0">
                <a:solidFill>
                  <a:srgbClr val="000000"/>
                </a:solidFill>
                <a:effectLst/>
                <a:latin typeface="+mj-lt"/>
              </a:rPr>
              <a:t>/or psychosocial disabilities.</a:t>
            </a:r>
            <a:r>
              <a:rPr lang="en-US" sz="2000" b="0" i="0" dirty="0">
                <a:solidFill>
                  <a:srgbClr val="000000"/>
                </a:solidFill>
                <a:effectLst/>
                <a:latin typeface="+mj-lt"/>
              </a:rPr>
              <a:t> </a:t>
            </a:r>
          </a:p>
          <a:p>
            <a:pPr marL="342900" indent="-342900" algn="just" rtl="0" fontAlgn="base">
              <a:buFont typeface="Arial" panose="020B0604020202020204" pitchFamily="34" charset="0"/>
              <a:buChar char="•"/>
            </a:pPr>
            <a:endParaRPr lang="en-US" sz="2000" b="0" i="0" dirty="0">
              <a:solidFill>
                <a:srgbClr val="000000"/>
              </a:solidFill>
              <a:effectLst/>
              <a:latin typeface="+mj-lt"/>
            </a:endParaRPr>
          </a:p>
          <a:p>
            <a:pPr marL="285750" indent="-285750" algn="just" rtl="0" fontAlgn="base">
              <a:buFont typeface="Arial" panose="020B0604020202020204" pitchFamily="34" charset="0"/>
              <a:buChar char="•"/>
            </a:pPr>
            <a:r>
              <a:rPr lang="ro-RO" sz="2000" b="0" i="1" dirty="0">
                <a:solidFill>
                  <a:srgbClr val="000000"/>
                </a:solidFill>
                <a:effectLst/>
                <a:latin typeface="+mj-lt"/>
              </a:rPr>
              <a:t>Allocate adequate resources for staff and logistics of the </a:t>
            </a:r>
            <a:r>
              <a:rPr lang="en-US" sz="2000" b="0" i="1" dirty="0">
                <a:solidFill>
                  <a:srgbClr val="000000"/>
                </a:solidFill>
                <a:effectLst/>
                <a:latin typeface="+mj-lt"/>
              </a:rPr>
              <a:t>Monitoring Council so that the institution can ensure the effective representation of persons with disabilities in the defense of their fundamental rights and freedoms and ensure their access to justice. </a:t>
            </a:r>
            <a:r>
              <a:rPr lang="en-US" sz="2000" b="0" i="0" dirty="0">
                <a:solidFill>
                  <a:srgbClr val="000000"/>
                </a:solidFill>
                <a:effectLst/>
                <a:latin typeface="+mj-lt"/>
              </a:rPr>
              <a:t> </a:t>
            </a:r>
          </a:p>
          <a:p>
            <a:pPr marL="342900" indent="-342900"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r>
              <a:rPr lang="en-US" sz="1800" b="0" i="1" dirty="0">
                <a:solidFill>
                  <a:srgbClr val="000000"/>
                </a:solidFill>
                <a:effectLst/>
                <a:latin typeface="+mj-lt"/>
              </a:rPr>
              <a:t> </a:t>
            </a:r>
            <a:r>
              <a:rPr lang="en-US" sz="1800" b="0" i="0" dirty="0">
                <a:solidFill>
                  <a:srgbClr val="000000"/>
                </a:solidFill>
                <a:effectLst/>
                <a:latin typeface="+mj-lt"/>
              </a:rPr>
              <a:t> </a:t>
            </a:r>
            <a:endParaRPr lang="en-US" sz="2000" b="0" i="0" dirty="0">
              <a:solidFill>
                <a:srgbClr val="000000"/>
              </a:solidFill>
              <a:effectLst/>
              <a:latin typeface="+mj-lt"/>
            </a:endParaRPr>
          </a:p>
        </p:txBody>
      </p:sp>
    </p:spTree>
    <p:extLst>
      <p:ext uri="{BB962C8B-B14F-4D97-AF65-F5344CB8AC3E}">
        <p14:creationId xmlns:p14="http://schemas.microsoft.com/office/powerpoint/2010/main" val="1146423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91143" y="717615"/>
            <a:ext cx="10515600" cy="1325559"/>
          </a:xfrm>
        </p:spPr>
        <p:txBody>
          <a:bodyPr>
            <a:normAutofit fontScale="90000"/>
          </a:bodyPr>
          <a:lstStyle/>
          <a:p>
            <a:pPr algn="ctr"/>
            <a:r>
              <a:rPr lang="en-US" sz="4000" b="1" dirty="0">
                <a:latin typeface="Calibri"/>
                <a:cs typeface="Calibri"/>
                <a:hlinkClick r:id="rId3">
                  <a:extLst>
                    <a:ext uri="{A12FA001-AC4F-418D-AE19-62706E023703}">
                      <ahyp:hlinkClr xmlns:ahyp="http://schemas.microsoft.com/office/drawing/2018/hyperlinkcolor" val="tx"/>
                    </a:ext>
                  </a:extLst>
                </a:hlinkClick>
              </a:rPr>
              <a:t>Recommendations</a:t>
            </a:r>
            <a:br>
              <a:rPr lang="en-US" sz="3600" b="1" dirty="0">
                <a:latin typeface="Calibri"/>
                <a:cs typeface="Calibri"/>
                <a:hlinkClick r:id="rId3">
                  <a:extLst>
                    <a:ext uri="{A12FA001-AC4F-418D-AE19-62706E023703}">
                      <ahyp:hlinkClr xmlns:ahyp="http://schemas.microsoft.com/office/drawing/2018/hyperlinkcolor" val="tx"/>
                    </a:ext>
                  </a:extLst>
                </a:hlinkClick>
              </a:rPr>
            </a:br>
            <a:r>
              <a:rPr lang="en-US" sz="2800" b="1" i="1" dirty="0"/>
              <a:t>Center for Legal Resources on behalf of Valentin </a:t>
            </a:r>
            <a:r>
              <a:rPr lang="en-US" sz="2800" b="1" i="1" dirty="0" err="1"/>
              <a:t>Câmpeanu</a:t>
            </a:r>
            <a:r>
              <a:rPr lang="en-US" sz="2800" b="1" i="1" dirty="0"/>
              <a:t> v. Romania</a:t>
            </a:r>
            <a:br>
              <a:rPr lang="ro-RO" sz="6600" b="1" i="1" dirty="0">
                <a:solidFill>
                  <a:srgbClr val="C00000"/>
                </a:solidFill>
              </a:rPr>
            </a:br>
            <a:endParaRPr lang="ro-RO" altLang="en-US" sz="7200" b="1" i="1" dirty="0">
              <a:solidFill>
                <a:srgbClr val="C00000"/>
              </a:solidFill>
              <a:latin typeface="+mj-lt"/>
            </a:endParaRPr>
          </a:p>
        </p:txBody>
      </p:sp>
      <p:cxnSp>
        <p:nvCxnSpPr>
          <p:cNvPr id="4" name="Straight Connector 6"/>
          <p:cNvCxnSpPr/>
          <p:nvPr/>
        </p:nvCxnSpPr>
        <p:spPr>
          <a:xfrm flipV="1">
            <a:off x="885257" y="1380395"/>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681804" y="1673602"/>
            <a:ext cx="10828392" cy="4093428"/>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ro-RO" sz="2000" b="0" i="1" dirty="0">
                <a:solidFill>
                  <a:srgbClr val="000000"/>
                </a:solidFill>
                <a:effectLst/>
                <a:latin typeface="+mj-lt"/>
              </a:rPr>
              <a:t>Establishing proper </a:t>
            </a:r>
            <a:r>
              <a:rPr lang="en-US" sz="2000" b="0" i="1" dirty="0">
                <a:solidFill>
                  <a:srgbClr val="000000"/>
                </a:solidFill>
                <a:effectLst/>
                <a:latin typeface="+mj-lt"/>
              </a:rPr>
              <a:t>collaboration with the </a:t>
            </a:r>
            <a:r>
              <a:rPr lang="ro-RO" sz="2000" b="0" i="1" dirty="0">
                <a:solidFill>
                  <a:srgbClr val="000000"/>
                </a:solidFill>
                <a:effectLst/>
                <a:latin typeface="+mj-lt"/>
              </a:rPr>
              <a:t>human rights organisations and self-representatives </a:t>
            </a:r>
            <a:r>
              <a:rPr lang="en-US" sz="2000" b="0" i="1" dirty="0">
                <a:solidFill>
                  <a:srgbClr val="000000"/>
                </a:solidFill>
                <a:effectLst/>
                <a:latin typeface="+mj-lt"/>
              </a:rPr>
              <a:t>and allowing unrestricted access to </a:t>
            </a:r>
            <a:r>
              <a:rPr lang="ro-RO" sz="2000" b="0" i="1" dirty="0">
                <a:solidFill>
                  <a:srgbClr val="000000"/>
                </a:solidFill>
                <a:effectLst/>
                <a:latin typeface="+mj-lt"/>
              </a:rPr>
              <a:t>public and private </a:t>
            </a:r>
            <a:r>
              <a:rPr lang="en-US" sz="2000" b="0" i="1" dirty="0">
                <a:solidFill>
                  <a:srgbClr val="000000"/>
                </a:solidFill>
                <a:effectLst/>
                <a:latin typeface="+mj-lt"/>
              </a:rPr>
              <a:t>residential social centers and hospitals or psychiatric wards so that the objective monitoring of the respect for the rights of persons with disabilities can be carried out.</a:t>
            </a:r>
            <a:r>
              <a:rPr lang="en-US" sz="2000" b="0" i="0" dirty="0">
                <a:solidFill>
                  <a:srgbClr val="000000"/>
                </a:solidFill>
                <a:effectLst/>
                <a:latin typeface="+mj-lt"/>
              </a:rPr>
              <a:t> </a:t>
            </a:r>
          </a:p>
          <a:p>
            <a:pPr marL="285750" indent="-285750" algn="just" rtl="0" fontAlgn="base">
              <a:buFont typeface="Arial" panose="020B0604020202020204" pitchFamily="34" charset="0"/>
              <a:buChar char="•"/>
            </a:pPr>
            <a:endParaRPr lang="en-US" sz="2000" b="0" i="0" dirty="0">
              <a:solidFill>
                <a:srgbClr val="000000"/>
              </a:solidFill>
              <a:effectLst/>
              <a:latin typeface="+mj-lt"/>
            </a:endParaRPr>
          </a:p>
          <a:p>
            <a:pPr marL="285750" indent="-285750" algn="just" rtl="0" fontAlgn="base">
              <a:buFont typeface="Arial" panose="020B0604020202020204" pitchFamily="34" charset="0"/>
              <a:buChar char="•"/>
            </a:pPr>
            <a:r>
              <a:rPr lang="en-US" sz="2000" b="0" i="1" dirty="0">
                <a:solidFill>
                  <a:srgbClr val="000000"/>
                </a:solidFill>
                <a:effectLst/>
                <a:latin typeface="+mj-lt"/>
              </a:rPr>
              <a:t>Regulate and develop social services in the community and community psychiatry in order to effectively prevent the medical and social neglect of vulnerable patients in psychiatric hospitals and social care homes and to achieve the deinstitutionalization indicator foreseen in Law 7/2023, and ensure that sufficient funding is allocated to communities and local authorities to support these services and the implementation of Law no. 7/2023. </a:t>
            </a:r>
            <a:r>
              <a:rPr lang="en-US" sz="2000" b="0" i="0" dirty="0">
                <a:solidFill>
                  <a:srgbClr val="000000"/>
                </a:solidFill>
                <a:effectLst/>
                <a:latin typeface="+mj-lt"/>
              </a:rPr>
              <a:t> </a:t>
            </a:r>
          </a:p>
          <a:p>
            <a:pPr marL="285750" indent="-285750"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endParaRPr lang="en-US" sz="2000" b="0" i="0" dirty="0">
              <a:solidFill>
                <a:srgbClr val="000000"/>
              </a:solidFill>
              <a:effectLst/>
              <a:latin typeface="+mj-lt"/>
            </a:endParaRPr>
          </a:p>
          <a:p>
            <a:pPr algn="just" rtl="0" fontAlgn="base"/>
            <a:endParaRPr lang="en-US" sz="20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949816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791143" y="717615"/>
            <a:ext cx="10515600" cy="1325559"/>
          </a:xfrm>
        </p:spPr>
        <p:txBody>
          <a:bodyPr>
            <a:normAutofit fontScale="90000"/>
          </a:bodyPr>
          <a:lstStyle/>
          <a:p>
            <a:pPr algn="ctr"/>
            <a:r>
              <a:rPr lang="en-US" sz="4000" b="1" dirty="0">
                <a:latin typeface="Calibri"/>
                <a:cs typeface="Calibri"/>
                <a:hlinkClick r:id="rId3">
                  <a:extLst>
                    <a:ext uri="{A12FA001-AC4F-418D-AE19-62706E023703}">
                      <ahyp:hlinkClr xmlns:ahyp="http://schemas.microsoft.com/office/drawing/2018/hyperlinkcolor" val="tx"/>
                    </a:ext>
                  </a:extLst>
                </a:hlinkClick>
              </a:rPr>
              <a:t>Recommendations</a:t>
            </a:r>
            <a:br>
              <a:rPr lang="en-US" sz="3600" b="1" dirty="0">
                <a:latin typeface="Calibri"/>
                <a:cs typeface="Calibri"/>
                <a:hlinkClick r:id="rId3">
                  <a:extLst>
                    <a:ext uri="{A12FA001-AC4F-418D-AE19-62706E023703}">
                      <ahyp:hlinkClr xmlns:ahyp="http://schemas.microsoft.com/office/drawing/2018/hyperlinkcolor" val="tx"/>
                    </a:ext>
                  </a:extLst>
                </a:hlinkClick>
              </a:rPr>
            </a:br>
            <a:r>
              <a:rPr lang="en-US" sz="2800" b="1" dirty="0"/>
              <a:t>Center for Legal Resources on behalf of Valentin </a:t>
            </a:r>
            <a:r>
              <a:rPr lang="en-US" sz="2800" b="1" dirty="0" err="1"/>
              <a:t>Câmpeanu</a:t>
            </a:r>
            <a:r>
              <a:rPr lang="en-US" sz="2800" b="1" dirty="0"/>
              <a:t> v. Romania</a:t>
            </a:r>
            <a:br>
              <a:rPr lang="ro-RO" sz="6600" b="1" dirty="0">
                <a:solidFill>
                  <a:srgbClr val="C00000"/>
                </a:solidFill>
              </a:rPr>
            </a:br>
            <a:endParaRPr lang="ro-RO" altLang="en-US" sz="7200" b="1" dirty="0">
              <a:solidFill>
                <a:srgbClr val="C00000"/>
              </a:solidFill>
              <a:latin typeface="+mj-lt"/>
            </a:endParaRPr>
          </a:p>
        </p:txBody>
      </p:sp>
      <p:cxnSp>
        <p:nvCxnSpPr>
          <p:cNvPr id="4" name="Straight Connector 6"/>
          <p:cNvCxnSpPr/>
          <p:nvPr/>
        </p:nvCxnSpPr>
        <p:spPr>
          <a:xfrm flipV="1">
            <a:off x="885257" y="1380395"/>
            <a:ext cx="10532361" cy="22841"/>
          </a:xfrm>
          <a:prstGeom prst="straightConnector1">
            <a:avLst/>
          </a:prstGeom>
          <a:noFill/>
          <a:ln w="12701" cap="flat">
            <a:solidFill>
              <a:srgbClr val="A6A6A6"/>
            </a:solidFill>
            <a:prstDash val="solid"/>
            <a:miter/>
          </a:ln>
        </p:spPr>
      </p:cxnSp>
      <p:sp>
        <p:nvSpPr>
          <p:cNvPr id="5" name="TextBox 4">
            <a:extLst>
              <a:ext uri="{FF2B5EF4-FFF2-40B4-BE49-F238E27FC236}">
                <a16:creationId xmlns:a16="http://schemas.microsoft.com/office/drawing/2014/main" id="{71BC1B30-51AA-77CE-2E1D-48D56102A5B4}"/>
              </a:ext>
            </a:extLst>
          </p:cNvPr>
          <p:cNvSpPr txBox="1"/>
          <p:nvPr/>
        </p:nvSpPr>
        <p:spPr>
          <a:xfrm>
            <a:off x="762001" y="2057400"/>
            <a:ext cx="10387958" cy="1200329"/>
          </a:xfrm>
          <a:prstGeom prst="rect">
            <a:avLst/>
          </a:prstGeom>
          <a:noFill/>
        </p:spPr>
        <p:txBody>
          <a:bodyPr wrap="square" rtlCol="0">
            <a:spAutoFit/>
          </a:bodyPr>
          <a:lstStyle/>
          <a:p>
            <a:pPr marL="285750" indent="-285750" algn="just">
              <a:buFont typeface="Wingdings" panose="05000000000000000000" pitchFamily="2" charset="2"/>
              <a:buChar char="Ø"/>
            </a:pPr>
            <a:endParaRPr lang="en-US" b="1"/>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a:p>
          <a:p>
            <a:pPr marL="285750" indent="-285750" algn="just">
              <a:buFont typeface="Wingdings" panose="05000000000000000000" pitchFamily="2" charset="2"/>
              <a:buChar char="Ø"/>
            </a:pPr>
            <a:endParaRPr lang="en-US" sz="1800"/>
          </a:p>
        </p:txBody>
      </p:sp>
      <p:sp>
        <p:nvSpPr>
          <p:cNvPr id="7" name="TextBox 6">
            <a:extLst>
              <a:ext uri="{FF2B5EF4-FFF2-40B4-BE49-F238E27FC236}">
                <a16:creationId xmlns:a16="http://schemas.microsoft.com/office/drawing/2014/main" id="{C9B18F80-029E-95F9-3498-10541F79CD90}"/>
              </a:ext>
            </a:extLst>
          </p:cNvPr>
          <p:cNvSpPr txBox="1"/>
          <p:nvPr/>
        </p:nvSpPr>
        <p:spPr>
          <a:xfrm>
            <a:off x="737241" y="1521202"/>
            <a:ext cx="10828392" cy="3600986"/>
          </a:xfrm>
          <a:prstGeom prst="rect">
            <a:avLst/>
          </a:prstGeom>
          <a:noFill/>
        </p:spPr>
        <p:txBody>
          <a:bodyPr wrap="square" rtlCol="0">
            <a:spAutoFit/>
          </a:bodyPr>
          <a:lstStyle/>
          <a:p>
            <a:pPr marL="457200" indent="-457200" algn="just" fontAlgn="base">
              <a:buFont typeface="Arial" panose="020B0604020202020204" pitchFamily="34" charset="0"/>
              <a:buChar char="•"/>
            </a:pPr>
            <a:r>
              <a:rPr lang="en-US" sz="2400" i="1" dirty="0">
                <a:solidFill>
                  <a:srgbClr val="000000"/>
                </a:solidFill>
                <a:latin typeface="+mj-lt"/>
              </a:rPr>
              <a:t>Systematically collect </a:t>
            </a:r>
            <a:r>
              <a:rPr lang="ro-RO" sz="2400" i="1" dirty="0">
                <a:solidFill>
                  <a:srgbClr val="000000"/>
                </a:solidFill>
                <a:latin typeface="+mj-lt"/>
              </a:rPr>
              <a:t>and publish </a:t>
            </a:r>
            <a:r>
              <a:rPr lang="en-US" sz="2400" i="1" dirty="0">
                <a:solidFill>
                  <a:srgbClr val="000000"/>
                </a:solidFill>
                <a:latin typeface="+mj-lt"/>
              </a:rPr>
              <a:t>data on cases involving people with disabilities by the responsible authorities (The National Union of Romanian Bar Associations, Public Prosecutor’s Office, Courts of Appeal, Monitoring Council, Psychiatric Hospitals and Residential Social Care </a:t>
            </a:r>
            <a:r>
              <a:rPr lang="en-US" sz="2400" i="1" dirty="0" err="1">
                <a:solidFill>
                  <a:srgbClr val="000000"/>
                </a:solidFill>
                <a:latin typeface="+mj-lt"/>
              </a:rPr>
              <a:t>Centres</a:t>
            </a:r>
            <a:r>
              <a:rPr lang="en-US" sz="2400" i="1" dirty="0">
                <a:solidFill>
                  <a:srgbClr val="000000"/>
                </a:solidFill>
                <a:latin typeface="+mj-lt"/>
              </a:rPr>
              <a:t>).</a:t>
            </a:r>
            <a:r>
              <a:rPr lang="en-US" sz="2400" dirty="0">
                <a:solidFill>
                  <a:srgbClr val="000000"/>
                </a:solidFill>
                <a:latin typeface="+mj-lt"/>
              </a:rPr>
              <a:t> </a:t>
            </a:r>
          </a:p>
          <a:p>
            <a:pPr marL="457200" indent="-457200" algn="just" fontAlgn="base">
              <a:buFont typeface="Arial" panose="020B0604020202020204" pitchFamily="34" charset="0"/>
              <a:buChar char="•"/>
            </a:pPr>
            <a:endParaRPr lang="en-US" sz="2400" dirty="0">
              <a:solidFill>
                <a:srgbClr val="000000"/>
              </a:solidFill>
              <a:latin typeface="+mj-lt"/>
            </a:endParaRPr>
          </a:p>
          <a:p>
            <a:pPr marL="457200" indent="-457200" algn="just" fontAlgn="base">
              <a:buFont typeface="Arial" panose="020B0604020202020204" pitchFamily="34" charset="0"/>
              <a:buChar char="•"/>
            </a:pPr>
            <a:r>
              <a:rPr lang="en-US" sz="2400" i="1" dirty="0">
                <a:solidFill>
                  <a:srgbClr val="000000"/>
                </a:solidFill>
                <a:latin typeface="+mj-lt"/>
              </a:rPr>
              <a:t>Develop concrete and standard complaint mechanisms accessible to people with disabilities institutionalized</a:t>
            </a:r>
            <a:endParaRPr lang="en-US" sz="2400" dirty="0">
              <a:latin typeface="+mj-lt"/>
            </a:endParaRPr>
          </a:p>
          <a:p>
            <a:pPr marL="285750" indent="-285750" algn="just" rtl="0" fontAlgn="base">
              <a:buFont typeface="Arial" panose="020B0604020202020204" pitchFamily="34" charset="0"/>
              <a:buChar char="•"/>
            </a:pPr>
            <a:endParaRPr lang="en-US" sz="2000" b="0" i="0" dirty="0">
              <a:solidFill>
                <a:srgbClr val="000000"/>
              </a:solidFill>
              <a:effectLst/>
              <a:latin typeface="+mj-lt"/>
            </a:endParaRPr>
          </a:p>
          <a:p>
            <a:pPr algn="just" rtl="0" fontAlgn="base"/>
            <a:endParaRPr lang="en-US" sz="2000" b="0" i="0" dirty="0">
              <a:solidFill>
                <a:srgbClr val="000000"/>
              </a:solidFill>
              <a:effectLst/>
              <a:latin typeface="+mj-lt"/>
            </a:endParaRPr>
          </a:p>
          <a:p>
            <a:pPr algn="just" rtl="0" fontAlgn="base"/>
            <a:endParaRPr lang="en-US" sz="20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68914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ro-RO" sz="3600" b="1" u="sng" dirty="0"/>
              <a:t>Parascineti v. Romania</a:t>
            </a:r>
            <a:br>
              <a:rPr lang="ro-RO" sz="3600" b="1" u="sng" dirty="0"/>
            </a:br>
            <a:r>
              <a:rPr lang="ro-RO" sz="3600" b="1" u="sng" dirty="0"/>
              <a:t>Seclusion room – Sighetu Marmației </a:t>
            </a:r>
            <a:endParaRPr lang="en-US" sz="3600" b="1" u="sng" dirty="0"/>
          </a:p>
        </p:txBody>
      </p:sp>
      <p:pic>
        <p:nvPicPr>
          <p:cNvPr id="4" name="Content Placeholder 3"/>
          <p:cNvPicPr>
            <a:picLocks noGrp="1" noChangeAspect="1"/>
          </p:cNvPicPr>
          <p:nvPr>
            <p:ph sz="half" idx="2"/>
          </p:nvPr>
        </p:nvPicPr>
        <p:blipFill>
          <a:blip r:embed="rId2"/>
          <a:stretch>
            <a:fillRect/>
          </a:stretch>
        </p:blipFill>
        <p:spPr>
          <a:xfrm>
            <a:off x="839789" y="1933303"/>
            <a:ext cx="4401942" cy="4256360"/>
          </a:xfrm>
          <a:prstGeom prst="rect">
            <a:avLst/>
          </a:prstGeom>
        </p:spPr>
      </p:pic>
      <p:pic>
        <p:nvPicPr>
          <p:cNvPr id="9" name="Content Placeholder 3"/>
          <p:cNvPicPr>
            <a:picLocks noGrp="1" noChangeAspect="1"/>
          </p:cNvPicPr>
          <p:nvPr>
            <p:ph sz="quarter" idx="4"/>
          </p:nvPr>
        </p:nvPicPr>
        <p:blipFill>
          <a:blip r:embed="rId3"/>
          <a:stretch>
            <a:fillRect/>
          </a:stretch>
        </p:blipFill>
        <p:spPr>
          <a:xfrm>
            <a:off x="6172200" y="1933303"/>
            <a:ext cx="5183188" cy="4256359"/>
          </a:xfrm>
          <a:prstGeom prst="rect">
            <a:avLst/>
          </a:prstGeom>
        </p:spPr>
      </p:pic>
      <p:sp>
        <p:nvSpPr>
          <p:cNvPr id="6" name="Rectangle 7">
            <a:extLst>
              <a:ext uri="{FF2B5EF4-FFF2-40B4-BE49-F238E27FC236}">
                <a16:creationId xmlns:a16="http://schemas.microsoft.com/office/drawing/2014/main" id="{18FCD984-0919-EFC6-B490-B88AD61399B7}"/>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Tree>
    <p:extLst>
      <p:ext uri="{BB962C8B-B14F-4D97-AF65-F5344CB8AC3E}">
        <p14:creationId xmlns:p14="http://schemas.microsoft.com/office/powerpoint/2010/main" val="1288513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
        <p:nvSpPr>
          <p:cNvPr id="3" name="Title 1"/>
          <p:cNvSpPr txBox="1">
            <a:spLocks noGrp="1"/>
          </p:cNvSpPr>
          <p:nvPr>
            <p:ph type="title"/>
          </p:nvPr>
        </p:nvSpPr>
        <p:spPr>
          <a:xfrm>
            <a:off x="825246" y="628971"/>
            <a:ext cx="10515600" cy="1325559"/>
          </a:xfrm>
        </p:spPr>
        <p:txBody>
          <a:bodyPr>
            <a:normAutofit/>
          </a:bodyPr>
          <a:lstStyle/>
          <a:p>
            <a:pPr algn="ctr"/>
            <a:r>
              <a:rPr lang="ro-RO" sz="3600" b="1" u="sng" dirty="0">
                <a:latin typeface="+mj-lt"/>
              </a:rPr>
              <a:t>Parascineti v. România</a:t>
            </a:r>
            <a:br>
              <a:rPr lang="en-US" sz="3600" b="1" u="sng" dirty="0">
                <a:latin typeface="+mj-lt"/>
              </a:rPr>
            </a:br>
            <a:r>
              <a:rPr lang="en-US" sz="2800" b="1" dirty="0">
                <a:latin typeface="+mj-lt"/>
              </a:rPr>
              <a:t>Conditions in psychiatric hospitals</a:t>
            </a:r>
            <a:endParaRPr lang="ro-RO" sz="3600" b="1" dirty="0">
              <a:solidFill>
                <a:srgbClr val="C00000"/>
              </a:solidFill>
              <a:latin typeface="+mj-lt"/>
              <a:ea typeface="+mn-ea"/>
              <a:cs typeface="+mn-cs"/>
            </a:endParaRPr>
          </a:p>
        </p:txBody>
      </p:sp>
      <p:cxnSp>
        <p:nvCxnSpPr>
          <p:cNvPr id="4" name="Straight Connector 6"/>
          <p:cNvCxnSpPr/>
          <p:nvPr/>
        </p:nvCxnSpPr>
        <p:spPr>
          <a:xfrm flipV="1">
            <a:off x="952503" y="1755648"/>
            <a:ext cx="10532361" cy="22841"/>
          </a:xfrm>
          <a:prstGeom prst="straightConnector1">
            <a:avLst/>
          </a:prstGeom>
          <a:noFill/>
          <a:ln w="12701" cap="flat">
            <a:solidFill>
              <a:srgbClr val="A6A6A6"/>
            </a:solidFill>
            <a:prstDash val="solid"/>
            <a:miter/>
          </a:ln>
        </p:spPr>
      </p:cxnSp>
      <p:sp>
        <p:nvSpPr>
          <p:cNvPr id="5" name="TextBox 9"/>
          <p:cNvSpPr txBox="1"/>
          <p:nvPr/>
        </p:nvSpPr>
        <p:spPr>
          <a:xfrm>
            <a:off x="965460" y="1594035"/>
            <a:ext cx="10646661" cy="800219"/>
          </a:xfrm>
          <a:prstGeom prst="rect">
            <a:avLst/>
          </a:prstGeom>
          <a:noFill/>
          <a:ln cap="flat">
            <a:noFill/>
          </a:ln>
        </p:spPr>
        <p:txBody>
          <a:bodyPr vert="horz" wrap="square" lIns="91440" tIns="45720" rIns="91440" bIns="45720" numCol="1"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C00000"/>
              </a:buClr>
              <a:buSzTx/>
              <a:buFont typeface="Arial" pitchFamily="34" charset="0"/>
              <a:buChar char="•"/>
              <a:defRPr sz="1800" b="0" i="0" u="none" strike="noStrike" kern="0" cap="none" spc="0" baseline="0">
                <a:solidFill>
                  <a:srgbClr val="000000"/>
                </a:solidFill>
                <a:uFillTx/>
              </a:defRPr>
            </a:pPr>
            <a:endParaRPr lang="en-US" sz="2800" kern="0">
              <a:solidFill>
                <a:srgbClr val="000000"/>
              </a:solidFill>
              <a:latin typeface="+mj-lt"/>
            </a:endParaRPr>
          </a:p>
          <a:p>
            <a:pPr marL="285750" lvl="0" indent="-285750">
              <a:buClr>
                <a:srgbClr val="C00000"/>
              </a:buClr>
              <a:buSzTx/>
              <a:buFont typeface="Arial" pitchFamily="34" charset="0"/>
              <a:buChar char="•"/>
              <a:defRPr sz="1800" b="0" i="0" u="none" strike="noStrike" kern="0" cap="none" spc="0" baseline="0">
                <a:solidFill>
                  <a:srgbClr val="000000"/>
                </a:solidFill>
                <a:uFillTx/>
              </a:defRPr>
            </a:pPr>
            <a:endParaRPr lang="en-US" kern="0">
              <a:solidFill>
                <a:srgbClr val="000000"/>
              </a:solidFill>
              <a:latin typeface="+mj-lt"/>
            </a:endParaRPr>
          </a:p>
        </p:txBody>
      </p:sp>
      <p:sp>
        <p:nvSpPr>
          <p:cNvPr id="7" name="TextBox 6">
            <a:extLst>
              <a:ext uri="{FF2B5EF4-FFF2-40B4-BE49-F238E27FC236}">
                <a16:creationId xmlns:a16="http://schemas.microsoft.com/office/drawing/2014/main" id="{D3D2A252-9EC1-3C51-65A1-D02B33EECFDD}"/>
              </a:ext>
            </a:extLst>
          </p:cNvPr>
          <p:cNvSpPr txBox="1"/>
          <p:nvPr/>
        </p:nvSpPr>
        <p:spPr>
          <a:xfrm>
            <a:off x="952503" y="1977390"/>
            <a:ext cx="10672575"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800" b="1" i="0" dirty="0">
                <a:solidFill>
                  <a:srgbClr val="000000"/>
                </a:solidFill>
                <a:effectLst/>
                <a:latin typeface="+mj-lt"/>
              </a:rPr>
              <a:t>16,073 psychiatric beds nationwide</a:t>
            </a:r>
            <a:endParaRPr lang="ro-RO" sz="4800" b="1" i="0" dirty="0">
              <a:solidFill>
                <a:srgbClr val="000000"/>
              </a:solidFill>
              <a:effectLst/>
              <a:latin typeface="+mj-lt"/>
            </a:endParaRPr>
          </a:p>
          <a:p>
            <a:pPr marL="285750" indent="-285750">
              <a:buFont typeface="Arial" panose="020B0604020202020204" pitchFamily="34" charset="0"/>
              <a:buChar char="•"/>
            </a:pPr>
            <a:r>
              <a:rPr lang="ro-RO" sz="4800" b="1" dirty="0">
                <a:solidFill>
                  <a:srgbClr val="000000"/>
                </a:solidFill>
                <a:latin typeface="+mj-lt"/>
              </a:rPr>
              <a:t>4 security (forensic) psychiatric hospitals</a:t>
            </a:r>
            <a:endParaRPr lang="en-US" sz="4800" b="1" i="0" dirty="0">
              <a:solidFill>
                <a:srgbClr val="000000"/>
              </a:solidFill>
              <a:effectLst/>
              <a:latin typeface="+mj-lt"/>
            </a:endParaRPr>
          </a:p>
          <a:p>
            <a:pPr marL="285750" indent="-285750">
              <a:buFont typeface="Arial" panose="020B0604020202020204" pitchFamily="34" charset="0"/>
              <a:buChar char="•"/>
            </a:pPr>
            <a:r>
              <a:rPr lang="en-US" sz="4800" b="1" i="0" dirty="0">
                <a:solidFill>
                  <a:srgbClr val="000000"/>
                </a:solidFill>
                <a:effectLst/>
                <a:latin typeface="+mj-lt"/>
              </a:rPr>
              <a:t>Chronic wards accommodate more than 8000 patients</a:t>
            </a:r>
          </a:p>
          <a:p>
            <a:endParaRPr lang="en-US" sz="2400" b="1" i="1" dirty="0">
              <a:solidFill>
                <a:srgbClr val="000000"/>
              </a:solidFill>
              <a:effectLst/>
              <a:latin typeface="+mj-lt"/>
            </a:endParaRPr>
          </a:p>
        </p:txBody>
      </p:sp>
    </p:spTree>
    <p:extLst>
      <p:ext uri="{BB962C8B-B14F-4D97-AF65-F5344CB8AC3E}">
        <p14:creationId xmlns:p14="http://schemas.microsoft.com/office/powerpoint/2010/main" val="184182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b="1" u="sng" dirty="0"/>
              <a:t>Parascineti v. România:</a:t>
            </a:r>
            <a:br>
              <a:rPr lang="en-US" b="1" dirty="0">
                <a:solidFill>
                  <a:srgbClr val="FF0000"/>
                </a:solidFill>
              </a:rPr>
            </a:br>
            <a:endParaRPr lang="en-US" dirty="0"/>
          </a:p>
        </p:txBody>
      </p:sp>
      <p:sp>
        <p:nvSpPr>
          <p:cNvPr id="4" name="Content Placeholder 3"/>
          <p:cNvSpPr>
            <a:spLocks noGrp="1"/>
          </p:cNvSpPr>
          <p:nvPr>
            <p:ph sz="half" idx="2"/>
          </p:nvPr>
        </p:nvSpPr>
        <p:spPr/>
        <p:txBody>
          <a:bodyPr/>
          <a:lstStyle/>
          <a:p>
            <a:pPr marL="0" indent="0">
              <a:buNone/>
            </a:pPr>
            <a:endParaRPr lang="ro-RO" sz="4000" dirty="0">
              <a:solidFill>
                <a:srgbClr val="000000"/>
              </a:solidFill>
            </a:endParaRPr>
          </a:p>
          <a:p>
            <a:endParaRPr lang="en-US" dirty="0"/>
          </a:p>
        </p:txBody>
      </p:sp>
      <p:sp>
        <p:nvSpPr>
          <p:cNvPr id="6" name="Text Placeholder 5"/>
          <p:cNvSpPr>
            <a:spLocks noGrp="1"/>
          </p:cNvSpPr>
          <p:nvPr>
            <p:ph type="body" sz="quarter" idx="3"/>
          </p:nvPr>
        </p:nvSpPr>
        <p:spPr>
          <a:xfrm>
            <a:off x="6172200" y="1082487"/>
            <a:ext cx="5183188" cy="772440"/>
          </a:xfrm>
        </p:spPr>
        <p:txBody>
          <a:bodyPr/>
          <a:lstStyle/>
          <a:p>
            <a:pPr algn="ctr"/>
            <a:r>
              <a:rPr lang="ro-RO" dirty="0">
                <a:solidFill>
                  <a:srgbClr val="FF0000"/>
                </a:solidFill>
                <a:latin typeface="+mj-lt"/>
              </a:rPr>
              <a:t>September 2019 &amp; </a:t>
            </a:r>
            <a:r>
              <a:rPr lang="en-US" dirty="0">
                <a:solidFill>
                  <a:srgbClr val="FF0000"/>
                </a:solidFill>
                <a:latin typeface="+mj-lt"/>
              </a:rPr>
              <a:t>2020 CLR follow-up visit</a:t>
            </a:r>
            <a:endParaRPr lang="en-US" dirty="0">
              <a:latin typeface="+mj-lt"/>
            </a:endParaRPr>
          </a:p>
        </p:txBody>
      </p:sp>
      <p:sp>
        <p:nvSpPr>
          <p:cNvPr id="7" name="Content Placeholder 6"/>
          <p:cNvSpPr>
            <a:spLocks noGrp="1"/>
          </p:cNvSpPr>
          <p:nvPr>
            <p:ph sz="quarter" idx="4"/>
          </p:nvPr>
        </p:nvSpPr>
        <p:spPr>
          <a:xfrm>
            <a:off x="6172200" y="1854927"/>
            <a:ext cx="5183188" cy="4334736"/>
          </a:xfrm>
        </p:spPr>
        <p:txBody>
          <a:bodyPr>
            <a:normAutofit/>
          </a:bodyPr>
          <a:lstStyle/>
          <a:p>
            <a:pPr marL="285750" indent="-285750"/>
            <a:r>
              <a:rPr lang="ro-RO" dirty="0">
                <a:solidFill>
                  <a:srgbClr val="000000"/>
                </a:solidFill>
                <a:latin typeface="+mj-lt"/>
              </a:rPr>
              <a:t>8 r</a:t>
            </a:r>
            <a:r>
              <a:rPr lang="en-US" dirty="0" err="1">
                <a:solidFill>
                  <a:srgbClr val="000000"/>
                </a:solidFill>
                <a:latin typeface="+mj-lt"/>
              </a:rPr>
              <a:t>esidents</a:t>
            </a:r>
            <a:r>
              <a:rPr lang="en-US" dirty="0">
                <a:solidFill>
                  <a:srgbClr val="000000"/>
                </a:solidFill>
                <a:latin typeface="+mj-lt"/>
              </a:rPr>
              <a:t> locked in </a:t>
            </a:r>
            <a:r>
              <a:rPr lang="ro-RO" dirty="0">
                <a:solidFill>
                  <a:srgbClr val="000000"/>
                </a:solidFill>
                <a:latin typeface="+mj-lt"/>
              </a:rPr>
              <a:t>6 </a:t>
            </a:r>
            <a:r>
              <a:rPr lang="en-US" dirty="0">
                <a:solidFill>
                  <a:srgbClr val="000000"/>
                </a:solidFill>
                <a:latin typeface="+mj-lt"/>
              </a:rPr>
              <a:t>cages </a:t>
            </a:r>
            <a:endParaRPr lang="ro-RO" dirty="0">
              <a:solidFill>
                <a:srgbClr val="000000"/>
              </a:solidFill>
              <a:latin typeface="+mj-lt"/>
            </a:endParaRPr>
          </a:p>
          <a:p>
            <a:pPr marL="285750" indent="-285750"/>
            <a:r>
              <a:rPr lang="en-US" dirty="0">
                <a:solidFill>
                  <a:srgbClr val="000000"/>
                </a:solidFill>
                <a:latin typeface="+mj-lt"/>
              </a:rPr>
              <a:t>Tied with shirts and strips of cloth </a:t>
            </a:r>
          </a:p>
          <a:p>
            <a:pPr marL="285750" indent="-285750"/>
            <a:r>
              <a:rPr lang="en-US" dirty="0">
                <a:solidFill>
                  <a:srgbClr val="000000"/>
                </a:solidFill>
                <a:latin typeface="+mj-lt"/>
              </a:rPr>
              <a:t>Lack of specialized staff and significant underfunding</a:t>
            </a:r>
          </a:p>
          <a:p>
            <a:pPr marL="285750" indent="-285750"/>
            <a:r>
              <a:rPr lang="en-US" dirty="0">
                <a:solidFill>
                  <a:srgbClr val="000000"/>
                </a:solidFill>
                <a:latin typeface="+mj-lt"/>
              </a:rPr>
              <a:t>Situations with a high risk of injury, self-harm and aggression</a:t>
            </a:r>
          </a:p>
        </p:txBody>
      </p:sp>
      <p:pic>
        <p:nvPicPr>
          <p:cNvPr id="1026" name="Picture 2" descr="http://www.crj.ro/wp-content/uploads/2019/09/Psihiatrie_Sighetul_Marmatiei_2-1024x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1284416"/>
            <a:ext cx="4822371" cy="4905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91D14C-679A-3BEA-97C6-6BE3BB0FD72E}"/>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Tree>
    <p:extLst>
      <p:ext uri="{BB962C8B-B14F-4D97-AF65-F5344CB8AC3E}">
        <p14:creationId xmlns:p14="http://schemas.microsoft.com/office/powerpoint/2010/main" val="284716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941161"/>
          </a:xfrm>
        </p:spPr>
        <p:txBody>
          <a:bodyPr>
            <a:noAutofit/>
          </a:bodyPr>
          <a:lstStyle/>
          <a:p>
            <a:pPr algn="ctr"/>
            <a:r>
              <a:rPr lang="ro-RO" sz="3200" b="1" u="sng" dirty="0"/>
              <a:t>Parascineti v. România</a:t>
            </a:r>
            <a:br>
              <a:rPr lang="en-US" sz="3200" b="1" u="sng" dirty="0"/>
            </a:br>
            <a:r>
              <a:rPr lang="ro-RO" sz="3200" b="1" dirty="0"/>
              <a:t>Lack of adequate health care services</a:t>
            </a:r>
            <a:r>
              <a:rPr lang="en-US" sz="3200" b="1" dirty="0"/>
              <a:t> and staff</a:t>
            </a:r>
            <a:r>
              <a:rPr lang="ro-RO" sz="3200" b="1" dirty="0"/>
              <a:t> </a:t>
            </a:r>
            <a:br>
              <a:rPr lang="ro-RO" sz="3200" b="1" dirty="0"/>
            </a:br>
            <a:r>
              <a:rPr lang="ro-RO" sz="3200" b="1" dirty="0">
                <a:hlinkClick r:id="rId3"/>
              </a:rPr>
              <a:t>Inefficient investigations of the causes of deaths - Botoșani</a:t>
            </a:r>
            <a:endParaRPr lang="en-US" sz="3200" dirty="0"/>
          </a:p>
        </p:txBody>
      </p:sp>
      <p:sp>
        <p:nvSpPr>
          <p:cNvPr id="3" name="Content Placeholder 2"/>
          <p:cNvSpPr>
            <a:spLocks noGrp="1"/>
          </p:cNvSpPr>
          <p:nvPr>
            <p:ph sz="half" idx="1"/>
          </p:nvPr>
        </p:nvSpPr>
        <p:spPr>
          <a:xfrm>
            <a:off x="838200" y="2037805"/>
            <a:ext cx="5181600" cy="4139157"/>
          </a:xfrm>
        </p:spPr>
        <p:txBody>
          <a:bodyPr>
            <a:normAutofit fontScale="70000" lnSpcReduction="20000"/>
          </a:bodyPr>
          <a:lstStyle/>
          <a:p>
            <a:pPr marL="0" indent="0" algn="just">
              <a:buNone/>
            </a:pPr>
            <a:r>
              <a:rPr lang="en-US" sz="3400" dirty="0">
                <a:latin typeface="+mj-lt"/>
              </a:rPr>
              <a:t>24 </a:t>
            </a:r>
            <a:r>
              <a:rPr lang="ro-RO" sz="3400" dirty="0">
                <a:latin typeface="+mj-lt"/>
              </a:rPr>
              <a:t>May 2023: </a:t>
            </a:r>
            <a:r>
              <a:rPr lang="en-US" sz="3400" dirty="0">
                <a:latin typeface="+mj-lt"/>
              </a:rPr>
              <a:t>A man aged just 47, brought in to withdraw, died before doctors' eyes. </a:t>
            </a:r>
            <a:r>
              <a:rPr lang="en-US" sz="3400" dirty="0">
                <a:solidFill>
                  <a:srgbClr val="FF0000"/>
                </a:solidFill>
                <a:latin typeface="+mj-lt"/>
                <a:hlinkClick r:id="rId4"/>
              </a:rPr>
              <a:t>They called an ambulance, but it was too late.</a:t>
            </a:r>
            <a:r>
              <a:rPr lang="en-US" sz="3400" dirty="0">
                <a:latin typeface="+mj-lt"/>
                <a:hlinkClick r:id="rId4"/>
              </a:rPr>
              <a:t> </a:t>
            </a:r>
            <a:r>
              <a:rPr lang="en-US" sz="3400" dirty="0">
                <a:latin typeface="+mj-lt"/>
              </a:rPr>
              <a:t>The man was in ethanolic withdrawal at the psychiatric ward - acute ward.</a:t>
            </a:r>
            <a:endParaRPr lang="ro-RO" sz="3400" dirty="0">
              <a:latin typeface="+mj-lt"/>
            </a:endParaRPr>
          </a:p>
          <a:p>
            <a:pPr marL="0" indent="0" algn="just">
              <a:buNone/>
            </a:pPr>
            <a:r>
              <a:rPr lang="ro-RO" sz="3400" dirty="0">
                <a:latin typeface="+mj-lt"/>
              </a:rPr>
              <a:t>28 Nov. 22: </a:t>
            </a:r>
            <a:r>
              <a:rPr lang="en-US" sz="3400" dirty="0">
                <a:latin typeface="+mj-lt"/>
              </a:rPr>
              <a:t>patient died after choking on food </a:t>
            </a:r>
            <a:endParaRPr lang="ro-RO" sz="3400" dirty="0">
              <a:latin typeface="+mj-lt"/>
            </a:endParaRPr>
          </a:p>
          <a:p>
            <a:pPr marL="0" indent="0" algn="just">
              <a:buNone/>
            </a:pPr>
            <a:r>
              <a:rPr lang="ro-RO" sz="3400" dirty="0">
                <a:latin typeface="+mj-lt"/>
              </a:rPr>
              <a:t>15 June 2022: </a:t>
            </a:r>
            <a:r>
              <a:rPr lang="en-US" sz="3400" dirty="0">
                <a:latin typeface="+mj-lt"/>
              </a:rPr>
              <a:t>an 18-year-old patient </a:t>
            </a:r>
            <a:r>
              <a:rPr lang="en-US" sz="3400" dirty="0">
                <a:latin typeface="+mj-lt"/>
                <a:hlinkClick r:id="rId5"/>
              </a:rPr>
              <a:t>stabbed himself in the chest with a knife</a:t>
            </a:r>
            <a:r>
              <a:rPr lang="en-US" sz="3400" dirty="0">
                <a:latin typeface="+mj-lt"/>
              </a:rPr>
              <a:t>. He had several admissions to psychiatrists. The ambulance with emergency doctors could not save him.</a:t>
            </a:r>
            <a:endParaRPr lang="ro-RO" dirty="0">
              <a:latin typeface="+mj-lt"/>
            </a:endParaRPr>
          </a:p>
          <a:p>
            <a:endParaRPr lang="en-US" dirty="0"/>
          </a:p>
        </p:txBody>
      </p:sp>
      <p:sp>
        <p:nvSpPr>
          <p:cNvPr id="4" name="Content Placeholder 3"/>
          <p:cNvSpPr>
            <a:spLocks noGrp="1"/>
          </p:cNvSpPr>
          <p:nvPr>
            <p:ph sz="half" idx="2"/>
          </p:nvPr>
        </p:nvSpPr>
        <p:spPr>
          <a:xfrm>
            <a:off x="6172202" y="2037805"/>
            <a:ext cx="5181600" cy="4700860"/>
          </a:xfrm>
        </p:spPr>
        <p:txBody>
          <a:bodyPr>
            <a:normAutofit fontScale="70000" lnSpcReduction="20000"/>
          </a:bodyPr>
          <a:lstStyle/>
          <a:p>
            <a:pPr marL="0" indent="0" algn="just">
              <a:buNone/>
            </a:pPr>
            <a:r>
              <a:rPr lang="en-US" dirty="0">
                <a:latin typeface="+mj-lt"/>
              </a:rPr>
              <a:t>24 </a:t>
            </a:r>
            <a:r>
              <a:rPr lang="ro-RO" dirty="0">
                <a:latin typeface="+mj-lt"/>
              </a:rPr>
              <a:t>March 2023:</a:t>
            </a:r>
          </a:p>
          <a:p>
            <a:pPr marL="0" indent="0" algn="just">
              <a:buNone/>
            </a:pPr>
            <a:r>
              <a:rPr lang="en-US" sz="3400" dirty="0">
                <a:latin typeface="+mj-lt"/>
              </a:rPr>
              <a:t>An 87-year-old patient died in the hallway of the medical unit without anyone jumping to his aid.</a:t>
            </a:r>
            <a:endParaRPr lang="ro-RO" sz="3400" dirty="0">
              <a:latin typeface="+mj-lt"/>
            </a:endParaRPr>
          </a:p>
          <a:p>
            <a:pPr marL="0" indent="0" algn="just">
              <a:buNone/>
            </a:pPr>
            <a:r>
              <a:rPr lang="en-US" sz="3400" dirty="0">
                <a:latin typeface="+mj-lt"/>
              </a:rPr>
              <a:t>On Thursday morning, around 5am, a nurse </a:t>
            </a:r>
            <a:r>
              <a:rPr lang="en-US" sz="3400" dirty="0">
                <a:solidFill>
                  <a:srgbClr val="FF0000"/>
                </a:solidFill>
                <a:latin typeface="+mj-lt"/>
                <a:hlinkClick r:id="rId4"/>
              </a:rPr>
              <a:t>found him dead in the main hallway on the ground floor</a:t>
            </a:r>
            <a:r>
              <a:rPr lang="en-US" sz="3400" dirty="0">
                <a:latin typeface="+mj-lt"/>
                <a:hlinkClick r:id="rId4"/>
              </a:rPr>
              <a:t>. </a:t>
            </a:r>
            <a:r>
              <a:rPr lang="en-US" sz="3400" dirty="0">
                <a:latin typeface="+mj-lt"/>
              </a:rPr>
              <a:t>Three hours earlier, a nurse had administered the treatment in a ward on the third floor - in the "Medical" section.</a:t>
            </a:r>
            <a:endParaRPr lang="ro-RO" sz="3400" dirty="0">
              <a:latin typeface="+mj-lt"/>
            </a:endParaRPr>
          </a:p>
          <a:p>
            <a:pPr marL="0" indent="0" algn="just">
              <a:buNone/>
            </a:pPr>
            <a:r>
              <a:rPr lang="en-US" sz="3400" dirty="0">
                <a:latin typeface="+mj-lt"/>
              </a:rPr>
              <a:t>What happened to the patient in the meantime, no one in the hospital knows. The manager shrugs when asked when the old man left the ward</a:t>
            </a:r>
            <a:endParaRPr lang="ro-RO" sz="3400" dirty="0">
              <a:latin typeface="+mj-lt"/>
            </a:endParaRPr>
          </a:p>
        </p:txBody>
      </p:sp>
      <p:sp>
        <p:nvSpPr>
          <p:cNvPr id="8" name="Rectangle 7">
            <a:extLst>
              <a:ext uri="{FF2B5EF4-FFF2-40B4-BE49-F238E27FC236}">
                <a16:creationId xmlns:a16="http://schemas.microsoft.com/office/drawing/2014/main" id="{1E9A5131-6E92-90F2-A9F9-11B4EEBE09AE}"/>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Tree>
    <p:extLst>
      <p:ext uri="{BB962C8B-B14F-4D97-AF65-F5344CB8AC3E}">
        <p14:creationId xmlns:p14="http://schemas.microsoft.com/office/powerpoint/2010/main" val="6958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31131" y="408804"/>
            <a:ext cx="6880361" cy="555171"/>
          </a:xfrm>
        </p:spPr>
        <p:txBody>
          <a:bodyPr>
            <a:normAutofit/>
          </a:bodyPr>
          <a:lstStyle/>
          <a:p>
            <a:pPr algn="ctr"/>
            <a:r>
              <a:rPr lang="ro-RO" b="1" dirty="0">
                <a:hlinkClick r:id="rId3">
                  <a:extLst>
                    <a:ext uri="{A12FA001-AC4F-418D-AE19-62706E023703}">
                      <ahyp:hlinkClr xmlns:ahyp="http://schemas.microsoft.com/office/drawing/2018/hyperlinkcolor" val="tx"/>
                    </a:ext>
                  </a:extLst>
                </a:hlinkClick>
              </a:rPr>
              <a:t>Cristian Teodorescu v. Romania</a:t>
            </a:r>
            <a:endParaRPr lang="en-US" b="1" dirty="0"/>
          </a:p>
        </p:txBody>
      </p:sp>
      <p:pic>
        <p:nvPicPr>
          <p:cNvPr id="4" name="Content Placeholder 3"/>
          <p:cNvPicPr>
            <a:picLocks noGrp="1" noChangeAspect="1"/>
          </p:cNvPicPr>
          <p:nvPr>
            <p:ph type="pic" idx="1"/>
          </p:nvPr>
        </p:nvPicPr>
        <p:blipFill>
          <a:blip r:embed="rId4"/>
          <a:srcRect l="14736" r="14736"/>
          <a:stretch>
            <a:fillRect/>
          </a:stretch>
        </p:blipFill>
        <p:spPr>
          <a:prstGeom prst="rect">
            <a:avLst/>
          </a:prstGeom>
        </p:spPr>
      </p:pic>
      <p:sp>
        <p:nvSpPr>
          <p:cNvPr id="6" name="Text Placeholder 5"/>
          <p:cNvSpPr>
            <a:spLocks noGrp="1"/>
          </p:cNvSpPr>
          <p:nvPr>
            <p:ph type="body" sz="half" idx="2"/>
          </p:nvPr>
        </p:nvSpPr>
        <p:spPr>
          <a:xfrm>
            <a:off x="839788" y="987425"/>
            <a:ext cx="3932237" cy="4881563"/>
          </a:xfrm>
        </p:spPr>
        <p:txBody>
          <a:bodyPr>
            <a:noAutofit/>
          </a:bodyPr>
          <a:lstStyle/>
          <a:p>
            <a:pPr marL="285750" indent="-285750" algn="just">
              <a:buFont typeface="Arial" pitchFamily="34" charset="0"/>
              <a:buChar char="•"/>
            </a:pPr>
            <a:r>
              <a:rPr lang="en-US" sz="2400" dirty="0">
                <a:latin typeface="+mj-lt"/>
              </a:rPr>
              <a:t>Unlawful placement in psychiatric hospitals</a:t>
            </a:r>
            <a:endParaRPr lang="ro-RO" sz="2400" dirty="0">
              <a:latin typeface="+mj-lt"/>
            </a:endParaRPr>
          </a:p>
          <a:p>
            <a:pPr algn="just"/>
            <a:endParaRPr lang="en-US" sz="2400" dirty="0">
              <a:latin typeface="+mj-lt"/>
            </a:endParaRPr>
          </a:p>
          <a:p>
            <a:pPr marL="285750" indent="-285750" algn="just">
              <a:buFont typeface="Arial" pitchFamily="34" charset="0"/>
              <a:buChar char="•"/>
            </a:pPr>
            <a:r>
              <a:rPr lang="en-US" sz="2400" dirty="0">
                <a:solidFill>
                  <a:srgbClr val="000000"/>
                </a:solidFill>
                <a:latin typeface="+mj-lt"/>
              </a:rPr>
              <a:t>Shortcomings in legislative framework governing the procedure and safeguards in the field of involuntary psychiatric placement and more general problems which affected the application of this framework </a:t>
            </a:r>
            <a:endParaRPr lang="en-US" sz="2400" dirty="0">
              <a:latin typeface="+mj-lt"/>
            </a:endParaRPr>
          </a:p>
        </p:txBody>
      </p:sp>
      <p:sp>
        <p:nvSpPr>
          <p:cNvPr id="3" name="Rectangle 7">
            <a:extLst>
              <a:ext uri="{FF2B5EF4-FFF2-40B4-BE49-F238E27FC236}">
                <a16:creationId xmlns:a16="http://schemas.microsoft.com/office/drawing/2014/main" id="{14AEB392-09CD-2987-D916-7D521CC86DF3}"/>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dirty="0"/>
          </a:p>
        </p:txBody>
      </p:sp>
    </p:spTree>
    <p:extLst>
      <p:ext uri="{BB962C8B-B14F-4D97-AF65-F5344CB8AC3E}">
        <p14:creationId xmlns:p14="http://schemas.microsoft.com/office/powerpoint/2010/main" val="2550722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ro-RO" b="1" dirty="0">
                <a:hlinkClick r:id="rId2">
                  <a:extLst>
                    <a:ext uri="{A12FA001-AC4F-418D-AE19-62706E023703}">
                      <ahyp:hlinkClr xmlns:ahyp="http://schemas.microsoft.com/office/drawing/2018/hyperlinkcolor" val="tx"/>
                    </a:ext>
                  </a:extLst>
                </a:hlinkClick>
              </a:rPr>
              <a:t>Cristian Teodorescu v. Romania</a:t>
            </a:r>
            <a:endParaRPr lang="en-US" dirty="0"/>
          </a:p>
        </p:txBody>
      </p:sp>
      <p:pic>
        <p:nvPicPr>
          <p:cNvPr id="4" name="Content Placeholder 3"/>
          <p:cNvPicPr>
            <a:picLocks noGrp="1" noChangeAspect="1"/>
          </p:cNvPicPr>
          <p:nvPr>
            <p:ph sz="half" idx="2"/>
          </p:nvPr>
        </p:nvPicPr>
        <p:blipFill>
          <a:blip r:embed="rId3"/>
          <a:stretch>
            <a:fillRect/>
          </a:stretch>
        </p:blipFill>
        <p:spPr>
          <a:xfrm>
            <a:off x="839788" y="1998617"/>
            <a:ext cx="5157787" cy="3883559"/>
          </a:xfrm>
          <a:prstGeom prst="rect">
            <a:avLst/>
          </a:prstGeom>
        </p:spPr>
      </p:pic>
      <p:sp>
        <p:nvSpPr>
          <p:cNvPr id="8" name="Content Placeholder 7"/>
          <p:cNvSpPr>
            <a:spLocks noGrp="1"/>
          </p:cNvSpPr>
          <p:nvPr>
            <p:ph sz="quarter" idx="4"/>
          </p:nvPr>
        </p:nvSpPr>
        <p:spPr>
          <a:xfrm>
            <a:off x="6172200" y="1802674"/>
            <a:ext cx="5183188" cy="4386989"/>
          </a:xfrm>
        </p:spPr>
        <p:txBody>
          <a:bodyPr>
            <a:normAutofit lnSpcReduction="10000"/>
          </a:bodyPr>
          <a:lstStyle/>
          <a:p>
            <a:pPr marL="285750" indent="-285750" algn="just"/>
            <a:r>
              <a:rPr lang="en-US" dirty="0">
                <a:latin typeface="+mj-lt"/>
              </a:rPr>
              <a:t>Failure to comply with </a:t>
            </a:r>
            <a:r>
              <a:rPr lang="en-US" dirty="0">
                <a:solidFill>
                  <a:srgbClr val="000000"/>
                </a:solidFill>
                <a:latin typeface="+mj-lt"/>
              </a:rPr>
              <a:t>Mental Health Act procedure and placement without justification relating to their mental health condition</a:t>
            </a:r>
            <a:r>
              <a:rPr lang="en-US" dirty="0">
                <a:latin typeface="+mj-lt"/>
              </a:rPr>
              <a:t>
Failure to comply with the legal requirement to obtain consent for medical treatment</a:t>
            </a:r>
          </a:p>
          <a:p>
            <a:pPr marL="285750" indent="-285750" algn="just"/>
            <a:r>
              <a:rPr lang="en-US" dirty="0">
                <a:latin typeface="+mj-lt"/>
              </a:rPr>
              <a:t>Inconsistent knowledge among healthcare professionals about the relevant procedures </a:t>
            </a:r>
          </a:p>
          <a:p>
            <a:endParaRPr lang="en-US" dirty="0"/>
          </a:p>
        </p:txBody>
      </p:sp>
      <p:sp>
        <p:nvSpPr>
          <p:cNvPr id="3" name="Rectangle 7">
            <a:extLst>
              <a:ext uri="{FF2B5EF4-FFF2-40B4-BE49-F238E27FC236}">
                <a16:creationId xmlns:a16="http://schemas.microsoft.com/office/drawing/2014/main" id="{F1936F86-4FCC-8DC2-791B-0862BBA92128}"/>
              </a:ext>
            </a:extLst>
          </p:cNvPr>
          <p:cNvSpPr>
            <a:spLocks noMove="1" noResize="1"/>
          </p:cNvSpPr>
          <p:nvPr/>
        </p:nvSpPr>
        <p:spPr>
          <a:xfrm>
            <a:off x="321567" y="320040"/>
            <a:ext cx="11548872" cy="6217920"/>
          </a:xfrm>
          <a:prstGeom prst="rect">
            <a:avLst/>
          </a:prstGeom>
          <a:solidFill>
            <a:srgbClr val="FFFFFF">
              <a:alpha val="8000"/>
            </a:srgbClr>
          </a:solidFill>
          <a:ln w="28575" cap="flat">
            <a:solidFill>
              <a:schemeClr val="accent1"/>
            </a:solidFill>
            <a:prstDash val="solid"/>
            <a:miter/>
          </a:ln>
        </p:spPr>
        <p:txBody>
          <a:bodyPr vert="horz" wrap="square" lIns="91440" tIns="45720" rIns="91440" bIns="4572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Char char="Ø"/>
            </a:pPr>
            <a:endParaRPr lang="ro-RO" sz="1800" b="1"/>
          </a:p>
        </p:txBody>
      </p:sp>
    </p:spTree>
    <p:extLst>
      <p:ext uri="{BB962C8B-B14F-4D97-AF65-F5344CB8AC3E}">
        <p14:creationId xmlns:p14="http://schemas.microsoft.com/office/powerpoint/2010/main" val="2028576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6.0.8"/>
  <p:tag name="AS_OS" val="Unix 5.11.0.1022"/>
  <p:tag name="AS_RELEASE_DATE" val="2022.10.14"/>
  <p:tag name="AS_TITLE" val="Aspose.Slides for .NET5"/>
  <p:tag name="AS_VERSION" val="22.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159c9e-9fad-49a3-a5ae-2b6725e7a0d2" xsi:nil="true"/>
    <lcf76f155ced4ddcb4097134ff3c332f xmlns="60c11fa4-ff9b-492c-bc5b-65b6c8eede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A11E3E3A4354FA938446845BBF733" ma:contentTypeVersion="16" ma:contentTypeDescription="Create a new document." ma:contentTypeScope="" ma:versionID="67d678ec8d77336ffe2ef41367210a51">
  <xsd:schema xmlns:xsd="http://www.w3.org/2001/XMLSchema" xmlns:xs="http://www.w3.org/2001/XMLSchema" xmlns:p="http://schemas.microsoft.com/office/2006/metadata/properties" xmlns:ns2="60c11fa4-ff9b-492c-bc5b-65b6c8eeded4" xmlns:ns3="d8159c9e-9fad-49a3-a5ae-2b6725e7a0d2" targetNamespace="http://schemas.microsoft.com/office/2006/metadata/properties" ma:root="true" ma:fieldsID="0b6699f8d0245b7f5099cfa8044f2314" ns2:_="" ns3:_="">
    <xsd:import namespace="60c11fa4-ff9b-492c-bc5b-65b6c8eeded4"/>
    <xsd:import namespace="d8159c9e-9fad-49a3-a5ae-2b6725e7a0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11fa4-ff9b-492c-bc5b-65b6c8ee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157c6d-8be7-4238-927e-8145b24040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159c9e-9fad-49a3-a5ae-2b6725e7a0d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873f42-f0f5-4be7-96d1-d46760763c3c}" ma:internalName="TaxCatchAll" ma:showField="CatchAllData" ma:web="d8159c9e-9fad-49a3-a5ae-2b6725e7a0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352FB2-A0C0-43CF-B5A0-90E28A3C4AE8}">
  <ds:schemaRefs>
    <ds:schemaRef ds:uri="http://schemas.microsoft.com/sharepoint/v3/contenttype/forms"/>
  </ds:schemaRefs>
</ds:datastoreItem>
</file>

<file path=customXml/itemProps2.xml><?xml version="1.0" encoding="utf-8"?>
<ds:datastoreItem xmlns:ds="http://schemas.openxmlformats.org/officeDocument/2006/customXml" ds:itemID="{90AD002D-F77C-43D4-A435-3DE8F06A662C}">
  <ds:schemaRefs>
    <ds:schemaRef ds:uri="http://schemas.microsoft.com/office/infopath/2007/PartnerControls"/>
    <ds:schemaRef ds:uri="http://www.w3.org/XML/1998/namespace"/>
    <ds:schemaRef ds:uri="http://purl.org/dc/dcmitype/"/>
    <ds:schemaRef ds:uri="http://schemas.openxmlformats.org/package/2006/metadata/core-properties"/>
    <ds:schemaRef ds:uri="http://purl.org/dc/terms/"/>
    <ds:schemaRef ds:uri="http://schemas.microsoft.com/office/2006/documentManagement/types"/>
    <ds:schemaRef ds:uri="http://schemas.microsoft.com/office/2006/metadata/properties"/>
    <ds:schemaRef ds:uri="60c11fa4-ff9b-492c-bc5b-65b6c8eeded4"/>
    <ds:schemaRef ds:uri="d8159c9e-9fad-49a3-a5ae-2b6725e7a0d2"/>
    <ds:schemaRef ds:uri="http://purl.org/dc/elements/1.1/"/>
  </ds:schemaRefs>
</ds:datastoreItem>
</file>

<file path=customXml/itemProps3.xml><?xml version="1.0" encoding="utf-8"?>
<ds:datastoreItem xmlns:ds="http://schemas.openxmlformats.org/officeDocument/2006/customXml" ds:itemID="{C531923D-058F-49E4-B13A-AEF4C212726A}"/>
</file>

<file path=docProps/app.xml><?xml version="1.0" encoding="utf-8"?>
<Properties xmlns="http://schemas.openxmlformats.org/officeDocument/2006/extended-properties" xmlns:vt="http://schemas.openxmlformats.org/officeDocument/2006/docPropsVTypes">
  <Template/>
  <TotalTime>1563</TotalTime>
  <Words>5984</Words>
  <Application>Microsoft Office PowerPoint</Application>
  <PresentationFormat>Widescreen</PresentationFormat>
  <Paragraphs>380</Paragraphs>
  <Slides>34</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Segoe UI</vt:lpstr>
      <vt:lpstr>Times New Roman</vt:lpstr>
      <vt:lpstr>Wingdings</vt:lpstr>
      <vt:lpstr>WordVisi_MSFontService</vt:lpstr>
      <vt:lpstr>Office Theme</vt:lpstr>
      <vt:lpstr>PowerPoint Presentation</vt:lpstr>
      <vt:lpstr>PowerPoint Presentation</vt:lpstr>
      <vt:lpstr>Parascineti v. România  </vt:lpstr>
      <vt:lpstr>Parascineti v. Romania Seclusion room – Sighetu Marmației </vt:lpstr>
      <vt:lpstr>Parascineti v. România Conditions in psychiatric hospitals</vt:lpstr>
      <vt:lpstr>Parascineti v. România: </vt:lpstr>
      <vt:lpstr>Parascineti v. România Lack of adequate health care services and staff  Inefficient investigations of the causes of deaths - Botoșani</vt:lpstr>
      <vt:lpstr>Cristian Teodorescu v. Romania</vt:lpstr>
      <vt:lpstr>Cristian Teodorescu v. Romania</vt:lpstr>
      <vt:lpstr>Cristian Teodorescu v. Romania Unlawful involuntary placements in psychiatric hospitals</vt:lpstr>
      <vt:lpstr>Cristian Teodorescu v. Romania Unlawful involuntary placements in psychiatric hospitals</vt:lpstr>
      <vt:lpstr>Cristian Teodorescu v. Romania Unlawful involuntary placements in psychiatric hospitals</vt:lpstr>
      <vt:lpstr>Recommendations Parascineti v. Romania and Cristian Teodorescu v. Romania</vt:lpstr>
      <vt:lpstr>Recommendations Parascineti v. Romania and Cristian Teodorescu v. Romania </vt:lpstr>
      <vt:lpstr>N. v. Romania  application no. 59152/08, judgment 28/02/2018</vt:lpstr>
      <vt:lpstr>R.D. and I.M.D. v. Romania  application no. 35402/14, judgment. 12/10/2021  </vt:lpstr>
      <vt:lpstr>N. v. Romania  and R.D. and I.M.D. v. Romania   </vt:lpstr>
      <vt:lpstr>N. v. Romania  and R.D. and I.M.D. v. Romania   </vt:lpstr>
      <vt:lpstr>Recommendations N. v. Romania and R.D. v. I.M.D. v. Romania   </vt:lpstr>
      <vt:lpstr>PowerPoint Presentation</vt:lpstr>
      <vt:lpstr>PowerPoint Presentation</vt:lpstr>
      <vt:lpstr>PowerPoint Presentation</vt:lpstr>
      <vt:lpstr>Deaths in 67 psychiatric units with 8064 beds (2019)</vt:lpstr>
      <vt:lpstr>Deaths in social care homes  (2022, Council of Monitoring)</vt:lpstr>
      <vt:lpstr>Number of people admitted to psychiatric hospitals  (2019)</vt:lpstr>
      <vt:lpstr>Center for Legal Resources on behalf of Valentin Câmpeanu v. Romania  </vt:lpstr>
      <vt:lpstr>PowerPoint Presentation</vt:lpstr>
      <vt:lpstr>Example: Ilfov County – deprivation of liberty, inhumane and degreading conditions in a private social home financed by local authorities</vt:lpstr>
      <vt:lpstr>PowerPoint Presentation</vt:lpstr>
      <vt:lpstr>Vrancea – Maramures – human traficking led by the head of a public social care home </vt:lpstr>
      <vt:lpstr>PowerPoint Presentation</vt:lpstr>
      <vt:lpstr>Recommendations Center for Legal Resources on behalf of Valentin Câmpeanu v. Romania </vt:lpstr>
      <vt:lpstr>Recommendations Center for Legal Resources on behalf of Valentin Câmpeanu v. Romania </vt:lpstr>
      <vt:lpstr>Recommendations Center for Legal Resources on behalf of Valentin Câmpeanu v. Romania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Workshop  Implementation of ECtHR judgments concerning disability rights in Romania  27 March 2023, Strasbourg</dc:title>
  <dc:creator>iliescu</dc:creator>
  <cp:lastModifiedBy>Ioana iliescu</cp:lastModifiedBy>
  <cp:revision>51</cp:revision>
  <cp:lastPrinted>2023-03-16T13:43:02Z</cp:lastPrinted>
  <dcterms:created xsi:type="dcterms:W3CDTF">2023-03-16T13:43:02Z</dcterms:created>
  <dcterms:modified xsi:type="dcterms:W3CDTF">2023-05-25T13:12:45Z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0x010100179A11E3E3A4354FA938446845BBF733</vt:lpwstr>
  </property>
  <property fmtid="{D5CDD505-2E9C-101B-9397-08002B2CF9AE}" pid="3" name="MediaServiceImageTags">
    <vt:lpwstr/>
  </property>
</Properties>
</file>