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6" r:id="rId6"/>
    <p:sldId id="261" r:id="rId7"/>
    <p:sldId id="257" r:id="rId8"/>
    <p:sldId id="262" r:id="rId9"/>
    <p:sldId id="267" r:id="rId10"/>
    <p:sldId id="270" r:id="rId11"/>
    <p:sldId id="273" r:id="rId12"/>
    <p:sldId id="269" r:id="rId13"/>
    <p:sldId id="268" r:id="rId14"/>
    <p:sldId id="272" r:id="rId15"/>
    <p:sldId id="275" r:id="rId16"/>
    <p:sldId id="276" r:id="rId17"/>
    <p:sldId id="277" r:id="rId18"/>
    <p:sldId id="271" r:id="rId19"/>
    <p:sldId id="274" r:id="rId2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829189B-9673-F298-DE24-A8FBA1C9A475}" name="Nicolas Bosshardt" initials="NB" userId="b06ac5c7add42bd5"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C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50AE6B-AF30-2E6D-92C0-65A0E66D372E}" v="2" dt="2023-02-13T12:48:29.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23" autoAdjust="0"/>
    <p:restoredTop sz="94660"/>
  </p:normalViewPr>
  <p:slideViewPr>
    <p:cSldViewPr snapToGrid="0">
      <p:cViewPr varScale="1">
        <p:scale>
          <a:sx n="66" d="100"/>
          <a:sy n="66"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7933B-2FE4-46FF-82A0-F640D522FE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3B74309-D766-47B1-A848-323491E795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CA5BA4-21D4-471D-B0A2-0F07339D4465}"/>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5" name="Footer Placeholder 4">
            <a:extLst>
              <a:ext uri="{FF2B5EF4-FFF2-40B4-BE49-F238E27FC236}">
                <a16:creationId xmlns:a16="http://schemas.microsoft.com/office/drawing/2014/main" id="{87388296-C788-4B66-A0F5-E148A06E32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35CB0B-75CE-40D8-B76A-FE66F6648C5C}"/>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376197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6A181-42B2-4248-903C-52DFF9D2583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58DAF4-C467-4B77-BF7C-9C9ECDD2A9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DC565C-AFB4-4468-99A1-90AFAD266294}"/>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5" name="Footer Placeholder 4">
            <a:extLst>
              <a:ext uri="{FF2B5EF4-FFF2-40B4-BE49-F238E27FC236}">
                <a16:creationId xmlns:a16="http://schemas.microsoft.com/office/drawing/2014/main" id="{4093330F-0926-4094-9A4B-6920016D14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B19FA7-05DE-431C-B1A9-7D47A9F557D4}"/>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4109845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76D431-42A4-440C-883C-B930C0EA7E4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501F9B-6816-4AE0-8D05-C105274D8B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5F1DD6-CCCE-4523-AD8D-5436A8355D81}"/>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5" name="Footer Placeholder 4">
            <a:extLst>
              <a:ext uri="{FF2B5EF4-FFF2-40B4-BE49-F238E27FC236}">
                <a16:creationId xmlns:a16="http://schemas.microsoft.com/office/drawing/2014/main" id="{39064087-EAA8-46C6-88FD-5D12F6A3B7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C723BF-4545-4170-B3FF-24AD1F7E23AD}"/>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306916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826FB-51F9-42EC-B938-82BB37207E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68D63B-577A-40A5-B118-99033522C6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593FC8-92B9-40BE-A4D6-03FEE8F9201A}"/>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5" name="Footer Placeholder 4">
            <a:extLst>
              <a:ext uri="{FF2B5EF4-FFF2-40B4-BE49-F238E27FC236}">
                <a16:creationId xmlns:a16="http://schemas.microsoft.com/office/drawing/2014/main" id="{96E4FE48-9949-4FEF-8D09-0C112D72F2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D9C9B0-38BA-4E9B-AF91-DC10787E0F9A}"/>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191020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8290B-E074-448F-90E0-07E8A9902E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1AB3652-61C2-4D77-A0F7-ECA593A6ED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247E1E-385A-494E-9C74-F93A193D6506}"/>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5" name="Footer Placeholder 4">
            <a:extLst>
              <a:ext uri="{FF2B5EF4-FFF2-40B4-BE49-F238E27FC236}">
                <a16:creationId xmlns:a16="http://schemas.microsoft.com/office/drawing/2014/main" id="{B19C85F6-042F-421E-BEA3-1424638F9F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4A5AC-67A4-42AB-9189-C4647F71E4CB}"/>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1266601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4931B-77F9-497B-BB7C-B33C6A3E02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D59F5FC-1D98-44D4-A94D-C48574D3D1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65A46E-96DE-423E-A98E-F5515D9312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25AF954-F6C0-4F07-B138-0CDC874FFEFE}"/>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6" name="Footer Placeholder 5">
            <a:extLst>
              <a:ext uri="{FF2B5EF4-FFF2-40B4-BE49-F238E27FC236}">
                <a16:creationId xmlns:a16="http://schemas.microsoft.com/office/drawing/2014/main" id="{78365E47-30BB-4AF4-8B26-4C99BD76D2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3E9CE18-2F2C-457C-ABE0-CF0348C1DFEE}"/>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405544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29C6E-BB70-4464-BC88-1BF453D9E2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61D6EBC-96D3-477B-8F30-31F64F4CB9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CEABB1-B5EE-45EF-B810-1F167364D2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FE2CDD-CD99-4942-82AD-5945343848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4B0BCC-AEF6-4A42-9D83-2DCF1BE9CC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7C5085C-3CAA-4DEB-B367-2E24605259C5}"/>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8" name="Footer Placeholder 7">
            <a:extLst>
              <a:ext uri="{FF2B5EF4-FFF2-40B4-BE49-F238E27FC236}">
                <a16:creationId xmlns:a16="http://schemas.microsoft.com/office/drawing/2014/main" id="{02BA7DF3-591B-4B13-8EDA-DE8CFBB36C4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7C8C151-3770-4E52-BF76-3886771075B2}"/>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399021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A869F-07FC-4987-8E87-1513E9AF5C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19FEBB-5293-4684-94E0-FBA931EBDEE2}"/>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4" name="Footer Placeholder 3">
            <a:extLst>
              <a:ext uri="{FF2B5EF4-FFF2-40B4-BE49-F238E27FC236}">
                <a16:creationId xmlns:a16="http://schemas.microsoft.com/office/drawing/2014/main" id="{BE4188FE-0990-41DC-B75A-9E9680614FB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6096D9D-94B5-4125-8805-726A03C51DAA}"/>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4136222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DAD2F-F46A-4C3D-8729-F4FE34859405}"/>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3" name="Footer Placeholder 2">
            <a:extLst>
              <a:ext uri="{FF2B5EF4-FFF2-40B4-BE49-F238E27FC236}">
                <a16:creationId xmlns:a16="http://schemas.microsoft.com/office/drawing/2014/main" id="{F5C071EE-8ED9-4D84-A128-3C1A6A889A6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DFB9BEF-FCC3-428E-B551-782A1FC5208D}"/>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311951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30585-A736-4099-B460-F0BEE83CE2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AADB53-C398-45CD-92D6-56179F3706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D7868F9-1539-470C-8493-966719499A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349683-DB48-4C07-8FAD-E5D788D0B1E7}"/>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6" name="Footer Placeholder 5">
            <a:extLst>
              <a:ext uri="{FF2B5EF4-FFF2-40B4-BE49-F238E27FC236}">
                <a16:creationId xmlns:a16="http://schemas.microsoft.com/office/drawing/2014/main" id="{F376E50E-83F4-46F8-AE50-FC17647CCD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1D801A-1BFC-4AF7-90F2-DA6BB22F704F}"/>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51544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5B62-6704-4CBD-82E3-C51277B9D2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0F26543-65C2-4CD3-B5BB-EF927F54DD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D10398-D685-438D-B595-5A3E67657B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9BD72-9EB2-46D8-99E8-D70D9AFA7225}"/>
              </a:ext>
            </a:extLst>
          </p:cNvPr>
          <p:cNvSpPr>
            <a:spLocks noGrp="1"/>
          </p:cNvSpPr>
          <p:nvPr>
            <p:ph type="dt" sz="half" idx="10"/>
          </p:nvPr>
        </p:nvSpPr>
        <p:spPr/>
        <p:txBody>
          <a:bodyPr/>
          <a:lstStyle/>
          <a:p>
            <a:fld id="{AA2F48C6-94CA-454F-AD5B-9419F3220E68}" type="datetimeFigureOut">
              <a:rPr lang="en-GB" smtClean="0"/>
              <a:t>24/05/2023</a:t>
            </a:fld>
            <a:endParaRPr lang="en-GB"/>
          </a:p>
        </p:txBody>
      </p:sp>
      <p:sp>
        <p:nvSpPr>
          <p:cNvPr id="6" name="Footer Placeholder 5">
            <a:extLst>
              <a:ext uri="{FF2B5EF4-FFF2-40B4-BE49-F238E27FC236}">
                <a16:creationId xmlns:a16="http://schemas.microsoft.com/office/drawing/2014/main" id="{78458C7A-9078-48DB-A270-AA474B4CBE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D1DEFC-16B3-48B8-BA94-A861DCF57864}"/>
              </a:ext>
            </a:extLst>
          </p:cNvPr>
          <p:cNvSpPr>
            <a:spLocks noGrp="1"/>
          </p:cNvSpPr>
          <p:nvPr>
            <p:ph type="sldNum" sz="quarter" idx="12"/>
          </p:nvPr>
        </p:nvSpPr>
        <p:spPr/>
        <p:txBody>
          <a:bodyPr/>
          <a:lstStyle/>
          <a:p>
            <a:fld id="{19D3DBEC-7D85-4478-945F-37DC32E9B0CB}" type="slidenum">
              <a:rPr lang="en-GB" smtClean="0"/>
              <a:t>‹N°›</a:t>
            </a:fld>
            <a:endParaRPr lang="en-GB"/>
          </a:p>
        </p:txBody>
      </p:sp>
    </p:spTree>
    <p:extLst>
      <p:ext uri="{BB962C8B-B14F-4D97-AF65-F5344CB8AC3E}">
        <p14:creationId xmlns:p14="http://schemas.microsoft.com/office/powerpoint/2010/main" val="1681711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609DD3-3BBE-40CC-B69D-7B494BA022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D3EA59-1A5C-4A59-9634-FDB7A4739F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A14A3D-BBD4-4FED-B75E-1D8B803B91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F48C6-94CA-454F-AD5B-9419F3220E68}" type="datetimeFigureOut">
              <a:rPr lang="en-GB" smtClean="0"/>
              <a:t>24/05/2023</a:t>
            </a:fld>
            <a:endParaRPr lang="en-GB"/>
          </a:p>
        </p:txBody>
      </p:sp>
      <p:sp>
        <p:nvSpPr>
          <p:cNvPr id="5" name="Footer Placeholder 4">
            <a:extLst>
              <a:ext uri="{FF2B5EF4-FFF2-40B4-BE49-F238E27FC236}">
                <a16:creationId xmlns:a16="http://schemas.microsoft.com/office/drawing/2014/main" id="{3BB68310-C194-4F3E-82F6-E889B3827C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DA7847A-A346-4054-808A-1C3C6C5D25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3DBEC-7D85-4478-945F-37DC32E9B0CB}" type="slidenum">
              <a:rPr lang="en-GB" smtClean="0"/>
              <a:t>‹N°›</a:t>
            </a:fld>
            <a:endParaRPr lang="en-GB"/>
          </a:p>
        </p:txBody>
      </p:sp>
    </p:spTree>
    <p:extLst>
      <p:ext uri="{BB962C8B-B14F-4D97-AF65-F5344CB8AC3E}">
        <p14:creationId xmlns:p14="http://schemas.microsoft.com/office/powerpoint/2010/main" val="1096316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673F8-DD2C-415A-B1C3-DD516A6E9E22}"/>
              </a:ext>
            </a:extLst>
          </p:cNvPr>
          <p:cNvSpPr>
            <a:spLocks noGrp="1"/>
          </p:cNvSpPr>
          <p:nvPr>
            <p:ph type="ctrTitle"/>
          </p:nvPr>
        </p:nvSpPr>
        <p:spPr>
          <a:xfrm>
            <a:off x="5332288" y="1122362"/>
            <a:ext cx="5335712" cy="2738437"/>
          </a:xfrm>
        </p:spPr>
        <p:txBody>
          <a:bodyPr/>
          <a:lstStyle/>
          <a:p>
            <a:r>
              <a:rPr lang="en-GB" b="1" dirty="0">
                <a:latin typeface="Garamond" panose="02020404030301010803" pitchFamily="18" charset="0"/>
              </a:rPr>
              <a:t>Sejdić &amp; Finci Group of Cases</a:t>
            </a:r>
          </a:p>
        </p:txBody>
      </p:sp>
      <p:sp>
        <p:nvSpPr>
          <p:cNvPr id="3" name="Subtitle 2">
            <a:extLst>
              <a:ext uri="{FF2B5EF4-FFF2-40B4-BE49-F238E27FC236}">
                <a16:creationId xmlns:a16="http://schemas.microsoft.com/office/drawing/2014/main" id="{17E24B45-35A2-461A-AD4A-8A44F8260585}"/>
              </a:ext>
            </a:extLst>
          </p:cNvPr>
          <p:cNvSpPr>
            <a:spLocks noGrp="1"/>
          </p:cNvSpPr>
          <p:nvPr>
            <p:ph type="subTitle" idx="1"/>
          </p:nvPr>
        </p:nvSpPr>
        <p:spPr>
          <a:xfrm>
            <a:off x="1524000" y="4756934"/>
            <a:ext cx="3602038" cy="1257786"/>
          </a:xfrm>
        </p:spPr>
        <p:txBody>
          <a:bodyPr>
            <a:normAutofit fontScale="92500" lnSpcReduction="20000"/>
          </a:bodyPr>
          <a:lstStyle/>
          <a:p>
            <a:endParaRPr lang="en-GB" sz="3200" b="1">
              <a:solidFill>
                <a:srgbClr val="009C56"/>
              </a:solidFill>
              <a:latin typeface="Garamond" panose="02020404030301010803" pitchFamily="18" charset="0"/>
            </a:endParaRPr>
          </a:p>
          <a:p>
            <a:r>
              <a:rPr lang="en-GB" b="1">
                <a:solidFill>
                  <a:srgbClr val="009C56"/>
                </a:solidFill>
                <a:latin typeface="Garamond" panose="02020404030301010803" pitchFamily="18" charset="0"/>
              </a:rPr>
              <a:t>Chelsea Gonzalez </a:t>
            </a:r>
          </a:p>
          <a:p>
            <a:r>
              <a:rPr lang="en-GB" b="1">
                <a:solidFill>
                  <a:srgbClr val="009C56"/>
                </a:solidFill>
                <a:latin typeface="Garamond" panose="02020404030301010803" pitchFamily="18" charset="0"/>
              </a:rPr>
              <a:t>25 May 2023</a:t>
            </a:r>
          </a:p>
        </p:txBody>
      </p:sp>
      <p:pic>
        <p:nvPicPr>
          <p:cNvPr id="5" name="Picture 4" descr="Text&#10;&#10;Description automatically generated with low confidence">
            <a:extLst>
              <a:ext uri="{FF2B5EF4-FFF2-40B4-BE49-F238E27FC236}">
                <a16:creationId xmlns:a16="http://schemas.microsoft.com/office/drawing/2014/main" id="{9217E663-0AEE-40AB-A06B-80D6031CA2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045396"/>
            <a:ext cx="3602038" cy="3602038"/>
          </a:xfrm>
          <a:prstGeom prst="rect">
            <a:avLst/>
          </a:prstGeom>
        </p:spPr>
      </p:pic>
      <p:sp>
        <p:nvSpPr>
          <p:cNvPr id="6" name="Title 1">
            <a:extLst>
              <a:ext uri="{FF2B5EF4-FFF2-40B4-BE49-F238E27FC236}">
                <a16:creationId xmlns:a16="http://schemas.microsoft.com/office/drawing/2014/main" id="{CD5349CF-7C94-4014-820D-6E2318A871C5}"/>
              </a:ext>
            </a:extLst>
          </p:cNvPr>
          <p:cNvSpPr txBox="1">
            <a:spLocks/>
          </p:cNvSpPr>
          <p:nvPr/>
        </p:nvSpPr>
        <p:spPr>
          <a:xfrm>
            <a:off x="5332288" y="3423603"/>
            <a:ext cx="5335712" cy="2387600"/>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GB" sz="4000">
              <a:latin typeface="Garamond" panose="02020404030301010803" pitchFamily="18" charset="0"/>
            </a:endParaRPr>
          </a:p>
        </p:txBody>
      </p:sp>
    </p:spTree>
    <p:extLst>
      <p:ext uri="{BB962C8B-B14F-4D97-AF65-F5344CB8AC3E}">
        <p14:creationId xmlns:p14="http://schemas.microsoft.com/office/powerpoint/2010/main" val="1276479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normAutofit fontScale="90000"/>
          </a:bodyPr>
          <a:lstStyle/>
          <a:p>
            <a:r>
              <a:rPr lang="en-GB" b="1" dirty="0">
                <a:latin typeface="Garamond" panose="02020404030301010803" pitchFamily="18" charset="0"/>
              </a:rPr>
              <a:t>CoE Commissioner for Human Rights Rule 9 Submission (April 2023)</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a:bodyPr>
          <a:lstStyle/>
          <a:p>
            <a:r>
              <a:rPr lang="en-GB" sz="3200" dirty="0">
                <a:latin typeface="Garamond" panose="02020404030301010803" pitchFamily="18" charset="0"/>
              </a:rPr>
              <a:t>Failure to execute judgments: </a:t>
            </a:r>
          </a:p>
          <a:p>
            <a:pPr lvl="1"/>
            <a:r>
              <a:rPr lang="en-GB" sz="2800" dirty="0">
                <a:latin typeface="Garamond" panose="02020404030301010803" pitchFamily="18" charset="0"/>
              </a:rPr>
              <a:t>Deterioration of situation in BiH</a:t>
            </a:r>
          </a:p>
          <a:p>
            <a:pPr lvl="1"/>
            <a:r>
              <a:rPr lang="en-GB" sz="2800" dirty="0">
                <a:latin typeface="Garamond" panose="02020404030301010803" pitchFamily="18" charset="0"/>
              </a:rPr>
              <a:t>Amplified ethnic tensions</a:t>
            </a:r>
            <a:br>
              <a:rPr lang="en-GB" sz="2800" dirty="0">
                <a:latin typeface="Garamond" panose="02020404030301010803" pitchFamily="18" charset="0"/>
              </a:rPr>
            </a:br>
            <a:endParaRPr lang="en-GB" sz="2800" dirty="0">
              <a:latin typeface="Garamond" panose="02020404030301010803" pitchFamily="18" charset="0"/>
            </a:endParaRPr>
          </a:p>
          <a:p>
            <a:r>
              <a:rPr lang="en-GB" sz="3200" dirty="0">
                <a:latin typeface="Garamond" panose="02020404030301010803" pitchFamily="18" charset="0"/>
              </a:rPr>
              <a:t>System based on ethnic discrimination: </a:t>
            </a:r>
          </a:p>
          <a:p>
            <a:pPr lvl="1"/>
            <a:r>
              <a:rPr lang="en-GB" sz="2800" dirty="0">
                <a:latin typeface="Garamond" panose="02020404030301010803" pitchFamily="18" charset="0"/>
              </a:rPr>
              <a:t>Increased threats to stability</a:t>
            </a:r>
          </a:p>
          <a:p>
            <a:pPr lvl="1"/>
            <a:r>
              <a:rPr lang="en-GB" sz="2800" dirty="0">
                <a:latin typeface="Garamond" panose="02020404030301010803" pitchFamily="18" charset="0"/>
              </a:rPr>
              <a:t>Rise of hate speech</a:t>
            </a:r>
          </a:p>
          <a:p>
            <a:pPr lvl="1"/>
            <a:r>
              <a:rPr lang="en-GB" sz="2800" dirty="0">
                <a:latin typeface="Garamond" panose="02020404030301010803" pitchFamily="18" charset="0"/>
              </a:rPr>
              <a:t>Glorification of war criminals</a:t>
            </a:r>
          </a:p>
          <a:p>
            <a:pPr lvl="1"/>
            <a:r>
              <a:rPr lang="en-GB" sz="2800" dirty="0">
                <a:latin typeface="Garamond" panose="02020404030301010803" pitchFamily="18" charset="0"/>
              </a:rPr>
              <a:t>Genocidal denial </a:t>
            </a:r>
          </a:p>
          <a:p>
            <a:endParaRPr lang="en-GB" dirty="0">
              <a:solidFill>
                <a:srgbClr val="FF0000"/>
              </a:solidFill>
              <a:latin typeface="Garamond" panose="02020404030301010803"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3417338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lstStyle/>
          <a:p>
            <a:r>
              <a:rPr lang="en-GB" b="1" dirty="0">
                <a:latin typeface="Garamond" panose="02020404030301010803" pitchFamily="18" charset="0"/>
              </a:rPr>
              <a:t>Commissioner Conclusions</a:t>
            </a:r>
            <a:endParaRPr lang="en-GB" b="1" dirty="0">
              <a:solidFill>
                <a:srgbClr val="FF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a:bodyPr>
          <a:lstStyle/>
          <a:p>
            <a:r>
              <a:rPr lang="en-GB" sz="3600" dirty="0">
                <a:effectLst/>
                <a:latin typeface="Garamond" panose="02020404030301010803" pitchFamily="18" charset="0"/>
              </a:rPr>
              <a:t>“[F]ull </a:t>
            </a:r>
            <a:r>
              <a:rPr lang="en-GB" sz="3600" dirty="0">
                <a:latin typeface="Garamond" panose="02020404030301010803" pitchFamily="18" charset="0"/>
              </a:rPr>
              <a:t>elimination of ethnic discrimination from both the Constitution and the electoral legislation”</a:t>
            </a:r>
          </a:p>
          <a:p>
            <a:pPr marL="0" indent="0">
              <a:buNone/>
            </a:pPr>
            <a:endParaRPr lang="en-GB" sz="3600" dirty="0">
              <a:latin typeface="Garamond" panose="02020404030301010803" pitchFamily="18" charset="0"/>
            </a:endParaRPr>
          </a:p>
          <a:p>
            <a:r>
              <a:rPr lang="en-GB" sz="3600" dirty="0">
                <a:latin typeface="Garamond" panose="02020404030301010803" pitchFamily="18" charset="0"/>
              </a:rPr>
              <a:t>“It is imperative that the authorities place focus on building a state based on the equality of citizens, rather than on further embedding ethnic discrimination in the Constitution and the electoral legislation.”</a:t>
            </a:r>
          </a:p>
          <a:p>
            <a:endParaRPr lang="en-GB" dirty="0">
              <a:solidFill>
                <a:srgbClr val="FF0000"/>
              </a:solidFill>
              <a:latin typeface="Garamond" panose="02020404030301010803"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3107377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lstStyle/>
          <a:p>
            <a:r>
              <a:rPr lang="en-GB" b="1" dirty="0">
                <a:latin typeface="Garamond" panose="02020404030301010803" pitchFamily="18" charset="0"/>
              </a:rPr>
              <a:t>MRG Concerns</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lnSpcReduction="10000"/>
          </a:bodyPr>
          <a:lstStyle/>
          <a:p>
            <a:r>
              <a:rPr lang="en-GB" sz="3200" dirty="0">
                <a:latin typeface="Garamond" panose="02020404030301010803" pitchFamily="18" charset="0"/>
              </a:rPr>
              <a:t>No outreach to non-constituent minorities concerning implementation</a:t>
            </a:r>
          </a:p>
          <a:p>
            <a:pPr marL="0" indent="0">
              <a:buNone/>
            </a:pPr>
            <a:endParaRPr lang="en-GB" sz="3200" dirty="0">
              <a:latin typeface="Garamond" panose="02020404030301010803" pitchFamily="18" charset="0"/>
            </a:endParaRPr>
          </a:p>
          <a:p>
            <a:r>
              <a:rPr lang="en-GB" sz="3200" dirty="0">
                <a:latin typeface="Garamond" panose="02020404030301010803" pitchFamily="18" charset="0"/>
              </a:rPr>
              <a:t>2021 Interim Resolution (CoM), March decision (CoM) and BiH authorities do not reference participation of non-constituent minorities in legislative reform</a:t>
            </a:r>
          </a:p>
          <a:p>
            <a:pPr marL="0" indent="0">
              <a:buNone/>
            </a:pPr>
            <a:endParaRPr lang="en-GB" sz="3200" dirty="0">
              <a:latin typeface="Garamond" panose="02020404030301010803" pitchFamily="18" charset="0"/>
            </a:endParaRPr>
          </a:p>
          <a:p>
            <a:r>
              <a:rPr lang="en-GB" sz="3200" dirty="0">
                <a:latin typeface="Garamond" panose="02020404030301010803" pitchFamily="18" charset="0"/>
              </a:rPr>
              <a:t>Ongoing exclusion of minorities from bodies tasked with enacting reforms </a:t>
            </a:r>
          </a:p>
          <a:p>
            <a:endParaRPr lang="en-GB" sz="4400" dirty="0">
              <a:solidFill>
                <a:srgbClr val="FF0000"/>
              </a:solidFill>
              <a:latin typeface="Garamond" panose="02020404030301010803"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2553432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lstStyle/>
          <a:p>
            <a:r>
              <a:rPr lang="en-GB" b="1" dirty="0">
                <a:latin typeface="Garamond" panose="02020404030301010803" pitchFamily="18" charset="0"/>
              </a:rPr>
              <a:t>Minority Consultation</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a:bodyPr>
          <a:lstStyle/>
          <a:p>
            <a:pPr marL="0" indent="0">
              <a:buNone/>
            </a:pPr>
            <a:r>
              <a:rPr lang="en-US" sz="3200" dirty="0">
                <a:effectLst/>
                <a:latin typeface="Garamond" panose="02020404030301010803" pitchFamily="18" charset="0"/>
                <a:ea typeface="Times New Roman" panose="02020603050405020304" pitchFamily="18" charset="0"/>
                <a:cs typeface="Times New Roman" panose="02020603050405020304" pitchFamily="18" charset="0"/>
              </a:rPr>
              <a:t>“The right to full and effective participation in public life has been established in international legal standards. </a:t>
            </a:r>
            <a:r>
              <a:rPr lang="en-FR" sz="3200" dirty="0">
                <a:effectLst/>
                <a:latin typeface="Garamond" panose="02020404030301010803" pitchFamily="18" charset="0"/>
                <a:ea typeface="Times New Roman" panose="02020603050405020304" pitchFamily="18" charset="0"/>
                <a:cs typeface="Times New Roman" panose="02020603050405020304" pitchFamily="18" charset="0"/>
              </a:rPr>
              <a:t>The creation of </a:t>
            </a:r>
            <a:r>
              <a:rPr lang="en-FR" sz="3200" b="1" dirty="0">
                <a:effectLst/>
                <a:latin typeface="Garamond" panose="02020404030301010803" pitchFamily="18" charset="0"/>
                <a:ea typeface="Times New Roman" panose="02020603050405020304" pitchFamily="18" charset="0"/>
                <a:cs typeface="Times New Roman" panose="02020603050405020304" pitchFamily="18" charset="0"/>
              </a:rPr>
              <a:t>minority consultative mechanisms</a:t>
            </a:r>
            <a:r>
              <a:rPr lang="en-FR" sz="3200" dirty="0">
                <a:effectLst/>
                <a:latin typeface="Garamond" panose="02020404030301010803" pitchFamily="18" charset="0"/>
                <a:ea typeface="Times New Roman" panose="02020603050405020304" pitchFamily="18" charset="0"/>
                <a:cs typeface="Times New Roman" panose="02020603050405020304" pitchFamily="18" charset="0"/>
              </a:rPr>
              <a:t> is frequently referred to in international authoritative documents and international practice as one of the </a:t>
            </a:r>
            <a:r>
              <a:rPr lang="en-FR" sz="3200" b="1" dirty="0">
                <a:effectLst/>
                <a:latin typeface="Garamond" panose="02020404030301010803" pitchFamily="18" charset="0"/>
                <a:ea typeface="Times New Roman" panose="02020603050405020304" pitchFamily="18" charset="0"/>
                <a:cs typeface="Times New Roman" panose="02020603050405020304" pitchFamily="18" charset="0"/>
              </a:rPr>
              <a:t>key mechanisms </a:t>
            </a:r>
            <a:r>
              <a:rPr lang="en-FR" sz="3200" dirty="0">
                <a:effectLst/>
                <a:latin typeface="Garamond" panose="02020404030301010803" pitchFamily="18" charset="0"/>
                <a:ea typeface="Times New Roman" panose="02020603050405020304" pitchFamily="18" charset="0"/>
                <a:cs typeface="Times New Roman" panose="02020603050405020304" pitchFamily="18" charset="0"/>
              </a:rPr>
              <a:t>towards achieving this aim.”</a:t>
            </a:r>
            <a:r>
              <a:rPr lang="en-GB" sz="3200" dirty="0">
                <a:effectLst/>
                <a:latin typeface="Garamond" panose="02020404030301010803" pitchFamily="18" charset="0"/>
                <a:ea typeface="Times New Roman" panose="02020603050405020304" pitchFamily="18" charset="0"/>
                <a:cs typeface="Times New Roman" panose="02020603050405020304" pitchFamily="18" charset="0"/>
              </a:rPr>
              <a:t>  </a:t>
            </a:r>
            <a:br>
              <a:rPr lang="en-GB" sz="3200" dirty="0">
                <a:effectLst/>
                <a:latin typeface="Garamond" panose="02020404030301010803" pitchFamily="18" charset="0"/>
                <a:ea typeface="Times New Roman" panose="02020603050405020304" pitchFamily="18" charset="0"/>
                <a:cs typeface="Times New Roman" panose="02020603050405020304" pitchFamily="18" charset="0"/>
              </a:rPr>
            </a:br>
            <a:endParaRPr lang="en-GB" sz="3200" dirty="0">
              <a:effectLst/>
              <a:latin typeface="Garamond" panose="02020404030301010803" pitchFamily="18" charset="0"/>
              <a:ea typeface="Times New Roman" panose="02020603050405020304" pitchFamily="18" charset="0"/>
              <a:cs typeface="Times New Roman" panose="02020603050405020304" pitchFamily="18" charset="0"/>
            </a:endParaRPr>
          </a:p>
          <a:p>
            <a:pPr marL="0" indent="0">
              <a:buNone/>
            </a:pPr>
            <a:r>
              <a:rPr lang="en-GB" sz="3200" dirty="0">
                <a:latin typeface="Garamond" panose="02020404030301010803" pitchFamily="18" charset="0"/>
                <a:ea typeface="Times New Roman" panose="02020603050405020304" pitchFamily="18" charset="0"/>
                <a:cs typeface="Times New Roman" panose="02020603050405020304" pitchFamily="18" charset="0"/>
              </a:rPr>
              <a:t>		</a:t>
            </a:r>
            <a:r>
              <a:rPr lang="en-GB" sz="3200" dirty="0">
                <a:effectLst/>
                <a:latin typeface="Garamond" panose="02020404030301010803" pitchFamily="18" charset="0"/>
                <a:ea typeface="Times New Roman" panose="02020603050405020304" pitchFamily="18" charset="0"/>
                <a:cs typeface="Times New Roman" panose="02020603050405020304" pitchFamily="18" charset="0"/>
              </a:rPr>
              <a:t>- CoE </a:t>
            </a:r>
            <a:r>
              <a:rPr lang="en-US" sz="3200" dirty="0">
                <a:effectLst/>
                <a:latin typeface="Garamond" panose="02020404030301010803" pitchFamily="18" charset="0"/>
                <a:ea typeface="Times New Roman" panose="02020603050405020304" pitchFamily="18" charset="0"/>
              </a:rPr>
              <a:t>Committee of Experts on Issues Relating to 			   the Protection of National Minorities</a:t>
            </a:r>
            <a:r>
              <a:rPr lang="en-FR" sz="3200" dirty="0">
                <a:effectLst/>
                <a:latin typeface="Garamond" panose="02020404030301010803" pitchFamily="18" charset="0"/>
              </a:rPr>
              <a:t> </a:t>
            </a:r>
            <a:endParaRPr lang="en-FR" sz="3200" dirty="0">
              <a:effectLst/>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46863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lstStyle/>
          <a:p>
            <a:r>
              <a:rPr lang="en-GB" b="1" dirty="0">
                <a:latin typeface="Garamond" panose="02020404030301010803" pitchFamily="18" charset="0"/>
              </a:rPr>
              <a:t>Minority Consultation</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Autofit/>
          </a:bodyPr>
          <a:lstStyle/>
          <a:p>
            <a:pPr marL="0" indent="0">
              <a:buNone/>
            </a:pPr>
            <a:endParaRPr lang="en-GB" sz="3600" dirty="0">
              <a:latin typeface="Garamond" panose="02020404030301010803" pitchFamily="18" charset="0"/>
            </a:endParaRPr>
          </a:p>
          <a:p>
            <a:pPr marL="0" indent="0">
              <a:buNone/>
            </a:pPr>
            <a:r>
              <a:rPr lang="en-GB" sz="3600" dirty="0">
                <a:latin typeface="Garamond" panose="02020404030301010803" pitchFamily="18" charset="0"/>
              </a:rPr>
              <a:t>Engagement and consultation of minority groups &amp; plaintiffs - </a:t>
            </a:r>
            <a:r>
              <a:rPr lang="en-GB" sz="3600" b="1" dirty="0">
                <a:latin typeface="Garamond" panose="02020404030301010803" pitchFamily="18" charset="0"/>
              </a:rPr>
              <a:t>principle substantive indicator</a:t>
            </a:r>
            <a:r>
              <a:rPr lang="en-GB" sz="3600" dirty="0">
                <a:latin typeface="Garamond" panose="02020404030301010803" pitchFamily="18" charset="0"/>
              </a:rPr>
              <a:t> of genuine commitment to implementation</a:t>
            </a:r>
            <a:endParaRPr lang="en-GB" sz="1800" dirty="0">
              <a:solidFill>
                <a:srgbClr val="FF0000"/>
              </a:solidFill>
              <a:latin typeface="Garamond" panose="02020404030301010803"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117462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lstStyle/>
          <a:p>
            <a:r>
              <a:rPr lang="en-GB" b="1" dirty="0">
                <a:latin typeface="Garamond" panose="02020404030301010803" pitchFamily="18" charset="0"/>
              </a:rPr>
              <a:t>Recommendations</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lnSpcReduction="10000"/>
          </a:bodyPr>
          <a:lstStyle/>
          <a:p>
            <a:pPr marL="0" indent="0">
              <a:buNone/>
            </a:pPr>
            <a:r>
              <a:rPr lang="en-FR" sz="3600" dirty="0">
                <a:latin typeface="Garamond" panose="02020404030301010803" pitchFamily="18" charset="0"/>
                <a:ea typeface="Times New Roman" panose="02020603050405020304" pitchFamily="18" charset="0"/>
                <a:cs typeface="Times New Roman" panose="02020603050405020304" pitchFamily="18" charset="0"/>
              </a:rPr>
              <a:t>We respectfully urge the Committee of Ministers to: </a:t>
            </a:r>
            <a:br>
              <a:rPr lang="en-FR" sz="3600" dirty="0">
                <a:latin typeface="Garamond" panose="02020404030301010803" pitchFamily="18" charset="0"/>
                <a:ea typeface="Times New Roman" panose="02020603050405020304" pitchFamily="18" charset="0"/>
                <a:cs typeface="Times New Roman" panose="02020603050405020304" pitchFamily="18" charset="0"/>
              </a:rPr>
            </a:br>
            <a:endParaRPr lang="en-FR" sz="3600" dirty="0">
              <a:latin typeface="Garamond" panose="02020404030301010803" pitchFamily="18" charset="0"/>
              <a:ea typeface="Times New Roman" panose="02020603050405020304" pitchFamily="18" charset="0"/>
              <a:cs typeface="Times New Roman" panose="02020603050405020304" pitchFamily="18" charset="0"/>
            </a:endParaRPr>
          </a:p>
          <a:p>
            <a:pPr lvl="1"/>
            <a:r>
              <a:rPr lang="en-FR" sz="3200" dirty="0">
                <a:effectLst/>
                <a:latin typeface="Garamond" panose="02020404030301010803" pitchFamily="18" charset="0"/>
                <a:ea typeface="Times New Roman" panose="02020603050405020304" pitchFamily="18" charset="0"/>
                <a:cs typeface="Times New Roman" panose="02020603050405020304" pitchFamily="18" charset="0"/>
              </a:rPr>
              <a:t>Appeal to Member States to request action to ensure implementation with judgments</a:t>
            </a:r>
            <a:br>
              <a:rPr lang="en-FR" sz="3200" dirty="0">
                <a:effectLst/>
                <a:latin typeface="Garamond" panose="02020404030301010803" pitchFamily="18" charset="0"/>
                <a:ea typeface="Times New Roman" panose="02020603050405020304" pitchFamily="18" charset="0"/>
                <a:cs typeface="Times New Roman" panose="02020603050405020304" pitchFamily="18" charset="0"/>
              </a:rPr>
            </a:br>
            <a:endParaRPr lang="en-FR" sz="3200" dirty="0">
              <a:effectLst/>
              <a:latin typeface="Garamond" panose="02020404030301010803" pitchFamily="18" charset="0"/>
              <a:ea typeface="Times New Roman" panose="02020603050405020304" pitchFamily="18" charset="0"/>
              <a:cs typeface="Times New Roman" panose="02020603050405020304" pitchFamily="18" charset="0"/>
            </a:endParaRPr>
          </a:p>
          <a:p>
            <a:pPr lvl="1"/>
            <a:r>
              <a:rPr lang="en-FR" sz="3200" dirty="0">
                <a:latin typeface="Garamond" panose="02020404030301010803" pitchFamily="18" charset="0"/>
                <a:ea typeface="Times New Roman" panose="02020603050405020304" pitchFamily="18" charset="0"/>
                <a:cs typeface="Times New Roman" panose="02020603050405020304" pitchFamily="18" charset="0"/>
              </a:rPr>
              <a:t>Issue an Interim Resolution stipulating that </a:t>
            </a:r>
            <a:r>
              <a:rPr lang="en-FR" sz="3200" dirty="0">
                <a:effectLst/>
                <a:latin typeface="Garamond" panose="02020404030301010803" pitchFamily="18" charset="0"/>
                <a:ea typeface="Times New Roman" panose="02020603050405020304" pitchFamily="18" charset="0"/>
                <a:cs typeface="Times New Roman" panose="02020603050405020304" pitchFamily="18" charset="0"/>
              </a:rPr>
              <a:t>process of amending the Electoral Law and Constitution </a:t>
            </a:r>
            <a:r>
              <a:rPr lang="en-FR" sz="3200" b="1" dirty="0">
                <a:effectLst/>
                <a:latin typeface="Garamond" panose="02020404030301010803" pitchFamily="18" charset="0"/>
                <a:ea typeface="Times New Roman" panose="02020603050405020304" pitchFamily="18" charset="0"/>
                <a:cs typeface="Times New Roman" panose="02020603050405020304" pitchFamily="18" charset="0"/>
              </a:rPr>
              <a:t>must be participatory and involve robust consultation of non-constituent minorities</a:t>
            </a:r>
            <a:endParaRPr lang="en-FR" sz="3200" dirty="0">
              <a:effectLst/>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257371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lstStyle/>
          <a:p>
            <a:r>
              <a:rPr lang="en-GB" b="1">
                <a:latin typeface="Garamond" panose="02020404030301010803" pitchFamily="18" charset="0"/>
              </a:rPr>
              <a:t>Recommendations</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Autofit/>
          </a:bodyPr>
          <a:lstStyle/>
          <a:p>
            <a:r>
              <a:rPr lang="en-GB" sz="3600" dirty="0">
                <a:latin typeface="Garamond" panose="02020404030301010803" pitchFamily="18" charset="0"/>
              </a:rPr>
              <a:t>Interim Resolution </a:t>
            </a:r>
          </a:p>
          <a:p>
            <a:pPr lvl="1"/>
            <a:r>
              <a:rPr lang="en-GB" sz="2600" dirty="0">
                <a:latin typeface="Garamond" panose="02020404030301010803" pitchFamily="18" charset="0"/>
              </a:rPr>
              <a:t>Constitutional, Electoral Law amendments, judgment implementation: </a:t>
            </a:r>
          </a:p>
          <a:p>
            <a:pPr lvl="2"/>
            <a:r>
              <a:rPr lang="en-GB" sz="2600" dirty="0">
                <a:latin typeface="Garamond" panose="02020404030301010803" pitchFamily="18" charset="0"/>
              </a:rPr>
              <a:t>Timeline for implementation with time for meaningful</a:t>
            </a:r>
            <a:r>
              <a:rPr lang="en-GB" sz="2600" b="1" dirty="0">
                <a:latin typeface="Garamond" panose="02020404030301010803" pitchFamily="18" charset="0"/>
              </a:rPr>
              <a:t> consultation of minorities</a:t>
            </a:r>
          </a:p>
          <a:p>
            <a:pPr lvl="2"/>
            <a:r>
              <a:rPr lang="en-GB" sz="2600" dirty="0">
                <a:latin typeface="Garamond" panose="02020404030301010803" pitchFamily="18" charset="0"/>
              </a:rPr>
              <a:t>Representatives from </a:t>
            </a:r>
            <a:r>
              <a:rPr lang="en-GB" sz="2600" b="1" dirty="0">
                <a:latin typeface="Garamond" panose="02020404030301010803" pitchFamily="18" charset="0"/>
              </a:rPr>
              <a:t>minority groups named to any oversight body </a:t>
            </a:r>
          </a:p>
          <a:p>
            <a:pPr lvl="2"/>
            <a:r>
              <a:rPr lang="en-GB" sz="2600" dirty="0">
                <a:latin typeface="Garamond" panose="02020404030301010803" pitchFamily="18" charset="0"/>
              </a:rPr>
              <a:t>Meaningful </a:t>
            </a:r>
            <a:r>
              <a:rPr lang="en-GB" sz="2600" b="1" dirty="0">
                <a:latin typeface="Garamond" panose="02020404030301010803" pitchFamily="18" charset="0"/>
              </a:rPr>
              <a:t>consultation of plaintiffs </a:t>
            </a:r>
            <a:r>
              <a:rPr lang="en-GB" sz="2600" dirty="0">
                <a:latin typeface="Garamond" panose="02020404030301010803" pitchFamily="18" charset="0"/>
              </a:rPr>
              <a:t>in Sejdić and Finci group of cases</a:t>
            </a:r>
          </a:p>
          <a:p>
            <a:pPr lvl="2"/>
            <a:r>
              <a:rPr lang="en-GB" sz="2600" dirty="0">
                <a:latin typeface="Garamond" panose="02020404030301010803" pitchFamily="18" charset="0"/>
              </a:rPr>
              <a:t>Specific </a:t>
            </a:r>
            <a:r>
              <a:rPr lang="en-GB" sz="2600" b="1" dirty="0">
                <a:latin typeface="Garamond" panose="02020404030301010803" pitchFamily="18" charset="0"/>
              </a:rPr>
              <a:t>mechanisms</a:t>
            </a:r>
            <a:r>
              <a:rPr lang="en-GB" sz="2600" dirty="0">
                <a:latin typeface="Garamond" panose="02020404030301010803" pitchFamily="18" charset="0"/>
              </a:rPr>
              <a:t> to ensure </a:t>
            </a:r>
            <a:r>
              <a:rPr lang="en-GB" sz="2600" b="1" dirty="0">
                <a:latin typeface="Garamond" panose="02020404030301010803" pitchFamily="18" charset="0"/>
              </a:rPr>
              <a:t>minority</a:t>
            </a:r>
            <a:r>
              <a:rPr lang="en-GB" sz="2600" dirty="0">
                <a:latin typeface="Garamond" panose="02020404030301010803" pitchFamily="18" charset="0"/>
              </a:rPr>
              <a:t> and </a:t>
            </a:r>
            <a:r>
              <a:rPr lang="en-GB" sz="2600" b="1" dirty="0">
                <a:latin typeface="Garamond" panose="02020404030301010803" pitchFamily="18" charset="0"/>
              </a:rPr>
              <a:t>CSO participation </a:t>
            </a:r>
          </a:p>
          <a:p>
            <a:pPr lvl="2"/>
            <a:r>
              <a:rPr lang="en-GB" sz="2600" dirty="0">
                <a:latin typeface="Garamond" panose="02020404030301010803" pitchFamily="18" charset="0"/>
              </a:rPr>
              <a:t>BiH share draft amendments with CoM prior to adoption </a:t>
            </a:r>
          </a:p>
          <a:p>
            <a:pPr lvl="1"/>
            <a:endParaRPr lang="en-FR" sz="1800" dirty="0">
              <a:effectLst/>
              <a:latin typeface="Garamond" panose="02020404030301010803" pitchFamily="18" charset="0"/>
              <a:ea typeface="Times New Roman" panose="02020603050405020304" pitchFamily="18" charset="0"/>
            </a:endParaRPr>
          </a:p>
          <a:p>
            <a:pPr lvl="1"/>
            <a:endParaRPr lang="en-GB" sz="1800" dirty="0">
              <a:solidFill>
                <a:srgbClr val="FF0000"/>
              </a:solidFill>
              <a:latin typeface="Garamond" panose="02020404030301010803"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1890640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lstStyle/>
          <a:p>
            <a:r>
              <a:rPr lang="en-GB" b="1">
                <a:latin typeface="Garamond" panose="02020404030301010803" pitchFamily="18" charset="0"/>
              </a:rPr>
              <a:t>Dayton Accords: Overview</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a:bodyPr>
          <a:lstStyle/>
          <a:p>
            <a:pPr algn="just"/>
            <a:r>
              <a:rPr lang="en-GB" sz="3600" dirty="0">
                <a:latin typeface="Garamond" panose="02020404030301010803" pitchFamily="18" charset="0"/>
              </a:rPr>
              <a:t>One state (BiH)</a:t>
            </a:r>
          </a:p>
          <a:p>
            <a:pPr algn="just"/>
            <a:r>
              <a:rPr lang="en-GB" sz="3600" dirty="0">
                <a:latin typeface="Garamond" panose="02020404030301010803" pitchFamily="18" charset="0"/>
              </a:rPr>
              <a:t>Two entities (Federation &amp; Republika Srpska)</a:t>
            </a:r>
          </a:p>
          <a:p>
            <a:pPr algn="just"/>
            <a:r>
              <a:rPr lang="en-GB" sz="3600" dirty="0">
                <a:latin typeface="Garamond" panose="02020404030301010803" pitchFamily="18" charset="0"/>
              </a:rPr>
              <a:t>Three constituent peoples (Bosniaks, Croats, Serbs)</a:t>
            </a:r>
          </a:p>
          <a:p>
            <a:pPr algn="just"/>
            <a:r>
              <a:rPr lang="en-GB" sz="3600" dirty="0">
                <a:latin typeface="Garamond" panose="02020404030301010803" pitchFamily="18" charset="0"/>
              </a:rPr>
              <a:t>Other ethnicities are known as “Others”  </a:t>
            </a:r>
          </a:p>
          <a:p>
            <a:pPr algn="just"/>
            <a:r>
              <a:rPr lang="en-GB" sz="3600" dirty="0">
                <a:latin typeface="Garamond" panose="02020404030301010803" pitchFamily="18" charset="0"/>
              </a:rPr>
              <a:t>Electoral laws – ethnic &amp; geographic quotas </a:t>
            </a:r>
          </a:p>
          <a:p>
            <a:endParaRPr lang="en-GB" sz="3600" dirty="0">
              <a:latin typeface="Garamond" panose="02020404030301010803"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1152995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841443-C50A-4DD6-8F4B-D66D7EC8A81C}"/>
              </a:ext>
            </a:extLst>
          </p:cNvPr>
          <p:cNvSpPr>
            <a:spLocks noGrp="1"/>
          </p:cNvSpPr>
          <p:nvPr>
            <p:ph sz="half" idx="1"/>
          </p:nvPr>
        </p:nvSpPr>
        <p:spPr>
          <a:xfrm>
            <a:off x="838200" y="1931541"/>
            <a:ext cx="5181600" cy="4245421"/>
          </a:xfrm>
        </p:spPr>
        <p:txBody>
          <a:bodyPr/>
          <a:lstStyle/>
          <a:p>
            <a:pPr marL="0" indent="0">
              <a:buNone/>
            </a:pPr>
            <a:r>
              <a:rPr lang="en-GB" sz="3600" b="1" dirty="0">
                <a:latin typeface="Garamond" panose="02020404030301010803" pitchFamily="18" charset="0"/>
              </a:rPr>
              <a:t>Presidency</a:t>
            </a:r>
            <a:r>
              <a:rPr lang="en-GB" sz="3200" b="1" dirty="0">
                <a:latin typeface="Garamond" panose="02020404030301010803" pitchFamily="18" charset="0"/>
              </a:rPr>
              <a:t> </a:t>
            </a:r>
          </a:p>
          <a:p>
            <a:pPr lvl="1"/>
            <a:r>
              <a:rPr lang="en-GB" sz="3200" dirty="0">
                <a:latin typeface="Garamond" panose="02020404030301010803" pitchFamily="18" charset="0"/>
              </a:rPr>
              <a:t>Three-member rotating presidency </a:t>
            </a:r>
          </a:p>
          <a:p>
            <a:pPr lvl="2"/>
            <a:r>
              <a:rPr lang="en-GB" sz="3200" dirty="0">
                <a:latin typeface="Garamond" panose="02020404030301010803" pitchFamily="18" charset="0"/>
              </a:rPr>
              <a:t>Bosniak (Federation)</a:t>
            </a:r>
          </a:p>
          <a:p>
            <a:pPr lvl="2"/>
            <a:r>
              <a:rPr lang="en-GB" sz="3200" dirty="0">
                <a:latin typeface="Garamond" panose="02020404030301010803" pitchFamily="18" charset="0"/>
              </a:rPr>
              <a:t>Croat (Federation)</a:t>
            </a:r>
          </a:p>
          <a:p>
            <a:pPr lvl="2"/>
            <a:r>
              <a:rPr lang="en-GB" sz="3200" dirty="0">
                <a:latin typeface="Garamond" panose="02020404030301010803" pitchFamily="18" charset="0"/>
              </a:rPr>
              <a:t>Serb (Republika Srpksa)</a:t>
            </a:r>
          </a:p>
        </p:txBody>
      </p:sp>
      <p:sp>
        <p:nvSpPr>
          <p:cNvPr id="4" name="Content Placeholder 3">
            <a:extLst>
              <a:ext uri="{FF2B5EF4-FFF2-40B4-BE49-F238E27FC236}">
                <a16:creationId xmlns:a16="http://schemas.microsoft.com/office/drawing/2014/main" id="{10F61B4E-5859-4202-84E2-010B8E486058}"/>
              </a:ext>
            </a:extLst>
          </p:cNvPr>
          <p:cNvSpPr>
            <a:spLocks noGrp="1"/>
          </p:cNvSpPr>
          <p:nvPr>
            <p:ph sz="half" idx="2"/>
          </p:nvPr>
        </p:nvSpPr>
        <p:spPr>
          <a:xfrm>
            <a:off x="6172200" y="1931541"/>
            <a:ext cx="5181600" cy="4245421"/>
          </a:xfrm>
        </p:spPr>
        <p:txBody>
          <a:bodyPr/>
          <a:lstStyle/>
          <a:p>
            <a:pPr marL="0" indent="0">
              <a:buNone/>
            </a:pPr>
            <a:r>
              <a:rPr lang="en-GB" sz="3600" b="1" dirty="0">
                <a:latin typeface="Garamond" panose="02020404030301010803" pitchFamily="18" charset="0"/>
              </a:rPr>
              <a:t>National Legislative Assembly </a:t>
            </a:r>
          </a:p>
          <a:p>
            <a:pPr lvl="1"/>
            <a:r>
              <a:rPr lang="en-GB" sz="3200" dirty="0">
                <a:latin typeface="Garamond" panose="02020404030301010803" pitchFamily="18" charset="0"/>
              </a:rPr>
              <a:t>House of Peoples (HoP)</a:t>
            </a:r>
          </a:p>
          <a:p>
            <a:pPr lvl="2"/>
            <a:r>
              <a:rPr lang="en-GB" sz="3200" dirty="0">
                <a:latin typeface="Garamond" panose="02020404030301010803" pitchFamily="18" charset="0"/>
              </a:rPr>
              <a:t>1/3 seats – Bosniaks (Federation)</a:t>
            </a:r>
          </a:p>
          <a:p>
            <a:pPr lvl="2"/>
            <a:r>
              <a:rPr lang="en-GB" sz="3200" dirty="0">
                <a:latin typeface="Garamond" panose="02020404030301010803" pitchFamily="18" charset="0"/>
              </a:rPr>
              <a:t>1/3 seats – Croats (Federation)</a:t>
            </a:r>
          </a:p>
          <a:p>
            <a:pPr lvl="2"/>
            <a:r>
              <a:rPr lang="en-GB" sz="3200" dirty="0">
                <a:latin typeface="Garamond" panose="02020404030301010803" pitchFamily="18" charset="0"/>
              </a:rPr>
              <a:t>1/3 seats – Serbs (RS)</a:t>
            </a:r>
          </a:p>
        </p:txBody>
      </p:sp>
      <p:sp>
        <p:nvSpPr>
          <p:cNvPr id="10" name="Title 1">
            <a:extLst>
              <a:ext uri="{FF2B5EF4-FFF2-40B4-BE49-F238E27FC236}">
                <a16:creationId xmlns:a16="http://schemas.microsoft.com/office/drawing/2014/main" id="{B01906D5-F16F-4FB3-9090-BE7627626C54}"/>
              </a:ext>
            </a:extLst>
          </p:cNvPr>
          <p:cNvSpPr>
            <a:spLocks noGrp="1"/>
          </p:cNvSpPr>
          <p:nvPr>
            <p:ph type="title"/>
          </p:nvPr>
        </p:nvSpPr>
        <p:spPr>
          <a:xfrm>
            <a:off x="1931542" y="474234"/>
            <a:ext cx="9422258" cy="1046341"/>
          </a:xfrm>
        </p:spPr>
        <p:txBody>
          <a:bodyPr/>
          <a:lstStyle/>
          <a:p>
            <a:r>
              <a:rPr lang="en-GB" b="1">
                <a:latin typeface="Garamond" panose="02020404030301010803" pitchFamily="18" charset="0"/>
              </a:rPr>
              <a:t>Electoral System: Quotas</a:t>
            </a:r>
          </a:p>
        </p:txBody>
      </p:sp>
      <p:pic>
        <p:nvPicPr>
          <p:cNvPr id="11" name="Picture 10" descr="Text&#10;&#10;Description automatically generated with low confidence">
            <a:extLst>
              <a:ext uri="{FF2B5EF4-FFF2-40B4-BE49-F238E27FC236}">
                <a16:creationId xmlns:a16="http://schemas.microsoft.com/office/drawing/2014/main" id="{23563536-BB3A-439D-A86A-A575858BEF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410526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lstStyle/>
          <a:p>
            <a:r>
              <a:rPr lang="en-GB" b="1">
                <a:latin typeface="Garamond" panose="02020404030301010803" pitchFamily="18" charset="0"/>
              </a:rPr>
              <a:t>Effects of Quota System</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a:bodyPr>
          <a:lstStyle/>
          <a:p>
            <a:r>
              <a:rPr lang="en-GB" sz="3600">
                <a:latin typeface="Garamond" panose="02020404030301010803" pitchFamily="18" charset="0"/>
              </a:rPr>
              <a:t>Disenfranchises minorities</a:t>
            </a:r>
          </a:p>
          <a:p>
            <a:pPr marL="0" indent="0">
              <a:buNone/>
            </a:pPr>
            <a:endParaRPr lang="en-GB" sz="3600">
              <a:latin typeface="Garamond" panose="02020404030301010803" pitchFamily="18" charset="0"/>
            </a:endParaRPr>
          </a:p>
          <a:p>
            <a:r>
              <a:rPr lang="en-GB" sz="3600">
                <a:latin typeface="Garamond" panose="02020404030301010803" pitchFamily="18" charset="0"/>
              </a:rPr>
              <a:t>Discriminates against constituent peoples living in ‘wrong’ entity</a:t>
            </a:r>
          </a:p>
          <a:p>
            <a:pPr marL="0" indent="0">
              <a:buNone/>
            </a:pPr>
            <a:endParaRPr lang="en-GB" sz="3600">
              <a:latin typeface="Garamond" panose="02020404030301010803" pitchFamily="18" charset="0"/>
            </a:endParaRPr>
          </a:p>
          <a:p>
            <a:r>
              <a:rPr lang="en-GB" sz="3600">
                <a:latin typeface="Garamond" panose="02020404030301010803" pitchFamily="18" charset="0"/>
              </a:rPr>
              <a:t>Discrimination trickles down to local level</a:t>
            </a: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4236823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normAutofit fontScale="90000"/>
          </a:bodyPr>
          <a:lstStyle/>
          <a:p>
            <a:r>
              <a:rPr lang="en-GB" b="1">
                <a:latin typeface="Garamond" panose="02020404030301010803" pitchFamily="18" charset="0"/>
              </a:rPr>
              <a:t>ECtHR Challenges to Discriminatory Electoral Policies</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lnSpcReduction="10000"/>
          </a:bodyPr>
          <a:lstStyle/>
          <a:p>
            <a:pPr marL="0" indent="0">
              <a:buNone/>
            </a:pPr>
            <a:r>
              <a:rPr lang="en-GB" sz="3600" dirty="0">
                <a:latin typeface="Garamond" panose="02020404030301010803" pitchFamily="18" charset="0"/>
              </a:rPr>
              <a:t>Sejdić &amp; Finci </a:t>
            </a:r>
          </a:p>
          <a:p>
            <a:pPr lvl="1"/>
            <a:r>
              <a:rPr lang="en-GB" sz="2800" dirty="0">
                <a:latin typeface="Garamond" panose="02020404030301010803" pitchFamily="18" charset="0"/>
              </a:rPr>
              <a:t>Ineligibility to stand for election to Presidency or House of Peoples due to lack of affiliation with a constituent people</a:t>
            </a:r>
          </a:p>
          <a:p>
            <a:pPr lvl="1"/>
            <a:r>
              <a:rPr lang="en-GB" sz="2800" dirty="0">
                <a:latin typeface="Garamond" panose="02020404030301010803" pitchFamily="18" charset="0"/>
              </a:rPr>
              <a:t>Violation Art. 14 (Prohibition of discrimination) in conjunction with Art. 3 of Protocol 1 (Right to free elections)</a:t>
            </a:r>
          </a:p>
          <a:p>
            <a:pPr lvl="1"/>
            <a:r>
              <a:rPr lang="en-GB" sz="2800" dirty="0">
                <a:latin typeface="Garamond" panose="02020404030301010803" pitchFamily="18" charset="0"/>
              </a:rPr>
              <a:t>Violation Art. 1 of Protocol 12 (General prohibition of discrimination)</a:t>
            </a:r>
          </a:p>
          <a:p>
            <a:r>
              <a:rPr lang="en-GB" sz="3600" dirty="0">
                <a:latin typeface="Garamond" panose="02020404030301010803" pitchFamily="18" charset="0"/>
              </a:rPr>
              <a:t>Judgment required BiH to amend constitution and electoral laws</a:t>
            </a:r>
          </a:p>
          <a:p>
            <a:pPr lvl="1"/>
            <a:endParaRPr lang="en-GB" sz="2800" dirty="0">
              <a:latin typeface="Garamond" panose="02020404030301010803" pitchFamily="18" charset="0"/>
            </a:endParaRPr>
          </a:p>
          <a:p>
            <a:pPr lvl="1"/>
            <a:endParaRPr lang="en-GB" sz="2800" dirty="0">
              <a:latin typeface="Garamond" panose="02020404030301010803"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1091021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normAutofit fontScale="90000"/>
          </a:bodyPr>
          <a:lstStyle/>
          <a:p>
            <a:r>
              <a:rPr lang="en-GB" b="1" dirty="0">
                <a:latin typeface="Garamond" panose="02020404030301010803" pitchFamily="18" charset="0"/>
              </a:rPr>
              <a:t>ECtHR Challenges to Discriminatory Electoral Policies</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a:bodyPr>
          <a:lstStyle/>
          <a:p>
            <a:pPr marL="0" indent="0">
              <a:buNone/>
            </a:pPr>
            <a:r>
              <a:rPr lang="en-GB" sz="3600" dirty="0">
                <a:latin typeface="Garamond" panose="02020404030301010803" pitchFamily="18" charset="0"/>
              </a:rPr>
              <a:t>BiH failed to implement Sejdić &amp; Finci judgment, leading to cases: </a:t>
            </a:r>
          </a:p>
          <a:p>
            <a:pPr lvl="1"/>
            <a:r>
              <a:rPr lang="en-GB" sz="3600" i="1" dirty="0">
                <a:latin typeface="Times" pitchFamily="2" charset="0"/>
                <a:cs typeface="Times New Roman" panose="02020603050405020304" pitchFamily="18" charset="0"/>
              </a:rPr>
              <a:t>Zornić v. BiH </a:t>
            </a:r>
            <a:r>
              <a:rPr lang="en-GB" sz="3600" dirty="0">
                <a:latin typeface="Garamond" panose="02020404030301010803" pitchFamily="18" charset="0"/>
              </a:rPr>
              <a:t>(July 2014)</a:t>
            </a:r>
          </a:p>
          <a:p>
            <a:pPr lvl="1"/>
            <a:r>
              <a:rPr lang="en-GB" sz="3600" i="1" dirty="0">
                <a:latin typeface="Times" pitchFamily="2" charset="0"/>
              </a:rPr>
              <a:t>Šlaku v. BiH </a:t>
            </a:r>
            <a:r>
              <a:rPr lang="en-GB" sz="3600" dirty="0">
                <a:latin typeface="Garamond" panose="02020404030301010803" pitchFamily="18" charset="0"/>
              </a:rPr>
              <a:t>(May 2016)</a:t>
            </a:r>
          </a:p>
          <a:p>
            <a:pPr lvl="1"/>
            <a:r>
              <a:rPr lang="en-GB" sz="3600" i="1" dirty="0">
                <a:latin typeface="Times" pitchFamily="2" charset="0"/>
                <a:cs typeface="Times New Roman" panose="02020603050405020304" pitchFamily="18" charset="0"/>
              </a:rPr>
              <a:t>Pilav v. BiH </a:t>
            </a:r>
            <a:r>
              <a:rPr lang="en-GB" sz="3600" dirty="0">
                <a:latin typeface="Garamond" panose="02020404030301010803" pitchFamily="18" charset="0"/>
              </a:rPr>
              <a:t>(September 2016)</a:t>
            </a:r>
          </a:p>
          <a:p>
            <a:pPr lvl="1"/>
            <a:r>
              <a:rPr lang="en-GB" sz="3600" i="1" dirty="0">
                <a:latin typeface="Times" pitchFamily="2" charset="0"/>
              </a:rPr>
              <a:t>Pudarić v. BiH </a:t>
            </a:r>
            <a:r>
              <a:rPr lang="en-GB" sz="3600" dirty="0">
                <a:latin typeface="Garamond" panose="02020404030301010803" pitchFamily="18" charset="0"/>
              </a:rPr>
              <a:t>(December 2020)</a:t>
            </a: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68868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lstStyle/>
          <a:p>
            <a:r>
              <a:rPr lang="en-GB" b="1">
                <a:latin typeface="Garamond" panose="02020404030301010803" pitchFamily="18" charset="0"/>
              </a:rPr>
              <a:t>Status of Implementation</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fontScale="92500"/>
          </a:bodyPr>
          <a:lstStyle/>
          <a:p>
            <a:r>
              <a:rPr lang="en-GB" sz="3600" b="1" dirty="0">
                <a:latin typeface="Garamond" panose="02020404030301010803" pitchFamily="18" charset="0"/>
              </a:rPr>
              <a:t>No progress in 14 years</a:t>
            </a:r>
            <a:endParaRPr lang="en-GB" sz="3600" dirty="0">
              <a:latin typeface="Garamond" panose="02020404030301010803" pitchFamily="18" charset="0"/>
            </a:endParaRPr>
          </a:p>
          <a:p>
            <a:r>
              <a:rPr lang="en-GB" sz="3600" dirty="0">
                <a:latin typeface="Garamond" panose="02020404030301010803" pitchFamily="18" charset="0"/>
              </a:rPr>
              <a:t>Discriminatory provisions remain in Constitution and electoral legislation </a:t>
            </a:r>
          </a:p>
          <a:p>
            <a:r>
              <a:rPr lang="en-GB" sz="3600" dirty="0">
                <a:latin typeface="Garamond" panose="02020404030301010803" pitchFamily="18" charset="0"/>
              </a:rPr>
              <a:t>4 general elections under discriminatory framework</a:t>
            </a:r>
          </a:p>
          <a:p>
            <a:r>
              <a:rPr lang="en-GB" sz="3600" dirty="0">
                <a:latin typeface="Garamond" panose="02020404030301010803" pitchFamily="18" charset="0"/>
              </a:rPr>
              <a:t>4 Interim Resolutions by CoM</a:t>
            </a:r>
          </a:p>
          <a:p>
            <a:r>
              <a:rPr lang="en-GB" sz="3600" dirty="0">
                <a:latin typeface="Garamond" panose="02020404030301010803" pitchFamily="18" charset="0"/>
              </a:rPr>
              <a:t>No outreach to non-constituent minorities or plaintiffs</a:t>
            </a:r>
          </a:p>
          <a:p>
            <a:r>
              <a:rPr lang="en-GB" sz="3600" dirty="0">
                <a:latin typeface="Garamond" panose="02020404030301010803" pitchFamily="18" charset="0"/>
              </a:rPr>
              <a:t>Recent legislative reforms do not address implementation </a:t>
            </a:r>
          </a:p>
          <a:p>
            <a:pPr lvl="1"/>
            <a:endParaRPr lang="en-GB" dirty="0">
              <a:solidFill>
                <a:srgbClr val="FF0000"/>
              </a:solidFill>
              <a:latin typeface="Garamond" panose="02020404030301010803" pitchFamily="18" charset="0"/>
            </a:endParaRPr>
          </a:p>
          <a:p>
            <a:pPr lvl="1"/>
            <a:endParaRPr lang="en-GB" dirty="0">
              <a:solidFill>
                <a:srgbClr val="FF0000"/>
              </a:solidFill>
              <a:latin typeface="Garamond" panose="02020404030301010803"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842101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lstStyle/>
          <a:p>
            <a:r>
              <a:rPr lang="en-GB" b="1" dirty="0">
                <a:latin typeface="Garamond" panose="02020404030301010803" pitchFamily="18" charset="0"/>
              </a:rPr>
              <a:t>BiH Communication</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a:bodyPr>
          <a:lstStyle/>
          <a:p>
            <a:pPr marL="0" indent="0">
              <a:buNone/>
            </a:pPr>
            <a:r>
              <a:rPr lang="en-GB" sz="3600" dirty="0">
                <a:latin typeface="Garamond" panose="02020404030301010803" pitchFamily="18" charset="0"/>
              </a:rPr>
              <a:t>BiH communication to CoM (February 2023):</a:t>
            </a:r>
            <a:br>
              <a:rPr lang="en-GB" sz="3600" dirty="0">
                <a:latin typeface="Garamond" panose="02020404030301010803" pitchFamily="18" charset="0"/>
              </a:rPr>
            </a:br>
            <a:endParaRPr lang="en-GB" sz="3600" dirty="0">
              <a:latin typeface="Garamond" panose="02020404030301010803" pitchFamily="18" charset="0"/>
            </a:endParaRPr>
          </a:p>
          <a:p>
            <a:pPr lvl="1"/>
            <a:r>
              <a:rPr lang="en-GB" sz="3200" dirty="0">
                <a:latin typeface="Garamond" panose="02020404030301010803" pitchFamily="18" charset="0"/>
              </a:rPr>
              <a:t>“urgent implementation, and at least within six months of the establishment of government at all levels, of limited changes to the Constitution…and to the Election Law in accordance with…the judgments of the European Court of Human Rights”</a:t>
            </a:r>
          </a:p>
          <a:p>
            <a:endParaRPr lang="en-GB" dirty="0">
              <a:solidFill>
                <a:srgbClr val="FF0000"/>
              </a:solidFill>
              <a:latin typeface="Garamond" panose="02020404030301010803"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212879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EA6A-E588-46BD-9F78-6D92AEB7522F}"/>
              </a:ext>
            </a:extLst>
          </p:cNvPr>
          <p:cNvSpPr>
            <a:spLocks noGrp="1"/>
          </p:cNvSpPr>
          <p:nvPr>
            <p:ph type="title"/>
          </p:nvPr>
        </p:nvSpPr>
        <p:spPr>
          <a:xfrm>
            <a:off x="1931542" y="474234"/>
            <a:ext cx="9422258" cy="1046341"/>
          </a:xfrm>
        </p:spPr>
        <p:txBody>
          <a:bodyPr>
            <a:normAutofit fontScale="90000"/>
          </a:bodyPr>
          <a:lstStyle/>
          <a:p>
            <a:r>
              <a:rPr lang="en-GB" b="1" dirty="0">
                <a:latin typeface="Garamond" panose="02020404030301010803" pitchFamily="18" charset="0"/>
              </a:rPr>
              <a:t>CoE Commissioner for Human Rights Rule 9 Submission (April 2023)</a:t>
            </a:r>
          </a:p>
        </p:txBody>
      </p:sp>
      <p:sp>
        <p:nvSpPr>
          <p:cNvPr id="3" name="Content Placeholder 2">
            <a:extLst>
              <a:ext uri="{FF2B5EF4-FFF2-40B4-BE49-F238E27FC236}">
                <a16:creationId xmlns:a16="http://schemas.microsoft.com/office/drawing/2014/main" id="{A64EFD48-A933-43A4-ACD5-BBE1FE63155B}"/>
              </a:ext>
            </a:extLst>
          </p:cNvPr>
          <p:cNvSpPr>
            <a:spLocks noGrp="1"/>
          </p:cNvSpPr>
          <p:nvPr>
            <p:ph idx="1"/>
          </p:nvPr>
        </p:nvSpPr>
        <p:spPr>
          <a:xfrm>
            <a:off x="838200" y="2003461"/>
            <a:ext cx="10515600" cy="4173502"/>
          </a:xfrm>
        </p:spPr>
        <p:txBody>
          <a:bodyPr>
            <a:normAutofit lnSpcReduction="10000"/>
          </a:bodyPr>
          <a:lstStyle/>
          <a:p>
            <a:r>
              <a:rPr lang="en-GB" sz="3200" dirty="0">
                <a:latin typeface="Garamond" panose="02020404030301010803" pitchFamily="18" charset="0"/>
              </a:rPr>
              <a:t>“[N]o clarity as to what [the changes to the Constitution and electoral legislation] entail”</a:t>
            </a:r>
            <a:br>
              <a:rPr lang="en-GB" sz="3200" dirty="0">
                <a:latin typeface="Garamond" panose="02020404030301010803" pitchFamily="18" charset="0"/>
              </a:rPr>
            </a:br>
            <a:endParaRPr lang="en-GB" sz="3200" dirty="0">
              <a:latin typeface="Garamond" panose="02020404030301010803" pitchFamily="18" charset="0"/>
            </a:endParaRPr>
          </a:p>
          <a:p>
            <a:r>
              <a:rPr lang="en-GB" sz="3200" dirty="0">
                <a:latin typeface="Garamond" panose="02020404030301010803" pitchFamily="18" charset="0"/>
              </a:rPr>
              <a:t>Legislative reform discussions: “legitimate representation of constituent people”</a:t>
            </a:r>
          </a:p>
          <a:p>
            <a:pPr lvl="1"/>
            <a:r>
              <a:rPr lang="en-GB" sz="2800" dirty="0">
                <a:latin typeface="Garamond" panose="02020404030301010803" pitchFamily="18" charset="0"/>
              </a:rPr>
              <a:t>Special rights for constituent peoples, excluding minorities</a:t>
            </a:r>
          </a:p>
          <a:p>
            <a:pPr lvl="1"/>
            <a:r>
              <a:rPr lang="en-GB" sz="2800" dirty="0">
                <a:latin typeface="Garamond" panose="02020404030301010803" pitchFamily="18" charset="0"/>
              </a:rPr>
              <a:t>“</a:t>
            </a:r>
            <a:r>
              <a:rPr lang="en-GB" sz="2800" dirty="0">
                <a:effectLst/>
                <a:latin typeface="Garamond" panose="02020404030301010803" pitchFamily="18" charset="0"/>
              </a:rPr>
              <a:t>Even if this only means preserving the existing situation, this implies that being just a citizen is considered to be of a lower status, as opposed to being a member of one constituent people, which would be contrary to the principle of non-discrimination.”</a:t>
            </a:r>
          </a:p>
          <a:p>
            <a:pPr lvl="1"/>
            <a:endParaRPr lang="en-GB" dirty="0">
              <a:solidFill>
                <a:srgbClr val="FF0000"/>
              </a:solidFill>
              <a:latin typeface="Garamond" panose="02020404030301010803" pitchFamily="18" charset="0"/>
            </a:endParaRPr>
          </a:p>
          <a:p>
            <a:endParaRPr lang="en-GB" sz="1800" dirty="0">
              <a:effectLst/>
              <a:latin typeface="Garamond" panose="02020404030301010803" pitchFamily="18" charset="0"/>
            </a:endParaRPr>
          </a:p>
          <a:p>
            <a:endParaRPr lang="en-GB" dirty="0">
              <a:solidFill>
                <a:srgbClr val="FF0000"/>
              </a:solidFill>
              <a:latin typeface="Garamond" panose="02020404030301010803" pitchFamily="18" charset="0"/>
            </a:endParaRPr>
          </a:p>
          <a:p>
            <a:endParaRPr lang="en-GB" dirty="0">
              <a:solidFill>
                <a:srgbClr val="FF0000"/>
              </a:solidFill>
              <a:latin typeface="Garamond" panose="02020404030301010803" pitchFamily="18" charset="0"/>
            </a:endParaRPr>
          </a:p>
        </p:txBody>
      </p:sp>
      <p:pic>
        <p:nvPicPr>
          <p:cNvPr id="4" name="Picture 3" descr="Text&#10;&#10;Description automatically generated with low confidence">
            <a:extLst>
              <a:ext uri="{FF2B5EF4-FFF2-40B4-BE49-F238E27FC236}">
                <a16:creationId xmlns:a16="http://schemas.microsoft.com/office/drawing/2014/main" id="{9C544027-8235-47AB-BE26-1B2F969D7A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331" y="474234"/>
            <a:ext cx="1046341" cy="1046341"/>
          </a:xfrm>
          <a:prstGeom prst="rect">
            <a:avLst/>
          </a:prstGeom>
        </p:spPr>
      </p:pic>
    </p:spTree>
    <p:extLst>
      <p:ext uri="{BB962C8B-B14F-4D97-AF65-F5344CB8AC3E}">
        <p14:creationId xmlns:p14="http://schemas.microsoft.com/office/powerpoint/2010/main" val="341079071"/>
      </p:ext>
    </p:extLst>
  </p:cSld>
  <p:clrMapOvr>
    <a:masterClrMapping/>
  </p:clrMapOvr>
</p:sld>
</file>

<file path=ppt/theme/theme1.xml><?xml version="1.0" encoding="utf-8"?>
<a:theme xmlns:a="http://schemas.openxmlformats.org/drawingml/2006/main" name="Office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6" ma:contentTypeDescription="Create a new document." ma:contentTypeScope="" ma:versionID="67d678ec8d77336ffe2ef41367210a51">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0b6699f8d0245b7f5099cfa8044f2314"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157c6d-8be7-4238-927e-8145b24040a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d873f42-f0f5-4be7-96d1-d46760763c3c}" ma:internalName="TaxCatchAll" ma:showField="CatchAllData" ma:web="d8159c9e-9fad-49a3-a5ae-2b6725e7a0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0c11fa4-ff9b-492c-bc5b-65b6c8eeded4">
      <Terms xmlns="http://schemas.microsoft.com/office/infopath/2007/PartnerControls"/>
    </lcf76f155ced4ddcb4097134ff3c332f>
    <TaxCatchAll xmlns="d8159c9e-9fad-49a3-a5ae-2b6725e7a0d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09D1AB-7B65-497D-B7A7-0A3D8FFFEEE5}"/>
</file>

<file path=customXml/itemProps2.xml><?xml version="1.0" encoding="utf-8"?>
<ds:datastoreItem xmlns:ds="http://schemas.openxmlformats.org/officeDocument/2006/customXml" ds:itemID="{C009BB01-4D6F-4BB1-80F3-14FD702B3AB4}">
  <ds:schemaRefs>
    <ds:schemaRef ds:uri="http://schemas.openxmlformats.org/package/2006/metadata/core-properties"/>
    <ds:schemaRef ds:uri="http://schemas.microsoft.com/office/2006/documentManagement/types"/>
    <ds:schemaRef ds:uri="http://purl.org/dc/dcmitype/"/>
    <ds:schemaRef ds:uri="http://purl.org/dc/elements/1.1/"/>
    <ds:schemaRef ds:uri="http://www.w3.org/XML/1998/namespace"/>
    <ds:schemaRef ds:uri="http://schemas.microsoft.com/office/2006/metadata/properties"/>
    <ds:schemaRef ds:uri="http://schemas.microsoft.com/office/infopath/2007/PartnerControls"/>
    <ds:schemaRef ds:uri="b54ade0f-147d-41d6-bdce-9d30fe4adccb"/>
    <ds:schemaRef ds:uri="c5080ffa-7d7c-4223-b9b6-7f23d8f86af3"/>
    <ds:schemaRef ds:uri="http://purl.org/dc/terms/"/>
  </ds:schemaRefs>
</ds:datastoreItem>
</file>

<file path=customXml/itemProps3.xml><?xml version="1.0" encoding="utf-8"?>
<ds:datastoreItem xmlns:ds="http://schemas.openxmlformats.org/officeDocument/2006/customXml" ds:itemID="{423A36DC-C036-42C5-90E3-A2AA430FA2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1504</TotalTime>
  <Words>788</Words>
  <Application>Microsoft Office PowerPoint</Application>
  <PresentationFormat>Grand écran</PresentationFormat>
  <Paragraphs>93</Paragraphs>
  <Slides>16</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16</vt:i4>
      </vt:variant>
    </vt:vector>
  </HeadingPairs>
  <TitlesOfParts>
    <vt:vector size="22" baseType="lpstr">
      <vt:lpstr>Arial</vt:lpstr>
      <vt:lpstr>Calibri</vt:lpstr>
      <vt:lpstr>Calibri Light</vt:lpstr>
      <vt:lpstr>Garamond</vt:lpstr>
      <vt:lpstr>Times</vt:lpstr>
      <vt:lpstr>Office Theme</vt:lpstr>
      <vt:lpstr>Sejdić &amp; Finci Group of Cases</vt:lpstr>
      <vt:lpstr>Dayton Accords: Overview</vt:lpstr>
      <vt:lpstr>Electoral System: Quotas</vt:lpstr>
      <vt:lpstr>Effects of Quota System</vt:lpstr>
      <vt:lpstr>ECtHR Challenges to Discriminatory Electoral Policies</vt:lpstr>
      <vt:lpstr>ECtHR Challenges to Discriminatory Electoral Policies</vt:lpstr>
      <vt:lpstr>Status of Implementation</vt:lpstr>
      <vt:lpstr>BiH Communication</vt:lpstr>
      <vt:lpstr>CoE Commissioner for Human Rights Rule 9 Submission (April 2023)</vt:lpstr>
      <vt:lpstr>CoE Commissioner for Human Rights Rule 9 Submission (April 2023)</vt:lpstr>
      <vt:lpstr>Commissioner Conclusions</vt:lpstr>
      <vt:lpstr>MRG Concerns</vt:lpstr>
      <vt:lpstr>Minority Consultation</vt:lpstr>
      <vt:lpstr>Minority Consultation</vt:lpstr>
      <vt:lpstr>Recommendations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dc:title>
  <dc:creator>Loïc Druenne</dc:creator>
  <cp:lastModifiedBy>Ciccarone Agnès</cp:lastModifiedBy>
  <cp:revision>51</cp:revision>
  <cp:lastPrinted>2023-05-24T06:33:00Z</cp:lastPrinted>
  <dcterms:created xsi:type="dcterms:W3CDTF">2021-10-22T23:36:27Z</dcterms:created>
  <dcterms:modified xsi:type="dcterms:W3CDTF">2023-05-24T06:33:20Z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0x010100179A11E3E3A4354FA938446845BBF733</vt:lpwstr>
  </property>
  <property fmtid="{D5CDD505-2E9C-101B-9397-08002B2CF9AE}" pid="3" name="MediaServiceImageTags">
    <vt:lpwstr/>
  </property>
</Properties>
</file>