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heme/themeOverride1.xml" ContentType="application/vnd.openxmlformats-officedocument.themeOverrid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3" r:id="rId18"/>
    <p:sldId id="291" r:id="rId19"/>
    <p:sldId id="272" r:id="rId20"/>
    <p:sldId id="274" r:id="rId21"/>
    <p:sldId id="279" r:id="rId22"/>
    <p:sldId id="280" r:id="rId23"/>
    <p:sldId id="281" r:id="rId24"/>
    <p:sldId id="282" r:id="rId25"/>
    <p:sldId id="283" r:id="rId26"/>
    <p:sldId id="284" r:id="rId27"/>
    <p:sldId id="285" r:id="rId28"/>
    <p:sldId id="275" r:id="rId29"/>
    <p:sldId id="286" r:id="rId30"/>
    <p:sldId id="287" r:id="rId31"/>
    <p:sldId id="288" r:id="rId32"/>
    <p:sldId id="289" r:id="rId33"/>
    <p:sldId id="290" r:id="rId34"/>
    <p:sldId id="276" r:id="rId35"/>
    <p:sldId id="277" r:id="rId36"/>
    <p:sldId id="27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7955D4-AD8B-4B07-B14B-A03FAAA9D5EF}" v="6" dt="2023-02-20T10:06:31.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453" autoAdjust="0"/>
  </p:normalViewPr>
  <p:slideViewPr>
    <p:cSldViewPr snapToGrid="0">
      <p:cViewPr varScale="1">
        <p:scale>
          <a:sx n="93" d="100"/>
          <a:sy n="93" d="100"/>
        </p:scale>
        <p:origin x="127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0A1B5-7338-DB88-E351-C719B4D372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88C9D0F-CEF4-00F8-D12F-C1DD147F65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8152794-8D2F-5C3F-C28E-8C4E9DEDDC60}"/>
              </a:ext>
            </a:extLst>
          </p:cNvPr>
          <p:cNvSpPr>
            <a:spLocks noGrp="1"/>
          </p:cNvSpPr>
          <p:nvPr>
            <p:ph type="dt" sz="half" idx="10"/>
          </p:nvPr>
        </p:nvSpPr>
        <p:spPr/>
        <p:txBody>
          <a:bodyPr/>
          <a:lstStyle/>
          <a:p>
            <a:fld id="{CE0D0402-E977-4A26-9C1D-E1090F5C0DD9}" type="datetimeFigureOut">
              <a:rPr lang="en-GB" smtClean="0"/>
              <a:t>23/02/2023</a:t>
            </a:fld>
            <a:endParaRPr lang="en-GB"/>
          </a:p>
        </p:txBody>
      </p:sp>
      <p:sp>
        <p:nvSpPr>
          <p:cNvPr id="5" name="Footer Placeholder 4">
            <a:extLst>
              <a:ext uri="{FF2B5EF4-FFF2-40B4-BE49-F238E27FC236}">
                <a16:creationId xmlns:a16="http://schemas.microsoft.com/office/drawing/2014/main" id="{F66BBEEA-24E2-7741-42FE-1C2EFB3445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3C4C6D-D6E5-A32D-FE7E-374844AB5CFC}"/>
              </a:ext>
            </a:extLst>
          </p:cNvPr>
          <p:cNvSpPr>
            <a:spLocks noGrp="1"/>
          </p:cNvSpPr>
          <p:nvPr>
            <p:ph type="sldNum" sz="quarter" idx="12"/>
          </p:nvPr>
        </p:nvSpPr>
        <p:spPr/>
        <p:txBody>
          <a:bodyPr/>
          <a:lstStyle/>
          <a:p>
            <a:fld id="{1DC6CB95-1402-438D-BFA4-5E797246C6E9}" type="slidenum">
              <a:rPr lang="en-GB" smtClean="0"/>
              <a:t>‹#›</a:t>
            </a:fld>
            <a:endParaRPr lang="en-GB"/>
          </a:p>
        </p:txBody>
      </p:sp>
    </p:spTree>
    <p:extLst>
      <p:ext uri="{BB962C8B-B14F-4D97-AF65-F5344CB8AC3E}">
        <p14:creationId xmlns:p14="http://schemas.microsoft.com/office/powerpoint/2010/main" val="684560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DD8B3-53B5-4CAB-01B6-8D6E3DEDCE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9E312B-D2E9-3105-1DAD-405CFA02E6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354B0A-68BD-33EA-0A25-A6F74B1918B5}"/>
              </a:ext>
            </a:extLst>
          </p:cNvPr>
          <p:cNvSpPr>
            <a:spLocks noGrp="1"/>
          </p:cNvSpPr>
          <p:nvPr>
            <p:ph type="dt" sz="half" idx="10"/>
          </p:nvPr>
        </p:nvSpPr>
        <p:spPr/>
        <p:txBody>
          <a:bodyPr/>
          <a:lstStyle/>
          <a:p>
            <a:fld id="{CE0D0402-E977-4A26-9C1D-E1090F5C0DD9}" type="datetimeFigureOut">
              <a:rPr lang="en-GB" smtClean="0"/>
              <a:t>23/02/2023</a:t>
            </a:fld>
            <a:endParaRPr lang="en-GB"/>
          </a:p>
        </p:txBody>
      </p:sp>
      <p:sp>
        <p:nvSpPr>
          <p:cNvPr id="5" name="Footer Placeholder 4">
            <a:extLst>
              <a:ext uri="{FF2B5EF4-FFF2-40B4-BE49-F238E27FC236}">
                <a16:creationId xmlns:a16="http://schemas.microsoft.com/office/drawing/2014/main" id="{243908FE-A3BB-C8FD-EFAB-FE2372C384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0621B8-D134-D7DC-BFF2-90CA7382EAC1}"/>
              </a:ext>
            </a:extLst>
          </p:cNvPr>
          <p:cNvSpPr>
            <a:spLocks noGrp="1"/>
          </p:cNvSpPr>
          <p:nvPr>
            <p:ph type="sldNum" sz="quarter" idx="12"/>
          </p:nvPr>
        </p:nvSpPr>
        <p:spPr/>
        <p:txBody>
          <a:bodyPr/>
          <a:lstStyle/>
          <a:p>
            <a:fld id="{1DC6CB95-1402-438D-BFA4-5E797246C6E9}" type="slidenum">
              <a:rPr lang="en-GB" smtClean="0"/>
              <a:t>‹#›</a:t>
            </a:fld>
            <a:endParaRPr lang="en-GB"/>
          </a:p>
        </p:txBody>
      </p:sp>
    </p:spTree>
    <p:extLst>
      <p:ext uri="{BB962C8B-B14F-4D97-AF65-F5344CB8AC3E}">
        <p14:creationId xmlns:p14="http://schemas.microsoft.com/office/powerpoint/2010/main" val="2933092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B62561-7850-5B43-02A6-6A4B0829B5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17E473-D135-3808-54B0-2486C1A52C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2EA5AC-CAE6-9ACC-1C42-2989F1E83568}"/>
              </a:ext>
            </a:extLst>
          </p:cNvPr>
          <p:cNvSpPr>
            <a:spLocks noGrp="1"/>
          </p:cNvSpPr>
          <p:nvPr>
            <p:ph type="dt" sz="half" idx="10"/>
          </p:nvPr>
        </p:nvSpPr>
        <p:spPr/>
        <p:txBody>
          <a:bodyPr/>
          <a:lstStyle/>
          <a:p>
            <a:fld id="{CE0D0402-E977-4A26-9C1D-E1090F5C0DD9}" type="datetimeFigureOut">
              <a:rPr lang="en-GB" smtClean="0"/>
              <a:t>23/02/2023</a:t>
            </a:fld>
            <a:endParaRPr lang="en-GB"/>
          </a:p>
        </p:txBody>
      </p:sp>
      <p:sp>
        <p:nvSpPr>
          <p:cNvPr id="5" name="Footer Placeholder 4">
            <a:extLst>
              <a:ext uri="{FF2B5EF4-FFF2-40B4-BE49-F238E27FC236}">
                <a16:creationId xmlns:a16="http://schemas.microsoft.com/office/drawing/2014/main" id="{2B1D4C5E-48E1-F6E5-9ABF-CD587F68A8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2B037A-E712-AD4D-16B3-FFB647A8F086}"/>
              </a:ext>
            </a:extLst>
          </p:cNvPr>
          <p:cNvSpPr>
            <a:spLocks noGrp="1"/>
          </p:cNvSpPr>
          <p:nvPr>
            <p:ph type="sldNum" sz="quarter" idx="12"/>
          </p:nvPr>
        </p:nvSpPr>
        <p:spPr/>
        <p:txBody>
          <a:bodyPr/>
          <a:lstStyle/>
          <a:p>
            <a:fld id="{1DC6CB95-1402-438D-BFA4-5E797246C6E9}" type="slidenum">
              <a:rPr lang="en-GB" smtClean="0"/>
              <a:t>‹#›</a:t>
            </a:fld>
            <a:endParaRPr lang="en-GB"/>
          </a:p>
        </p:txBody>
      </p:sp>
    </p:spTree>
    <p:extLst>
      <p:ext uri="{BB962C8B-B14F-4D97-AF65-F5344CB8AC3E}">
        <p14:creationId xmlns:p14="http://schemas.microsoft.com/office/powerpoint/2010/main" val="420985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3C19-2441-F432-132A-8F3920F477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C686F9-FAFA-996C-AF1B-D50305001E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20083E-398B-7AC5-7BA4-29A85E3D5F3C}"/>
              </a:ext>
            </a:extLst>
          </p:cNvPr>
          <p:cNvSpPr>
            <a:spLocks noGrp="1"/>
          </p:cNvSpPr>
          <p:nvPr>
            <p:ph type="dt" sz="half" idx="10"/>
          </p:nvPr>
        </p:nvSpPr>
        <p:spPr/>
        <p:txBody>
          <a:bodyPr/>
          <a:lstStyle/>
          <a:p>
            <a:fld id="{CE0D0402-E977-4A26-9C1D-E1090F5C0DD9}" type="datetimeFigureOut">
              <a:rPr lang="en-GB" smtClean="0"/>
              <a:t>23/02/2023</a:t>
            </a:fld>
            <a:endParaRPr lang="en-GB"/>
          </a:p>
        </p:txBody>
      </p:sp>
      <p:sp>
        <p:nvSpPr>
          <p:cNvPr id="5" name="Footer Placeholder 4">
            <a:extLst>
              <a:ext uri="{FF2B5EF4-FFF2-40B4-BE49-F238E27FC236}">
                <a16:creationId xmlns:a16="http://schemas.microsoft.com/office/drawing/2014/main" id="{359FD0EA-E96F-4FBB-F76D-7FE31E8085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F4750F-EA31-A023-938E-21030F2BB514}"/>
              </a:ext>
            </a:extLst>
          </p:cNvPr>
          <p:cNvSpPr>
            <a:spLocks noGrp="1"/>
          </p:cNvSpPr>
          <p:nvPr>
            <p:ph type="sldNum" sz="quarter" idx="12"/>
          </p:nvPr>
        </p:nvSpPr>
        <p:spPr/>
        <p:txBody>
          <a:bodyPr/>
          <a:lstStyle/>
          <a:p>
            <a:fld id="{1DC6CB95-1402-438D-BFA4-5E797246C6E9}" type="slidenum">
              <a:rPr lang="en-GB" smtClean="0"/>
              <a:t>‹#›</a:t>
            </a:fld>
            <a:endParaRPr lang="en-GB"/>
          </a:p>
        </p:txBody>
      </p:sp>
    </p:spTree>
    <p:extLst>
      <p:ext uri="{BB962C8B-B14F-4D97-AF65-F5344CB8AC3E}">
        <p14:creationId xmlns:p14="http://schemas.microsoft.com/office/powerpoint/2010/main" val="3570905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FD75-1017-83D7-74DB-E644EAD1AA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DA74D2-DDF9-E55A-A60A-CD3DCBE3AE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7192DE-9EB6-05F6-8A01-5DDB8ECAB60F}"/>
              </a:ext>
            </a:extLst>
          </p:cNvPr>
          <p:cNvSpPr>
            <a:spLocks noGrp="1"/>
          </p:cNvSpPr>
          <p:nvPr>
            <p:ph type="dt" sz="half" idx="10"/>
          </p:nvPr>
        </p:nvSpPr>
        <p:spPr/>
        <p:txBody>
          <a:bodyPr/>
          <a:lstStyle/>
          <a:p>
            <a:fld id="{CE0D0402-E977-4A26-9C1D-E1090F5C0DD9}" type="datetimeFigureOut">
              <a:rPr lang="en-GB" smtClean="0"/>
              <a:t>23/02/2023</a:t>
            </a:fld>
            <a:endParaRPr lang="en-GB"/>
          </a:p>
        </p:txBody>
      </p:sp>
      <p:sp>
        <p:nvSpPr>
          <p:cNvPr id="5" name="Footer Placeholder 4">
            <a:extLst>
              <a:ext uri="{FF2B5EF4-FFF2-40B4-BE49-F238E27FC236}">
                <a16:creationId xmlns:a16="http://schemas.microsoft.com/office/drawing/2014/main" id="{A1F06F8F-C1A4-8D48-942E-56934C540D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DC2699-8A51-1472-3AD1-C8FCEA6A1180}"/>
              </a:ext>
            </a:extLst>
          </p:cNvPr>
          <p:cNvSpPr>
            <a:spLocks noGrp="1"/>
          </p:cNvSpPr>
          <p:nvPr>
            <p:ph type="sldNum" sz="quarter" idx="12"/>
          </p:nvPr>
        </p:nvSpPr>
        <p:spPr/>
        <p:txBody>
          <a:bodyPr/>
          <a:lstStyle/>
          <a:p>
            <a:fld id="{1DC6CB95-1402-438D-BFA4-5E797246C6E9}" type="slidenum">
              <a:rPr lang="en-GB" smtClean="0"/>
              <a:t>‹#›</a:t>
            </a:fld>
            <a:endParaRPr lang="en-GB"/>
          </a:p>
        </p:txBody>
      </p:sp>
    </p:spTree>
    <p:extLst>
      <p:ext uri="{BB962C8B-B14F-4D97-AF65-F5344CB8AC3E}">
        <p14:creationId xmlns:p14="http://schemas.microsoft.com/office/powerpoint/2010/main" val="286055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3065D-F855-F164-6715-87E6ABCAF7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82F2D1-5C62-4573-09CA-2F9A1863B1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9942235-8E0B-E3B2-2FA3-9E28B1B135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7E98EA-E5F6-0437-55C1-BB2831B88C75}"/>
              </a:ext>
            </a:extLst>
          </p:cNvPr>
          <p:cNvSpPr>
            <a:spLocks noGrp="1"/>
          </p:cNvSpPr>
          <p:nvPr>
            <p:ph type="dt" sz="half" idx="10"/>
          </p:nvPr>
        </p:nvSpPr>
        <p:spPr/>
        <p:txBody>
          <a:bodyPr/>
          <a:lstStyle/>
          <a:p>
            <a:fld id="{CE0D0402-E977-4A26-9C1D-E1090F5C0DD9}" type="datetimeFigureOut">
              <a:rPr lang="en-GB" smtClean="0"/>
              <a:t>23/02/2023</a:t>
            </a:fld>
            <a:endParaRPr lang="en-GB"/>
          </a:p>
        </p:txBody>
      </p:sp>
      <p:sp>
        <p:nvSpPr>
          <p:cNvPr id="6" name="Footer Placeholder 5">
            <a:extLst>
              <a:ext uri="{FF2B5EF4-FFF2-40B4-BE49-F238E27FC236}">
                <a16:creationId xmlns:a16="http://schemas.microsoft.com/office/drawing/2014/main" id="{AB55E51D-1EC4-E12F-27AE-52123C852E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6563C4-ABE1-F860-CE81-404ADFF9A7A2}"/>
              </a:ext>
            </a:extLst>
          </p:cNvPr>
          <p:cNvSpPr>
            <a:spLocks noGrp="1"/>
          </p:cNvSpPr>
          <p:nvPr>
            <p:ph type="sldNum" sz="quarter" idx="12"/>
          </p:nvPr>
        </p:nvSpPr>
        <p:spPr/>
        <p:txBody>
          <a:bodyPr/>
          <a:lstStyle/>
          <a:p>
            <a:fld id="{1DC6CB95-1402-438D-BFA4-5E797246C6E9}" type="slidenum">
              <a:rPr lang="en-GB" smtClean="0"/>
              <a:t>‹#›</a:t>
            </a:fld>
            <a:endParaRPr lang="en-GB"/>
          </a:p>
        </p:txBody>
      </p:sp>
    </p:spTree>
    <p:extLst>
      <p:ext uri="{BB962C8B-B14F-4D97-AF65-F5344CB8AC3E}">
        <p14:creationId xmlns:p14="http://schemas.microsoft.com/office/powerpoint/2010/main" val="181616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AF23-FB65-2239-D0B0-CE24869BA1F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9BFDF5-BAA4-8E98-B978-016F7AB6D4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595514-B6EE-6AEE-2F96-0A8984FAA5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4178E81-98F0-0B79-ED25-E899F2CCD4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2CEB2A-5F1B-D5BC-9FD6-7F487D05D1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1555A6F-96F1-F973-FD4D-37F9B3C3396F}"/>
              </a:ext>
            </a:extLst>
          </p:cNvPr>
          <p:cNvSpPr>
            <a:spLocks noGrp="1"/>
          </p:cNvSpPr>
          <p:nvPr>
            <p:ph type="dt" sz="half" idx="10"/>
          </p:nvPr>
        </p:nvSpPr>
        <p:spPr/>
        <p:txBody>
          <a:bodyPr/>
          <a:lstStyle/>
          <a:p>
            <a:fld id="{CE0D0402-E977-4A26-9C1D-E1090F5C0DD9}" type="datetimeFigureOut">
              <a:rPr lang="en-GB" smtClean="0"/>
              <a:t>23/02/2023</a:t>
            </a:fld>
            <a:endParaRPr lang="en-GB"/>
          </a:p>
        </p:txBody>
      </p:sp>
      <p:sp>
        <p:nvSpPr>
          <p:cNvPr id="8" name="Footer Placeholder 7">
            <a:extLst>
              <a:ext uri="{FF2B5EF4-FFF2-40B4-BE49-F238E27FC236}">
                <a16:creationId xmlns:a16="http://schemas.microsoft.com/office/drawing/2014/main" id="{84A81D5D-7BAF-679A-9256-9E058717E7B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D59A88-C740-02CF-5261-951DB9C15AC7}"/>
              </a:ext>
            </a:extLst>
          </p:cNvPr>
          <p:cNvSpPr>
            <a:spLocks noGrp="1"/>
          </p:cNvSpPr>
          <p:nvPr>
            <p:ph type="sldNum" sz="quarter" idx="12"/>
          </p:nvPr>
        </p:nvSpPr>
        <p:spPr/>
        <p:txBody>
          <a:bodyPr/>
          <a:lstStyle/>
          <a:p>
            <a:fld id="{1DC6CB95-1402-438D-BFA4-5E797246C6E9}" type="slidenum">
              <a:rPr lang="en-GB" smtClean="0"/>
              <a:t>‹#›</a:t>
            </a:fld>
            <a:endParaRPr lang="en-GB"/>
          </a:p>
        </p:txBody>
      </p:sp>
    </p:spTree>
    <p:extLst>
      <p:ext uri="{BB962C8B-B14F-4D97-AF65-F5344CB8AC3E}">
        <p14:creationId xmlns:p14="http://schemas.microsoft.com/office/powerpoint/2010/main" val="278392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B55E-F534-127F-E5F5-8D034AA3CC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0ADA536-07DD-48EA-F487-C2E9D3E590F1}"/>
              </a:ext>
            </a:extLst>
          </p:cNvPr>
          <p:cNvSpPr>
            <a:spLocks noGrp="1"/>
          </p:cNvSpPr>
          <p:nvPr>
            <p:ph type="dt" sz="half" idx="10"/>
          </p:nvPr>
        </p:nvSpPr>
        <p:spPr/>
        <p:txBody>
          <a:bodyPr/>
          <a:lstStyle/>
          <a:p>
            <a:fld id="{CE0D0402-E977-4A26-9C1D-E1090F5C0DD9}" type="datetimeFigureOut">
              <a:rPr lang="en-GB" smtClean="0"/>
              <a:t>23/02/2023</a:t>
            </a:fld>
            <a:endParaRPr lang="en-GB"/>
          </a:p>
        </p:txBody>
      </p:sp>
      <p:sp>
        <p:nvSpPr>
          <p:cNvPr id="4" name="Footer Placeholder 3">
            <a:extLst>
              <a:ext uri="{FF2B5EF4-FFF2-40B4-BE49-F238E27FC236}">
                <a16:creationId xmlns:a16="http://schemas.microsoft.com/office/drawing/2014/main" id="{E79726D8-E95C-E51D-72BA-332700DB9F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234C1C-91FF-BF95-E7C3-AE791EE58606}"/>
              </a:ext>
            </a:extLst>
          </p:cNvPr>
          <p:cNvSpPr>
            <a:spLocks noGrp="1"/>
          </p:cNvSpPr>
          <p:nvPr>
            <p:ph type="sldNum" sz="quarter" idx="12"/>
          </p:nvPr>
        </p:nvSpPr>
        <p:spPr/>
        <p:txBody>
          <a:bodyPr/>
          <a:lstStyle/>
          <a:p>
            <a:fld id="{1DC6CB95-1402-438D-BFA4-5E797246C6E9}" type="slidenum">
              <a:rPr lang="en-GB" smtClean="0"/>
              <a:t>‹#›</a:t>
            </a:fld>
            <a:endParaRPr lang="en-GB"/>
          </a:p>
        </p:txBody>
      </p:sp>
    </p:spTree>
    <p:extLst>
      <p:ext uri="{BB962C8B-B14F-4D97-AF65-F5344CB8AC3E}">
        <p14:creationId xmlns:p14="http://schemas.microsoft.com/office/powerpoint/2010/main" val="160656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6C27E3-CE1A-2752-74E9-151870B37A70}"/>
              </a:ext>
            </a:extLst>
          </p:cNvPr>
          <p:cNvSpPr>
            <a:spLocks noGrp="1"/>
          </p:cNvSpPr>
          <p:nvPr>
            <p:ph type="dt" sz="half" idx="10"/>
          </p:nvPr>
        </p:nvSpPr>
        <p:spPr/>
        <p:txBody>
          <a:bodyPr/>
          <a:lstStyle/>
          <a:p>
            <a:fld id="{CE0D0402-E977-4A26-9C1D-E1090F5C0DD9}" type="datetimeFigureOut">
              <a:rPr lang="en-GB" smtClean="0"/>
              <a:t>23/02/2023</a:t>
            </a:fld>
            <a:endParaRPr lang="en-GB"/>
          </a:p>
        </p:txBody>
      </p:sp>
      <p:sp>
        <p:nvSpPr>
          <p:cNvPr id="3" name="Footer Placeholder 2">
            <a:extLst>
              <a:ext uri="{FF2B5EF4-FFF2-40B4-BE49-F238E27FC236}">
                <a16:creationId xmlns:a16="http://schemas.microsoft.com/office/drawing/2014/main" id="{490B4335-8AC1-9EAA-52F6-B019207268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5B180F-45FC-BDC7-C6DA-3D854D921632}"/>
              </a:ext>
            </a:extLst>
          </p:cNvPr>
          <p:cNvSpPr>
            <a:spLocks noGrp="1"/>
          </p:cNvSpPr>
          <p:nvPr>
            <p:ph type="sldNum" sz="quarter" idx="12"/>
          </p:nvPr>
        </p:nvSpPr>
        <p:spPr/>
        <p:txBody>
          <a:bodyPr/>
          <a:lstStyle/>
          <a:p>
            <a:fld id="{1DC6CB95-1402-438D-BFA4-5E797246C6E9}" type="slidenum">
              <a:rPr lang="en-GB" smtClean="0"/>
              <a:t>‹#›</a:t>
            </a:fld>
            <a:endParaRPr lang="en-GB"/>
          </a:p>
        </p:txBody>
      </p:sp>
    </p:spTree>
    <p:extLst>
      <p:ext uri="{BB962C8B-B14F-4D97-AF65-F5344CB8AC3E}">
        <p14:creationId xmlns:p14="http://schemas.microsoft.com/office/powerpoint/2010/main" val="80246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567B-F894-A275-3C32-8412BF98B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719C17A-CB9C-ACAD-B00D-4FA0F80640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187629-5F99-4D76-78FC-7862CE3AA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0A5F14-1E33-8D83-8C9F-FFA8EAFF69AD}"/>
              </a:ext>
            </a:extLst>
          </p:cNvPr>
          <p:cNvSpPr>
            <a:spLocks noGrp="1"/>
          </p:cNvSpPr>
          <p:nvPr>
            <p:ph type="dt" sz="half" idx="10"/>
          </p:nvPr>
        </p:nvSpPr>
        <p:spPr/>
        <p:txBody>
          <a:bodyPr/>
          <a:lstStyle/>
          <a:p>
            <a:fld id="{CE0D0402-E977-4A26-9C1D-E1090F5C0DD9}" type="datetimeFigureOut">
              <a:rPr lang="en-GB" smtClean="0"/>
              <a:t>23/02/2023</a:t>
            </a:fld>
            <a:endParaRPr lang="en-GB"/>
          </a:p>
        </p:txBody>
      </p:sp>
      <p:sp>
        <p:nvSpPr>
          <p:cNvPr id="6" name="Footer Placeholder 5">
            <a:extLst>
              <a:ext uri="{FF2B5EF4-FFF2-40B4-BE49-F238E27FC236}">
                <a16:creationId xmlns:a16="http://schemas.microsoft.com/office/drawing/2014/main" id="{6CF37179-0274-8DED-F162-6588ADF222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3C4BA0-1C89-CB2A-D78F-4ACCF85091E9}"/>
              </a:ext>
            </a:extLst>
          </p:cNvPr>
          <p:cNvSpPr>
            <a:spLocks noGrp="1"/>
          </p:cNvSpPr>
          <p:nvPr>
            <p:ph type="sldNum" sz="quarter" idx="12"/>
          </p:nvPr>
        </p:nvSpPr>
        <p:spPr/>
        <p:txBody>
          <a:bodyPr/>
          <a:lstStyle/>
          <a:p>
            <a:fld id="{1DC6CB95-1402-438D-BFA4-5E797246C6E9}" type="slidenum">
              <a:rPr lang="en-GB" smtClean="0"/>
              <a:t>‹#›</a:t>
            </a:fld>
            <a:endParaRPr lang="en-GB"/>
          </a:p>
        </p:txBody>
      </p:sp>
    </p:spTree>
    <p:extLst>
      <p:ext uri="{BB962C8B-B14F-4D97-AF65-F5344CB8AC3E}">
        <p14:creationId xmlns:p14="http://schemas.microsoft.com/office/powerpoint/2010/main" val="1483461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1FFBD-CD0D-EF5D-5EED-87614A56D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5EA4068-1E77-2927-2DA6-AB62CD699D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F3744C-5F22-F1FE-8BFF-9F243AB26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6173A6-1B39-0FC2-A3F6-D458C1BD1E6D}"/>
              </a:ext>
            </a:extLst>
          </p:cNvPr>
          <p:cNvSpPr>
            <a:spLocks noGrp="1"/>
          </p:cNvSpPr>
          <p:nvPr>
            <p:ph type="dt" sz="half" idx="10"/>
          </p:nvPr>
        </p:nvSpPr>
        <p:spPr/>
        <p:txBody>
          <a:bodyPr/>
          <a:lstStyle/>
          <a:p>
            <a:fld id="{CE0D0402-E977-4A26-9C1D-E1090F5C0DD9}" type="datetimeFigureOut">
              <a:rPr lang="en-GB" smtClean="0"/>
              <a:t>23/02/2023</a:t>
            </a:fld>
            <a:endParaRPr lang="en-GB"/>
          </a:p>
        </p:txBody>
      </p:sp>
      <p:sp>
        <p:nvSpPr>
          <p:cNvPr id="6" name="Footer Placeholder 5">
            <a:extLst>
              <a:ext uri="{FF2B5EF4-FFF2-40B4-BE49-F238E27FC236}">
                <a16:creationId xmlns:a16="http://schemas.microsoft.com/office/drawing/2014/main" id="{526B430D-5B67-866F-4656-0DEA2BC9BF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3CFD82-0E7D-6BBB-3DC3-EC695F00A83E}"/>
              </a:ext>
            </a:extLst>
          </p:cNvPr>
          <p:cNvSpPr>
            <a:spLocks noGrp="1"/>
          </p:cNvSpPr>
          <p:nvPr>
            <p:ph type="sldNum" sz="quarter" idx="12"/>
          </p:nvPr>
        </p:nvSpPr>
        <p:spPr/>
        <p:txBody>
          <a:bodyPr/>
          <a:lstStyle/>
          <a:p>
            <a:fld id="{1DC6CB95-1402-438D-BFA4-5E797246C6E9}" type="slidenum">
              <a:rPr lang="en-GB" smtClean="0"/>
              <a:t>‹#›</a:t>
            </a:fld>
            <a:endParaRPr lang="en-GB"/>
          </a:p>
        </p:txBody>
      </p:sp>
    </p:spTree>
    <p:extLst>
      <p:ext uri="{BB962C8B-B14F-4D97-AF65-F5344CB8AC3E}">
        <p14:creationId xmlns:p14="http://schemas.microsoft.com/office/powerpoint/2010/main" val="21400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BEA68F-79AB-309F-4D38-64E0C5B46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3AB750-5BF0-E444-E0CF-F481FB35FF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D003D0-02D9-C605-3C18-6D16F9C1C6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D0402-E977-4A26-9C1D-E1090F5C0DD9}" type="datetimeFigureOut">
              <a:rPr lang="en-GB" smtClean="0"/>
              <a:t>23/02/2023</a:t>
            </a:fld>
            <a:endParaRPr lang="en-GB"/>
          </a:p>
        </p:txBody>
      </p:sp>
      <p:sp>
        <p:nvSpPr>
          <p:cNvPr id="5" name="Footer Placeholder 4">
            <a:extLst>
              <a:ext uri="{FF2B5EF4-FFF2-40B4-BE49-F238E27FC236}">
                <a16:creationId xmlns:a16="http://schemas.microsoft.com/office/drawing/2014/main" id="{A30313A3-17F6-326E-4913-D81D53FBCC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A2E6ED0-73A0-96E4-32E7-3822BF3F3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6CB95-1402-438D-BFA4-5E797246C6E9}" type="slidenum">
              <a:rPr lang="en-GB" smtClean="0"/>
              <a:t>‹#›</a:t>
            </a:fld>
            <a:endParaRPr lang="en-GB"/>
          </a:p>
        </p:txBody>
      </p:sp>
    </p:spTree>
    <p:extLst>
      <p:ext uri="{BB962C8B-B14F-4D97-AF65-F5344CB8AC3E}">
        <p14:creationId xmlns:p14="http://schemas.microsoft.com/office/powerpoint/2010/main" val="248036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adlisicil.adalet.gov.tr/Home/SayfaDetay/adalet-istatistikleri-yayin-arsiv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72634-0491-AD7A-8E59-EAF9DC2EDDA9}"/>
              </a:ext>
            </a:extLst>
          </p:cNvPr>
          <p:cNvSpPr>
            <a:spLocks noGrp="1"/>
          </p:cNvSpPr>
          <p:nvPr>
            <p:ph type="title"/>
          </p:nvPr>
        </p:nvSpPr>
        <p:spPr>
          <a:xfrm>
            <a:off x="838200" y="1058300"/>
            <a:ext cx="10515600" cy="1325563"/>
          </a:xfrm>
        </p:spPr>
        <p:txBody>
          <a:bodyPr>
            <a:normAutofit fontScale="90000"/>
          </a:bodyPr>
          <a:lstStyle/>
          <a:p>
            <a:pPr algn="ctr"/>
            <a:r>
              <a:rPr lang="en-GB" b="1" dirty="0"/>
              <a:t>Update on the Status of Implementation</a:t>
            </a:r>
            <a:r>
              <a:rPr lang="tr-TR" b="1" dirty="0"/>
              <a:t> of</a:t>
            </a:r>
            <a:br>
              <a:rPr lang="en-GB" b="1" dirty="0"/>
            </a:br>
            <a:r>
              <a:rPr lang="tr-TR" b="1" dirty="0"/>
              <a:t>Oya </a:t>
            </a:r>
            <a:r>
              <a:rPr lang="tr-TR" sz="4800" b="1" dirty="0"/>
              <a:t>Ataman</a:t>
            </a:r>
            <a:r>
              <a:rPr lang="tr-TR" b="1" dirty="0"/>
              <a:t> </a:t>
            </a:r>
            <a:r>
              <a:rPr lang="en-GB" b="1" dirty="0"/>
              <a:t>Group</a:t>
            </a:r>
            <a:r>
              <a:rPr lang="tr-TR" b="1" dirty="0"/>
              <a:t> </a:t>
            </a:r>
            <a:r>
              <a:rPr lang="en-GB" b="1" dirty="0"/>
              <a:t>cases</a:t>
            </a:r>
          </a:p>
        </p:txBody>
      </p:sp>
      <p:sp>
        <p:nvSpPr>
          <p:cNvPr id="3" name="Content Placeholder 2">
            <a:extLst>
              <a:ext uri="{FF2B5EF4-FFF2-40B4-BE49-F238E27FC236}">
                <a16:creationId xmlns:a16="http://schemas.microsoft.com/office/drawing/2014/main" id="{B0D9408F-56DE-C584-1956-C8C72323C655}"/>
              </a:ext>
            </a:extLst>
          </p:cNvPr>
          <p:cNvSpPr>
            <a:spLocks noGrp="1"/>
          </p:cNvSpPr>
          <p:nvPr>
            <p:ph idx="1"/>
          </p:nvPr>
        </p:nvSpPr>
        <p:spPr>
          <a:xfrm>
            <a:off x="1327354" y="2905431"/>
            <a:ext cx="10026445" cy="3271531"/>
          </a:xfrm>
        </p:spPr>
        <p:txBody>
          <a:bodyPr/>
          <a:lstStyle/>
          <a:p>
            <a:endParaRPr lang="tr-TR" dirty="0"/>
          </a:p>
          <a:p>
            <a:pPr algn="just"/>
            <a:r>
              <a:rPr lang="tr-TR" dirty="0"/>
              <a:t>Beril Önder on </a:t>
            </a:r>
            <a:r>
              <a:rPr lang="tr-TR" dirty="0" err="1"/>
              <a:t>behalf</a:t>
            </a:r>
            <a:r>
              <a:rPr lang="tr-TR" dirty="0"/>
              <a:t> of </a:t>
            </a:r>
            <a:r>
              <a:rPr lang="tr-TR" b="1" dirty="0"/>
              <a:t>The</a:t>
            </a:r>
            <a:r>
              <a:rPr lang="tr-TR" dirty="0"/>
              <a:t> </a:t>
            </a:r>
            <a:r>
              <a:rPr lang="tr-TR" b="1" dirty="0" err="1"/>
              <a:t>Turkey</a:t>
            </a:r>
            <a:r>
              <a:rPr lang="tr-TR" b="1" dirty="0"/>
              <a:t> Human </a:t>
            </a:r>
            <a:r>
              <a:rPr lang="tr-TR" b="1" dirty="0" err="1"/>
              <a:t>Rights</a:t>
            </a:r>
            <a:r>
              <a:rPr lang="tr-TR" b="1" dirty="0"/>
              <a:t> </a:t>
            </a:r>
            <a:r>
              <a:rPr lang="tr-TR" b="1" dirty="0" err="1"/>
              <a:t>Litigation</a:t>
            </a:r>
            <a:r>
              <a:rPr lang="tr-TR" b="1" dirty="0"/>
              <a:t> </a:t>
            </a:r>
            <a:r>
              <a:rPr lang="tr-TR" b="1" dirty="0" err="1"/>
              <a:t>Support</a:t>
            </a:r>
            <a:r>
              <a:rPr lang="tr-TR" b="1" dirty="0"/>
              <a:t> Project (TLSP)</a:t>
            </a:r>
          </a:p>
          <a:p>
            <a:pPr marL="0" indent="0">
              <a:buNone/>
            </a:pPr>
            <a:endParaRPr lang="tr-TR" dirty="0"/>
          </a:p>
          <a:p>
            <a:pPr algn="just"/>
            <a:r>
              <a:rPr lang="tr-TR" dirty="0"/>
              <a:t>Mümtaz Murat Kök on </a:t>
            </a:r>
            <a:r>
              <a:rPr lang="tr-TR" dirty="0" err="1"/>
              <a:t>behalf</a:t>
            </a:r>
            <a:r>
              <a:rPr lang="tr-TR" dirty="0"/>
              <a:t> of </a:t>
            </a:r>
            <a:r>
              <a:rPr lang="tr-TR" b="1" dirty="0"/>
              <a:t>Media </a:t>
            </a:r>
            <a:r>
              <a:rPr lang="tr-TR" b="1" dirty="0" err="1"/>
              <a:t>and</a:t>
            </a:r>
            <a:r>
              <a:rPr lang="tr-TR" b="1" dirty="0"/>
              <a:t> </a:t>
            </a:r>
            <a:r>
              <a:rPr lang="tr-TR" b="1" dirty="0" err="1"/>
              <a:t>Law</a:t>
            </a:r>
            <a:r>
              <a:rPr lang="tr-TR" b="1" dirty="0"/>
              <a:t> </a:t>
            </a:r>
            <a:r>
              <a:rPr lang="tr-TR" b="1" dirty="0" err="1"/>
              <a:t>Studies</a:t>
            </a:r>
            <a:r>
              <a:rPr lang="tr-TR" b="1" dirty="0"/>
              <a:t> </a:t>
            </a:r>
            <a:r>
              <a:rPr lang="tr-TR" b="1" dirty="0" err="1"/>
              <a:t>Association</a:t>
            </a:r>
            <a:r>
              <a:rPr lang="tr-TR" b="1" dirty="0"/>
              <a:t> (MLSA)</a:t>
            </a:r>
            <a:endParaRPr lang="en-GB" b="1" dirty="0"/>
          </a:p>
        </p:txBody>
      </p:sp>
    </p:spTree>
    <p:extLst>
      <p:ext uri="{BB962C8B-B14F-4D97-AF65-F5344CB8AC3E}">
        <p14:creationId xmlns:p14="http://schemas.microsoft.com/office/powerpoint/2010/main" val="477744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786D2-90CB-5B7E-5C75-025D9ADDC5B6}"/>
              </a:ext>
            </a:extLst>
          </p:cNvPr>
          <p:cNvSpPr>
            <a:spLocks noGrp="1"/>
          </p:cNvSpPr>
          <p:nvPr>
            <p:ph type="title"/>
          </p:nvPr>
        </p:nvSpPr>
        <p:spPr>
          <a:xfrm>
            <a:off x="838200" y="365126"/>
            <a:ext cx="10515600" cy="1116834"/>
          </a:xfrm>
        </p:spPr>
        <p:txBody>
          <a:bodyPr/>
          <a:lstStyle/>
          <a:p>
            <a:pPr algn="ctr"/>
            <a:r>
              <a:rPr lang="en-GB" b="1" dirty="0"/>
              <a:t>General (Blanket) Bans</a:t>
            </a:r>
          </a:p>
        </p:txBody>
      </p:sp>
      <p:sp>
        <p:nvSpPr>
          <p:cNvPr id="3" name="Content Placeholder 2">
            <a:extLst>
              <a:ext uri="{FF2B5EF4-FFF2-40B4-BE49-F238E27FC236}">
                <a16:creationId xmlns:a16="http://schemas.microsoft.com/office/drawing/2014/main" id="{557AE053-768E-0100-5F49-270C029B6940}"/>
              </a:ext>
            </a:extLst>
          </p:cNvPr>
          <p:cNvSpPr>
            <a:spLocks noGrp="1"/>
          </p:cNvSpPr>
          <p:nvPr>
            <p:ph idx="1"/>
          </p:nvPr>
        </p:nvSpPr>
        <p:spPr/>
        <p:txBody>
          <a:bodyPr/>
          <a:lstStyle/>
          <a:p>
            <a:r>
              <a:rPr lang="tr-TR" dirty="0"/>
              <a:t>U</a:t>
            </a:r>
            <a:r>
              <a:rPr lang="en-GB" dirty="0" err="1"/>
              <a:t>nder</a:t>
            </a:r>
            <a:r>
              <a:rPr lang="en-GB" dirty="0"/>
              <a:t> Law No. 2911 and Law No. 5442, provincial  governors have regularly imposed bans on demonstrations and events in many provinces</a:t>
            </a:r>
            <a:endParaRPr lang="tr-TR" dirty="0"/>
          </a:p>
          <a:p>
            <a:r>
              <a:rPr lang="en-GB" dirty="0"/>
              <a:t>Some governors automatically extended an existing ban by imposing another ban at the end of the previous one, creating an</a:t>
            </a:r>
            <a:r>
              <a:rPr lang="tr-TR" dirty="0"/>
              <a:t> </a:t>
            </a:r>
            <a:r>
              <a:rPr lang="en-GB" dirty="0"/>
              <a:t>uninterrupted ban for a period much longer than 30 days</a:t>
            </a:r>
            <a:r>
              <a:rPr lang="tr-TR" dirty="0"/>
              <a:t>.</a:t>
            </a:r>
          </a:p>
          <a:p>
            <a:pPr lvl="1">
              <a:buFont typeface="Wingdings" panose="05000000000000000000" pitchFamily="2" charset="2"/>
              <a:buChar char="Ø"/>
            </a:pPr>
            <a:r>
              <a:rPr lang="tr-TR" dirty="0">
                <a:latin typeface="Calibri" panose="020F0502020204030204" pitchFamily="34" charset="0"/>
                <a:ea typeface="Calibri" panose="020F0502020204030204" pitchFamily="34" charset="0"/>
                <a:cs typeface="Times New Roman" panose="02020603050405020304" pitchFamily="18" charset="0"/>
              </a:rPr>
              <a:t>I</a:t>
            </a:r>
            <a:r>
              <a:rPr lang="en-GB" dirty="0">
                <a:effectLst/>
                <a:latin typeface="Calibri" panose="020F0502020204030204" pitchFamily="34" charset="0"/>
                <a:ea typeface="Calibri" panose="020F0502020204030204" pitchFamily="34" charset="0"/>
                <a:cs typeface="Times New Roman" panose="02020603050405020304" pitchFamily="18" charset="0"/>
              </a:rPr>
              <a:t>n the Eastern city of Van, a general ban on all public gatherings and events was first imposed on November 21, 2016, and with the additional bans introduced by the authorities, all public gatherings and events were banned uninterruptedly until 27 June 2022.</a:t>
            </a:r>
            <a:endParaRPr lang="tr-TR" dirty="0"/>
          </a:p>
          <a:p>
            <a:endParaRPr lang="tr-TR" sz="2400" dirty="0"/>
          </a:p>
          <a:p>
            <a:pPr algn="ctr"/>
            <a:endParaRPr lang="tr-TR" i="1" dirty="0"/>
          </a:p>
          <a:p>
            <a:pPr marL="0" indent="0">
              <a:buNone/>
            </a:pPr>
            <a:endParaRPr lang="tr-TR" dirty="0"/>
          </a:p>
          <a:p>
            <a:endParaRPr lang="en-GB" dirty="0"/>
          </a:p>
        </p:txBody>
      </p:sp>
    </p:spTree>
    <p:extLst>
      <p:ext uri="{BB962C8B-B14F-4D97-AF65-F5344CB8AC3E}">
        <p14:creationId xmlns:p14="http://schemas.microsoft.com/office/powerpoint/2010/main" val="2359259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C13AB-7B7A-707E-7BC7-5819B3ECDD0B}"/>
              </a:ext>
            </a:extLst>
          </p:cNvPr>
          <p:cNvSpPr>
            <a:spLocks noGrp="1"/>
          </p:cNvSpPr>
          <p:nvPr>
            <p:ph type="title"/>
          </p:nvPr>
        </p:nvSpPr>
        <p:spPr/>
        <p:txBody>
          <a:bodyPr/>
          <a:lstStyle/>
          <a:p>
            <a:pPr algn="ctr"/>
            <a:r>
              <a:rPr lang="tr-TR" b="1" dirty="0"/>
              <a:t>General </a:t>
            </a:r>
            <a:r>
              <a:rPr lang="tr-TR" b="1" dirty="0" err="1"/>
              <a:t>Blanket</a:t>
            </a:r>
            <a:r>
              <a:rPr lang="tr-TR" b="1" dirty="0"/>
              <a:t> </a:t>
            </a:r>
            <a:r>
              <a:rPr lang="tr-TR" b="1" dirty="0" err="1"/>
              <a:t>Bans</a:t>
            </a:r>
            <a:endParaRPr lang="en-GB" b="1" dirty="0"/>
          </a:p>
        </p:txBody>
      </p:sp>
      <p:sp>
        <p:nvSpPr>
          <p:cNvPr id="7" name="Content Placeholder 6">
            <a:extLst>
              <a:ext uri="{FF2B5EF4-FFF2-40B4-BE49-F238E27FC236}">
                <a16:creationId xmlns:a16="http://schemas.microsoft.com/office/drawing/2014/main" id="{E655976A-7494-090C-6DFD-16A20A785463}"/>
              </a:ext>
            </a:extLst>
          </p:cNvPr>
          <p:cNvSpPr>
            <a:spLocks noGrp="1"/>
          </p:cNvSpPr>
          <p:nvPr>
            <p:ph idx="1"/>
          </p:nvPr>
        </p:nvSpPr>
        <p:spPr>
          <a:xfrm>
            <a:off x="1045778" y="1690688"/>
            <a:ext cx="10515600" cy="4351338"/>
          </a:xfrm>
        </p:spPr>
        <p:txBody>
          <a:bodyPr/>
          <a:lstStyle/>
          <a:p>
            <a:pPr marL="0" indent="0">
              <a:buNone/>
            </a:pPr>
            <a:r>
              <a:rPr lang="tr-TR" sz="2000" i="1" dirty="0"/>
              <a:t>Figures </a:t>
            </a:r>
            <a:r>
              <a:rPr lang="tr-TR" sz="2000" i="1" dirty="0" err="1"/>
              <a:t>below</a:t>
            </a:r>
            <a:r>
              <a:rPr lang="tr-TR" sz="2000" i="1" dirty="0"/>
              <a:t> </a:t>
            </a:r>
            <a:r>
              <a:rPr lang="tr-TR" sz="2000" i="1" dirty="0" err="1"/>
              <a:t>are</a:t>
            </a:r>
            <a:r>
              <a:rPr lang="tr-TR" sz="2000" i="1" dirty="0"/>
              <a:t> </a:t>
            </a:r>
            <a:r>
              <a:rPr lang="tr-TR" sz="2000" i="1" dirty="0" err="1"/>
              <a:t>taken</a:t>
            </a:r>
            <a:r>
              <a:rPr lang="tr-TR" sz="2000" i="1" dirty="0"/>
              <a:t> </a:t>
            </a:r>
            <a:r>
              <a:rPr lang="tr-TR" sz="2000" i="1" dirty="0" err="1"/>
              <a:t>from</a:t>
            </a:r>
            <a:r>
              <a:rPr lang="tr-TR" sz="2000" i="1" dirty="0"/>
              <a:t> the </a:t>
            </a:r>
            <a:r>
              <a:rPr lang="tr-TR" sz="2000" i="1" dirty="0" err="1"/>
              <a:t>research</a:t>
            </a:r>
            <a:r>
              <a:rPr lang="tr-TR" sz="2000" i="1" dirty="0"/>
              <a:t> of </a:t>
            </a:r>
            <a:r>
              <a:rPr lang="en-GB" sz="2000" i="1" dirty="0"/>
              <a:t>the Association for Monitoring Equal Rights (</a:t>
            </a:r>
            <a:r>
              <a:rPr lang="en-GB" sz="2000" i="1" dirty="0" err="1"/>
              <a:t>Eşit</a:t>
            </a:r>
            <a:r>
              <a:rPr lang="en-GB" sz="2000" i="1" dirty="0"/>
              <a:t> </a:t>
            </a:r>
            <a:r>
              <a:rPr lang="en-GB" sz="2000" i="1" dirty="0" err="1"/>
              <a:t>Haklar</a:t>
            </a:r>
            <a:r>
              <a:rPr lang="en-GB" sz="2000" i="1" dirty="0"/>
              <a:t> </a:t>
            </a:r>
            <a:r>
              <a:rPr lang="en-GB" sz="2000" i="1" dirty="0" err="1"/>
              <a:t>İçin</a:t>
            </a:r>
            <a:r>
              <a:rPr lang="en-GB" sz="2000" i="1" dirty="0"/>
              <a:t> </a:t>
            </a:r>
            <a:r>
              <a:rPr lang="en-GB" sz="2000" i="1" dirty="0" err="1"/>
              <a:t>İzleme</a:t>
            </a:r>
            <a:r>
              <a:rPr lang="en-GB" sz="2000" i="1" dirty="0"/>
              <a:t> </a:t>
            </a:r>
            <a:r>
              <a:rPr lang="en-GB" sz="2000" i="1" dirty="0" err="1"/>
              <a:t>Derneği</a:t>
            </a:r>
            <a:r>
              <a:rPr lang="tr-TR" sz="2000" i="1" dirty="0"/>
              <a:t>)</a:t>
            </a:r>
          </a:p>
          <a:p>
            <a:endParaRPr lang="tr-TR" dirty="0"/>
          </a:p>
          <a:p>
            <a:endParaRPr lang="en-GB" dirty="0"/>
          </a:p>
        </p:txBody>
      </p:sp>
      <p:graphicFrame>
        <p:nvGraphicFramePr>
          <p:cNvPr id="8" name="Table 6">
            <a:extLst>
              <a:ext uri="{FF2B5EF4-FFF2-40B4-BE49-F238E27FC236}">
                <a16:creationId xmlns:a16="http://schemas.microsoft.com/office/drawing/2014/main" id="{CE4151AE-9426-9638-4814-5730874FB00D}"/>
              </a:ext>
            </a:extLst>
          </p:cNvPr>
          <p:cNvGraphicFramePr>
            <a:graphicFrameLocks/>
          </p:cNvGraphicFramePr>
          <p:nvPr>
            <p:extLst>
              <p:ext uri="{D42A27DB-BD31-4B8C-83A1-F6EECF244321}">
                <p14:modId xmlns:p14="http://schemas.microsoft.com/office/powerpoint/2010/main" val="1028097346"/>
              </p:ext>
            </p:extLst>
          </p:nvPr>
        </p:nvGraphicFramePr>
        <p:xfrm>
          <a:off x="1090447" y="2535073"/>
          <a:ext cx="9929648" cy="3124748"/>
        </p:xfrm>
        <a:graphic>
          <a:graphicData uri="http://schemas.openxmlformats.org/drawingml/2006/table">
            <a:tbl>
              <a:tblPr firstRow="1" bandRow="1">
                <a:tableStyleId>{5C22544A-7EE6-4342-B048-85BDC9FD1C3A}</a:tableStyleId>
              </a:tblPr>
              <a:tblGrid>
                <a:gridCol w="1241206">
                  <a:extLst>
                    <a:ext uri="{9D8B030D-6E8A-4147-A177-3AD203B41FA5}">
                      <a16:colId xmlns:a16="http://schemas.microsoft.com/office/drawing/2014/main" val="2537275043"/>
                    </a:ext>
                  </a:extLst>
                </a:gridCol>
                <a:gridCol w="1241206">
                  <a:extLst>
                    <a:ext uri="{9D8B030D-6E8A-4147-A177-3AD203B41FA5}">
                      <a16:colId xmlns:a16="http://schemas.microsoft.com/office/drawing/2014/main" val="1665203467"/>
                    </a:ext>
                  </a:extLst>
                </a:gridCol>
                <a:gridCol w="1241206">
                  <a:extLst>
                    <a:ext uri="{9D8B030D-6E8A-4147-A177-3AD203B41FA5}">
                      <a16:colId xmlns:a16="http://schemas.microsoft.com/office/drawing/2014/main" val="1568882489"/>
                    </a:ext>
                  </a:extLst>
                </a:gridCol>
                <a:gridCol w="1241206">
                  <a:extLst>
                    <a:ext uri="{9D8B030D-6E8A-4147-A177-3AD203B41FA5}">
                      <a16:colId xmlns:a16="http://schemas.microsoft.com/office/drawing/2014/main" val="2568792592"/>
                    </a:ext>
                  </a:extLst>
                </a:gridCol>
                <a:gridCol w="1241206">
                  <a:extLst>
                    <a:ext uri="{9D8B030D-6E8A-4147-A177-3AD203B41FA5}">
                      <a16:colId xmlns:a16="http://schemas.microsoft.com/office/drawing/2014/main" val="1745355539"/>
                    </a:ext>
                  </a:extLst>
                </a:gridCol>
                <a:gridCol w="1241206">
                  <a:extLst>
                    <a:ext uri="{9D8B030D-6E8A-4147-A177-3AD203B41FA5}">
                      <a16:colId xmlns:a16="http://schemas.microsoft.com/office/drawing/2014/main" val="430809153"/>
                    </a:ext>
                  </a:extLst>
                </a:gridCol>
                <a:gridCol w="1241206">
                  <a:extLst>
                    <a:ext uri="{9D8B030D-6E8A-4147-A177-3AD203B41FA5}">
                      <a16:colId xmlns:a16="http://schemas.microsoft.com/office/drawing/2014/main" val="703494907"/>
                    </a:ext>
                  </a:extLst>
                </a:gridCol>
                <a:gridCol w="1241206">
                  <a:extLst>
                    <a:ext uri="{9D8B030D-6E8A-4147-A177-3AD203B41FA5}">
                      <a16:colId xmlns:a16="http://schemas.microsoft.com/office/drawing/2014/main" val="255557366"/>
                    </a:ext>
                  </a:extLst>
                </a:gridCol>
              </a:tblGrid>
              <a:tr h="1600227">
                <a:tc>
                  <a:txBody>
                    <a:bodyPr/>
                    <a:lstStyle/>
                    <a:p>
                      <a:endParaRPr lang="en-GB" sz="2000" dirty="0"/>
                    </a:p>
                  </a:txBody>
                  <a:tcPr>
                    <a:solidFill>
                      <a:schemeClr val="accent2">
                        <a:lumMod val="60000"/>
                        <a:lumOff val="40000"/>
                      </a:schemeClr>
                    </a:solidFill>
                  </a:tcPr>
                </a:tc>
                <a:tc>
                  <a:txBody>
                    <a:bodyPr/>
                    <a:lstStyle/>
                    <a:p>
                      <a:pPr algn="ctr"/>
                      <a:r>
                        <a:rPr lang="tr-TR" sz="2400" dirty="0">
                          <a:solidFill>
                            <a:schemeClr val="tx1"/>
                          </a:solidFill>
                        </a:rPr>
                        <a:t>2016</a:t>
                      </a:r>
                      <a:endParaRPr lang="en-GB" sz="2400" dirty="0">
                        <a:solidFill>
                          <a:schemeClr val="tx1"/>
                        </a:solidFill>
                      </a:endParaRPr>
                    </a:p>
                  </a:txBody>
                  <a:tcPr>
                    <a:solidFill>
                      <a:schemeClr val="accent2">
                        <a:lumMod val="60000"/>
                        <a:lumOff val="40000"/>
                      </a:schemeClr>
                    </a:solidFill>
                  </a:tcPr>
                </a:tc>
                <a:tc>
                  <a:txBody>
                    <a:bodyPr/>
                    <a:lstStyle/>
                    <a:p>
                      <a:r>
                        <a:rPr lang="tr-TR" sz="2400">
                          <a:solidFill>
                            <a:schemeClr val="tx1"/>
                          </a:solidFill>
                        </a:rPr>
                        <a:t>2017</a:t>
                      </a:r>
                      <a:endParaRPr lang="en-GB" sz="2400" dirty="0">
                        <a:solidFill>
                          <a:schemeClr val="tx1"/>
                        </a:solidFill>
                      </a:endParaRPr>
                    </a:p>
                  </a:txBody>
                  <a:tcPr>
                    <a:solidFill>
                      <a:schemeClr val="accent2">
                        <a:lumMod val="60000"/>
                        <a:lumOff val="40000"/>
                      </a:schemeClr>
                    </a:solidFill>
                  </a:tcPr>
                </a:tc>
                <a:tc>
                  <a:txBody>
                    <a:bodyPr/>
                    <a:lstStyle/>
                    <a:p>
                      <a:pPr algn="ctr"/>
                      <a:r>
                        <a:rPr lang="tr-TR" sz="2400" dirty="0">
                          <a:solidFill>
                            <a:schemeClr val="tx1"/>
                          </a:solidFill>
                        </a:rPr>
                        <a:t>2018</a:t>
                      </a:r>
                      <a:endParaRPr lang="en-GB" sz="2400" dirty="0">
                        <a:solidFill>
                          <a:schemeClr val="tx1"/>
                        </a:solidFill>
                      </a:endParaRPr>
                    </a:p>
                  </a:txBody>
                  <a:tcPr>
                    <a:solidFill>
                      <a:schemeClr val="accent2">
                        <a:lumMod val="60000"/>
                        <a:lumOff val="40000"/>
                      </a:schemeClr>
                    </a:solidFill>
                  </a:tcPr>
                </a:tc>
                <a:tc>
                  <a:txBody>
                    <a:bodyPr/>
                    <a:lstStyle/>
                    <a:p>
                      <a:pPr algn="ctr"/>
                      <a:r>
                        <a:rPr lang="tr-TR" sz="2400" dirty="0">
                          <a:solidFill>
                            <a:schemeClr val="tx1"/>
                          </a:solidFill>
                        </a:rPr>
                        <a:t>2019</a:t>
                      </a:r>
                      <a:endParaRPr lang="en-GB" sz="2400" dirty="0">
                        <a:solidFill>
                          <a:schemeClr val="tx1"/>
                        </a:solidFill>
                      </a:endParaRPr>
                    </a:p>
                  </a:txBody>
                  <a:tcPr>
                    <a:solidFill>
                      <a:schemeClr val="accent2">
                        <a:lumMod val="60000"/>
                        <a:lumOff val="40000"/>
                      </a:schemeClr>
                    </a:solidFill>
                  </a:tcPr>
                </a:tc>
                <a:tc>
                  <a:txBody>
                    <a:bodyPr/>
                    <a:lstStyle/>
                    <a:p>
                      <a:pPr algn="ctr"/>
                      <a:r>
                        <a:rPr lang="tr-TR" sz="2400">
                          <a:solidFill>
                            <a:schemeClr val="tx1"/>
                          </a:solidFill>
                        </a:rPr>
                        <a:t>2020</a:t>
                      </a:r>
                      <a:endParaRPr lang="en-GB" sz="2400" dirty="0">
                        <a:solidFill>
                          <a:schemeClr val="tx1"/>
                        </a:solidFill>
                      </a:endParaRPr>
                    </a:p>
                  </a:txBody>
                  <a:tcPr>
                    <a:solidFill>
                      <a:schemeClr val="accent2">
                        <a:lumMod val="60000"/>
                        <a:lumOff val="40000"/>
                      </a:schemeClr>
                    </a:solidFill>
                  </a:tcPr>
                </a:tc>
                <a:tc>
                  <a:txBody>
                    <a:bodyPr/>
                    <a:lstStyle/>
                    <a:p>
                      <a:pPr algn="ctr"/>
                      <a:r>
                        <a:rPr lang="tr-TR" sz="2400" dirty="0">
                          <a:solidFill>
                            <a:schemeClr val="tx1"/>
                          </a:solidFill>
                        </a:rPr>
                        <a:t>2021</a:t>
                      </a:r>
                      <a:endParaRPr lang="en-GB" sz="2400" dirty="0">
                        <a:solidFill>
                          <a:schemeClr val="tx1"/>
                        </a:solidFill>
                      </a:endParaRPr>
                    </a:p>
                  </a:txBody>
                  <a:tcPr>
                    <a:solidFill>
                      <a:schemeClr val="accent2">
                        <a:lumMod val="60000"/>
                        <a:lumOff val="40000"/>
                      </a:schemeClr>
                    </a:solidFill>
                  </a:tcPr>
                </a:tc>
                <a:tc>
                  <a:txBody>
                    <a:bodyPr/>
                    <a:lstStyle/>
                    <a:p>
                      <a:pPr algn="ctr"/>
                      <a:r>
                        <a:rPr lang="tr-TR" sz="2400" dirty="0">
                          <a:solidFill>
                            <a:schemeClr val="tx1"/>
                          </a:solidFill>
                        </a:rPr>
                        <a:t>2022</a:t>
                      </a:r>
                    </a:p>
                    <a:p>
                      <a:pPr algn="ctr"/>
                      <a:r>
                        <a:rPr lang="tr-TR" sz="2400" dirty="0">
                          <a:solidFill>
                            <a:schemeClr val="tx1"/>
                          </a:solidFill>
                        </a:rPr>
                        <a:t>(Jan.–</a:t>
                      </a:r>
                      <a:r>
                        <a:rPr lang="tr-TR" sz="2400" dirty="0" err="1">
                          <a:solidFill>
                            <a:schemeClr val="tx1"/>
                          </a:solidFill>
                        </a:rPr>
                        <a:t>Oct</a:t>
                      </a:r>
                      <a:r>
                        <a:rPr lang="tr-TR" sz="2400" dirty="0">
                          <a:solidFill>
                            <a:schemeClr val="tx1"/>
                          </a:solidFill>
                        </a:rPr>
                        <a:t>.)</a:t>
                      </a:r>
                      <a:endParaRPr lang="en-GB" sz="2400" dirty="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904456071"/>
                  </a:ext>
                </a:extLst>
              </a:tr>
              <a:tr h="1524521">
                <a:tc>
                  <a:txBody>
                    <a:bodyPr/>
                    <a:lstStyle/>
                    <a:p>
                      <a:pPr marL="0" algn="ctr" defTabSz="914400" rtl="0" eaLnBrk="1" latinLnBrk="0" hangingPunct="1"/>
                      <a:r>
                        <a:rPr lang="tr-TR" sz="1800" b="1" kern="1200">
                          <a:solidFill>
                            <a:schemeClr val="tx1"/>
                          </a:solidFill>
                          <a:latin typeface="+mn-lt"/>
                          <a:ea typeface="+mn-ea"/>
                          <a:cs typeface="+mn-cs"/>
                        </a:rPr>
                        <a:t>Number of general bans</a:t>
                      </a:r>
                      <a:endParaRPr lang="en-GB" sz="1800" b="1" kern="1200" dirty="0">
                        <a:solidFill>
                          <a:schemeClr val="tx1"/>
                        </a:solidFill>
                        <a:latin typeface="+mn-lt"/>
                        <a:ea typeface="+mn-ea"/>
                        <a:cs typeface="+mn-cs"/>
                      </a:endParaRPr>
                    </a:p>
                  </a:txBody>
                  <a:tcPr>
                    <a:solidFill>
                      <a:schemeClr val="accent2">
                        <a:lumMod val="60000"/>
                        <a:lumOff val="40000"/>
                      </a:schemeClr>
                    </a:solidFill>
                  </a:tcPr>
                </a:tc>
                <a:tc>
                  <a:txBody>
                    <a:bodyPr/>
                    <a:lstStyle/>
                    <a:p>
                      <a:pPr algn="ctr"/>
                      <a:r>
                        <a:rPr lang="tr-TR" sz="2400" dirty="0"/>
                        <a:t>51</a:t>
                      </a:r>
                      <a:endParaRPr lang="en-GB" sz="2400" dirty="0"/>
                    </a:p>
                  </a:txBody>
                  <a:tcPr>
                    <a:solidFill>
                      <a:schemeClr val="accent4">
                        <a:lumMod val="20000"/>
                        <a:lumOff val="80000"/>
                      </a:schemeClr>
                    </a:solidFill>
                  </a:tcPr>
                </a:tc>
                <a:tc>
                  <a:txBody>
                    <a:bodyPr/>
                    <a:lstStyle/>
                    <a:p>
                      <a:pPr algn="ctr"/>
                      <a:r>
                        <a:rPr lang="tr-TR" sz="2400" dirty="0"/>
                        <a:t>73</a:t>
                      </a:r>
                      <a:endParaRPr lang="en-GB" sz="2400" dirty="0"/>
                    </a:p>
                  </a:txBody>
                  <a:tcPr>
                    <a:solidFill>
                      <a:schemeClr val="accent4">
                        <a:lumMod val="20000"/>
                        <a:lumOff val="80000"/>
                      </a:schemeClr>
                    </a:solidFill>
                  </a:tcPr>
                </a:tc>
                <a:tc>
                  <a:txBody>
                    <a:bodyPr/>
                    <a:lstStyle/>
                    <a:p>
                      <a:pPr algn="ctr"/>
                      <a:r>
                        <a:rPr lang="tr-TR" sz="2400"/>
                        <a:t>58</a:t>
                      </a:r>
                      <a:endParaRPr lang="en-GB" sz="2400" dirty="0"/>
                    </a:p>
                  </a:txBody>
                  <a:tcPr>
                    <a:solidFill>
                      <a:schemeClr val="accent4">
                        <a:lumMod val="20000"/>
                        <a:lumOff val="80000"/>
                      </a:schemeClr>
                    </a:solidFill>
                  </a:tcPr>
                </a:tc>
                <a:tc>
                  <a:txBody>
                    <a:bodyPr/>
                    <a:lstStyle/>
                    <a:p>
                      <a:pPr algn="ctr"/>
                      <a:r>
                        <a:rPr lang="tr-TR" sz="2400" dirty="0"/>
                        <a:t>141</a:t>
                      </a:r>
                      <a:endParaRPr lang="en-GB" sz="2400" dirty="0"/>
                    </a:p>
                  </a:txBody>
                  <a:tcPr>
                    <a:solidFill>
                      <a:schemeClr val="accent4">
                        <a:lumMod val="20000"/>
                        <a:lumOff val="80000"/>
                      </a:schemeClr>
                    </a:solidFill>
                  </a:tcPr>
                </a:tc>
                <a:tc>
                  <a:txBody>
                    <a:bodyPr/>
                    <a:lstStyle/>
                    <a:p>
                      <a:pPr algn="ctr"/>
                      <a:r>
                        <a:rPr lang="tr-TR" sz="2400"/>
                        <a:t>249</a:t>
                      </a:r>
                      <a:endParaRPr lang="en-GB" sz="2400" dirty="0"/>
                    </a:p>
                  </a:txBody>
                  <a:tcPr>
                    <a:solidFill>
                      <a:schemeClr val="accent4">
                        <a:lumMod val="20000"/>
                        <a:lumOff val="80000"/>
                      </a:schemeClr>
                    </a:solidFill>
                  </a:tcPr>
                </a:tc>
                <a:tc>
                  <a:txBody>
                    <a:bodyPr/>
                    <a:lstStyle/>
                    <a:p>
                      <a:pPr algn="ctr"/>
                      <a:r>
                        <a:rPr lang="tr-TR" sz="2400" dirty="0"/>
                        <a:t>229</a:t>
                      </a:r>
                      <a:endParaRPr lang="en-GB" sz="2400" dirty="0"/>
                    </a:p>
                  </a:txBody>
                  <a:tcPr>
                    <a:solidFill>
                      <a:schemeClr val="accent4">
                        <a:lumMod val="20000"/>
                        <a:lumOff val="80000"/>
                      </a:schemeClr>
                    </a:solidFill>
                  </a:tcPr>
                </a:tc>
                <a:tc>
                  <a:txBody>
                    <a:bodyPr/>
                    <a:lstStyle/>
                    <a:p>
                      <a:pPr algn="ctr"/>
                      <a:r>
                        <a:rPr lang="tr-TR" sz="2400" dirty="0"/>
                        <a:t>77</a:t>
                      </a:r>
                      <a:endParaRPr lang="en-GB" sz="2400" dirty="0"/>
                    </a:p>
                  </a:txBody>
                  <a:tcPr>
                    <a:solidFill>
                      <a:schemeClr val="accent4">
                        <a:lumMod val="20000"/>
                        <a:lumOff val="80000"/>
                      </a:schemeClr>
                    </a:solidFill>
                  </a:tcPr>
                </a:tc>
                <a:extLst>
                  <a:ext uri="{0D108BD9-81ED-4DB2-BD59-A6C34878D82A}">
                    <a16:rowId xmlns:a16="http://schemas.microsoft.com/office/drawing/2014/main" val="3869503839"/>
                  </a:ext>
                </a:extLst>
              </a:tr>
            </a:tbl>
          </a:graphicData>
        </a:graphic>
      </p:graphicFrame>
    </p:spTree>
    <p:extLst>
      <p:ext uri="{BB962C8B-B14F-4D97-AF65-F5344CB8AC3E}">
        <p14:creationId xmlns:p14="http://schemas.microsoft.com/office/powerpoint/2010/main" val="1982070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F119E-CCF1-CDD2-720A-B0C829E43FE8}"/>
              </a:ext>
            </a:extLst>
          </p:cNvPr>
          <p:cNvSpPr>
            <a:spLocks noGrp="1"/>
          </p:cNvSpPr>
          <p:nvPr>
            <p:ph type="title"/>
          </p:nvPr>
        </p:nvSpPr>
        <p:spPr/>
        <p:txBody>
          <a:bodyPr/>
          <a:lstStyle/>
          <a:p>
            <a:pPr algn="ctr"/>
            <a:r>
              <a:rPr lang="tr-TR" b="1" dirty="0" err="1"/>
              <a:t>Specific</a:t>
            </a:r>
            <a:r>
              <a:rPr lang="tr-TR" b="1" dirty="0"/>
              <a:t> </a:t>
            </a:r>
            <a:r>
              <a:rPr lang="tr-TR" b="1" dirty="0" err="1"/>
              <a:t>Bans</a:t>
            </a:r>
            <a:endParaRPr lang="en-GB" b="1" dirty="0"/>
          </a:p>
        </p:txBody>
      </p:sp>
      <p:sp>
        <p:nvSpPr>
          <p:cNvPr id="3" name="Content Placeholder 2">
            <a:extLst>
              <a:ext uri="{FF2B5EF4-FFF2-40B4-BE49-F238E27FC236}">
                <a16:creationId xmlns:a16="http://schemas.microsoft.com/office/drawing/2014/main" id="{207D883A-764D-1BDD-FE32-9A10DAF18504}"/>
              </a:ext>
            </a:extLst>
          </p:cNvPr>
          <p:cNvSpPr>
            <a:spLocks noGrp="1"/>
          </p:cNvSpPr>
          <p:nvPr>
            <p:ph idx="1"/>
          </p:nvPr>
        </p:nvSpPr>
        <p:spPr/>
        <p:txBody>
          <a:bodyPr/>
          <a:lstStyle/>
          <a:p>
            <a:pPr algn="just"/>
            <a:r>
              <a:rPr lang="tr-TR" dirty="0" err="1"/>
              <a:t>These</a:t>
            </a:r>
            <a:r>
              <a:rPr lang="tr-TR" dirty="0"/>
              <a:t> </a:t>
            </a:r>
            <a:r>
              <a:rPr lang="tr-TR" dirty="0" err="1"/>
              <a:t>bans</a:t>
            </a:r>
            <a:r>
              <a:rPr lang="tr-TR" dirty="0"/>
              <a:t> </a:t>
            </a:r>
            <a:r>
              <a:rPr lang="en-GB" dirty="0"/>
              <a:t>were issued by provincial governorates on demonstrations and events concerning specific matters, such as bans on</a:t>
            </a:r>
            <a:r>
              <a:rPr lang="en-US" dirty="0"/>
              <a:t>:</a:t>
            </a:r>
            <a:r>
              <a:rPr lang="en-GB" dirty="0"/>
              <a:t> </a:t>
            </a:r>
            <a:endParaRPr lang="tr-TR" dirty="0"/>
          </a:p>
          <a:p>
            <a:pPr lvl="1" algn="just">
              <a:buFont typeface="Wingdings" panose="05000000000000000000" pitchFamily="2" charset="2"/>
              <a:buChar char="Ø"/>
            </a:pPr>
            <a:r>
              <a:rPr lang="en-GB" dirty="0"/>
              <a:t>LGBTI+ assemblies and events</a:t>
            </a:r>
            <a:endParaRPr lang="tr-TR" dirty="0"/>
          </a:p>
          <a:p>
            <a:pPr lvl="1" algn="just">
              <a:buFont typeface="Wingdings" panose="05000000000000000000" pitchFamily="2" charset="2"/>
              <a:buChar char="Ø"/>
            </a:pPr>
            <a:r>
              <a:rPr lang="tr-TR" dirty="0"/>
              <a:t>O</a:t>
            </a:r>
            <a:r>
              <a:rPr lang="en-GB" dirty="0" err="1"/>
              <a:t>pposition</a:t>
            </a:r>
            <a:r>
              <a:rPr lang="en-GB" dirty="0"/>
              <a:t> parties’ assemblies and events</a:t>
            </a:r>
            <a:endParaRPr lang="tr-TR" dirty="0"/>
          </a:p>
          <a:p>
            <a:pPr lvl="1" algn="just">
              <a:buFont typeface="Wingdings" panose="05000000000000000000" pitchFamily="2" charset="2"/>
              <a:buChar char="Ø"/>
            </a:pPr>
            <a:r>
              <a:rPr lang="tr-TR" dirty="0"/>
              <a:t>D</a:t>
            </a:r>
            <a:r>
              <a:rPr lang="en-GB" dirty="0" err="1"/>
              <a:t>emonstrations</a:t>
            </a:r>
            <a:r>
              <a:rPr lang="en-GB" dirty="0"/>
              <a:t> organised for special days such as International Labour Day or International Women’s Day. </a:t>
            </a:r>
          </a:p>
        </p:txBody>
      </p:sp>
    </p:spTree>
    <p:extLst>
      <p:ext uri="{BB962C8B-B14F-4D97-AF65-F5344CB8AC3E}">
        <p14:creationId xmlns:p14="http://schemas.microsoft.com/office/powerpoint/2010/main" val="158697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99FC-439F-0A5C-9348-65DCEFB3232F}"/>
              </a:ext>
            </a:extLst>
          </p:cNvPr>
          <p:cNvSpPr>
            <a:spLocks noGrp="1"/>
          </p:cNvSpPr>
          <p:nvPr>
            <p:ph type="title"/>
          </p:nvPr>
        </p:nvSpPr>
        <p:spPr/>
        <p:txBody>
          <a:bodyPr/>
          <a:lstStyle/>
          <a:p>
            <a:pPr algn="ctr"/>
            <a:r>
              <a:rPr lang="tr-TR" b="1" dirty="0" err="1"/>
              <a:t>Specific</a:t>
            </a:r>
            <a:r>
              <a:rPr lang="tr-TR" b="1" dirty="0"/>
              <a:t> </a:t>
            </a:r>
            <a:r>
              <a:rPr lang="tr-TR" b="1" dirty="0" err="1"/>
              <a:t>Bans</a:t>
            </a:r>
            <a:endParaRPr lang="en-GB" b="1" dirty="0"/>
          </a:p>
        </p:txBody>
      </p:sp>
      <p:sp>
        <p:nvSpPr>
          <p:cNvPr id="6" name="Content Placeholder 5">
            <a:extLst>
              <a:ext uri="{FF2B5EF4-FFF2-40B4-BE49-F238E27FC236}">
                <a16:creationId xmlns:a16="http://schemas.microsoft.com/office/drawing/2014/main" id="{FA32B634-505E-A484-2CDA-0202A2A8A96D}"/>
              </a:ext>
            </a:extLst>
          </p:cNvPr>
          <p:cNvSpPr>
            <a:spLocks noGrp="1"/>
          </p:cNvSpPr>
          <p:nvPr>
            <p:ph idx="1"/>
          </p:nvPr>
        </p:nvSpPr>
        <p:spPr/>
        <p:txBody>
          <a:bodyPr/>
          <a:lstStyle/>
          <a:p>
            <a:pPr marL="0" indent="0">
              <a:buNone/>
            </a:pPr>
            <a:endParaRPr lang="tr-TR" sz="1800" i="1" dirty="0"/>
          </a:p>
          <a:p>
            <a:pPr marL="0" indent="0">
              <a:buNone/>
            </a:pPr>
            <a:r>
              <a:rPr lang="tr-TR" sz="1800" i="1" dirty="0"/>
              <a:t>Figures </a:t>
            </a:r>
            <a:r>
              <a:rPr lang="tr-TR" sz="1800" i="1" dirty="0" err="1"/>
              <a:t>below</a:t>
            </a:r>
            <a:r>
              <a:rPr lang="tr-TR" sz="1800" i="1" dirty="0"/>
              <a:t> </a:t>
            </a:r>
            <a:r>
              <a:rPr lang="tr-TR" sz="1800" i="1" dirty="0" err="1"/>
              <a:t>are</a:t>
            </a:r>
            <a:r>
              <a:rPr lang="tr-TR" sz="1800" i="1" dirty="0"/>
              <a:t> </a:t>
            </a:r>
            <a:r>
              <a:rPr lang="tr-TR" sz="1800" i="1" dirty="0" err="1"/>
              <a:t>taken</a:t>
            </a:r>
            <a:r>
              <a:rPr lang="tr-TR" sz="1800" i="1" dirty="0"/>
              <a:t> </a:t>
            </a:r>
            <a:r>
              <a:rPr lang="tr-TR" sz="1800" i="1" dirty="0" err="1"/>
              <a:t>from</a:t>
            </a:r>
            <a:r>
              <a:rPr lang="tr-TR" sz="1800" i="1" dirty="0"/>
              <a:t> the </a:t>
            </a:r>
            <a:r>
              <a:rPr lang="tr-TR" sz="1800" i="1" dirty="0" err="1"/>
              <a:t>research</a:t>
            </a:r>
            <a:r>
              <a:rPr lang="tr-TR" sz="1800" i="1" dirty="0"/>
              <a:t> of </a:t>
            </a:r>
            <a:r>
              <a:rPr lang="en-GB" sz="1800" i="1" dirty="0"/>
              <a:t>the Association for Monitoring Equal Rights (</a:t>
            </a:r>
            <a:r>
              <a:rPr lang="en-GB" sz="1800" i="1" dirty="0" err="1"/>
              <a:t>Eşit</a:t>
            </a:r>
            <a:r>
              <a:rPr lang="en-GB" sz="1800" i="1" dirty="0"/>
              <a:t> </a:t>
            </a:r>
            <a:r>
              <a:rPr lang="en-GB" sz="1800" i="1" dirty="0" err="1"/>
              <a:t>Haklar</a:t>
            </a:r>
            <a:r>
              <a:rPr lang="en-GB" sz="1800" i="1" dirty="0"/>
              <a:t> </a:t>
            </a:r>
            <a:r>
              <a:rPr lang="en-GB" sz="1800" i="1" dirty="0" err="1"/>
              <a:t>İçin</a:t>
            </a:r>
            <a:r>
              <a:rPr lang="en-GB" sz="1800" i="1" dirty="0"/>
              <a:t> </a:t>
            </a:r>
            <a:r>
              <a:rPr lang="en-GB" sz="1800" i="1" dirty="0" err="1"/>
              <a:t>İzleme</a:t>
            </a:r>
            <a:r>
              <a:rPr lang="en-GB" sz="1800" i="1" dirty="0"/>
              <a:t> </a:t>
            </a:r>
            <a:r>
              <a:rPr lang="en-GB" sz="1800" i="1" dirty="0" err="1"/>
              <a:t>Derneği</a:t>
            </a:r>
            <a:r>
              <a:rPr lang="tr-TR" sz="1800" i="1" dirty="0"/>
              <a:t>)</a:t>
            </a:r>
          </a:p>
        </p:txBody>
      </p:sp>
      <p:graphicFrame>
        <p:nvGraphicFramePr>
          <p:cNvPr id="7" name="Table 4">
            <a:extLst>
              <a:ext uri="{FF2B5EF4-FFF2-40B4-BE49-F238E27FC236}">
                <a16:creationId xmlns:a16="http://schemas.microsoft.com/office/drawing/2014/main" id="{D2C60A54-9AA8-BA65-58B5-77FAA42CD2BA}"/>
              </a:ext>
            </a:extLst>
          </p:cNvPr>
          <p:cNvGraphicFramePr>
            <a:graphicFrameLocks/>
          </p:cNvGraphicFramePr>
          <p:nvPr>
            <p:extLst>
              <p:ext uri="{D42A27DB-BD31-4B8C-83A1-F6EECF244321}">
                <p14:modId xmlns:p14="http://schemas.microsoft.com/office/powerpoint/2010/main" val="1116193409"/>
              </p:ext>
            </p:extLst>
          </p:nvPr>
        </p:nvGraphicFramePr>
        <p:xfrm>
          <a:off x="838200" y="2992273"/>
          <a:ext cx="10515600" cy="2333308"/>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2291897852"/>
                    </a:ext>
                  </a:extLst>
                </a:gridCol>
                <a:gridCol w="1314450">
                  <a:extLst>
                    <a:ext uri="{9D8B030D-6E8A-4147-A177-3AD203B41FA5}">
                      <a16:colId xmlns:a16="http://schemas.microsoft.com/office/drawing/2014/main" val="1119059054"/>
                    </a:ext>
                  </a:extLst>
                </a:gridCol>
                <a:gridCol w="1314450">
                  <a:extLst>
                    <a:ext uri="{9D8B030D-6E8A-4147-A177-3AD203B41FA5}">
                      <a16:colId xmlns:a16="http://schemas.microsoft.com/office/drawing/2014/main" val="2549406053"/>
                    </a:ext>
                  </a:extLst>
                </a:gridCol>
                <a:gridCol w="1314450">
                  <a:extLst>
                    <a:ext uri="{9D8B030D-6E8A-4147-A177-3AD203B41FA5}">
                      <a16:colId xmlns:a16="http://schemas.microsoft.com/office/drawing/2014/main" val="2306193376"/>
                    </a:ext>
                  </a:extLst>
                </a:gridCol>
                <a:gridCol w="1314450">
                  <a:extLst>
                    <a:ext uri="{9D8B030D-6E8A-4147-A177-3AD203B41FA5}">
                      <a16:colId xmlns:a16="http://schemas.microsoft.com/office/drawing/2014/main" val="3179656142"/>
                    </a:ext>
                  </a:extLst>
                </a:gridCol>
                <a:gridCol w="1314450">
                  <a:extLst>
                    <a:ext uri="{9D8B030D-6E8A-4147-A177-3AD203B41FA5}">
                      <a16:colId xmlns:a16="http://schemas.microsoft.com/office/drawing/2014/main" val="2609131830"/>
                    </a:ext>
                  </a:extLst>
                </a:gridCol>
                <a:gridCol w="1314450">
                  <a:extLst>
                    <a:ext uri="{9D8B030D-6E8A-4147-A177-3AD203B41FA5}">
                      <a16:colId xmlns:a16="http://schemas.microsoft.com/office/drawing/2014/main" val="412932403"/>
                    </a:ext>
                  </a:extLst>
                </a:gridCol>
                <a:gridCol w="1314450">
                  <a:extLst>
                    <a:ext uri="{9D8B030D-6E8A-4147-A177-3AD203B41FA5}">
                      <a16:colId xmlns:a16="http://schemas.microsoft.com/office/drawing/2014/main" val="2261713232"/>
                    </a:ext>
                  </a:extLst>
                </a:gridCol>
              </a:tblGrid>
              <a:tr h="1144588">
                <a:tc>
                  <a:txBody>
                    <a:bodyPr/>
                    <a:lstStyle/>
                    <a:p>
                      <a:pPr algn="ctr"/>
                      <a:endParaRPr lang="en-GB" dirty="0">
                        <a:solidFill>
                          <a:schemeClr val="tx1"/>
                        </a:solidFill>
                      </a:endParaRPr>
                    </a:p>
                  </a:txBody>
                  <a:tcPr>
                    <a:solidFill>
                      <a:schemeClr val="accent2">
                        <a:lumMod val="60000"/>
                        <a:lumOff val="40000"/>
                      </a:schemeClr>
                    </a:solidFill>
                  </a:tcPr>
                </a:tc>
                <a:tc>
                  <a:txBody>
                    <a:bodyPr/>
                    <a:lstStyle/>
                    <a:p>
                      <a:pPr algn="ctr"/>
                      <a:r>
                        <a:rPr lang="tr-TR" sz="2400" dirty="0">
                          <a:solidFill>
                            <a:schemeClr val="tx1"/>
                          </a:solidFill>
                        </a:rPr>
                        <a:t>2016</a:t>
                      </a:r>
                      <a:endParaRPr lang="en-GB" sz="2400" dirty="0">
                        <a:solidFill>
                          <a:schemeClr val="tx1"/>
                        </a:solidFill>
                      </a:endParaRPr>
                    </a:p>
                  </a:txBody>
                  <a:tcPr>
                    <a:solidFill>
                      <a:schemeClr val="accent2">
                        <a:lumMod val="60000"/>
                        <a:lumOff val="40000"/>
                      </a:schemeClr>
                    </a:solidFill>
                  </a:tcPr>
                </a:tc>
                <a:tc>
                  <a:txBody>
                    <a:bodyPr/>
                    <a:lstStyle/>
                    <a:p>
                      <a:pPr algn="ctr"/>
                      <a:r>
                        <a:rPr lang="tr-TR" sz="2400" dirty="0">
                          <a:solidFill>
                            <a:schemeClr val="tx1"/>
                          </a:solidFill>
                        </a:rPr>
                        <a:t>2017</a:t>
                      </a:r>
                      <a:endParaRPr lang="en-GB" sz="2400" dirty="0">
                        <a:solidFill>
                          <a:schemeClr val="tx1"/>
                        </a:solidFill>
                      </a:endParaRPr>
                    </a:p>
                  </a:txBody>
                  <a:tcPr>
                    <a:solidFill>
                      <a:schemeClr val="accent2">
                        <a:lumMod val="60000"/>
                        <a:lumOff val="40000"/>
                      </a:schemeClr>
                    </a:solidFill>
                  </a:tcPr>
                </a:tc>
                <a:tc>
                  <a:txBody>
                    <a:bodyPr/>
                    <a:lstStyle/>
                    <a:p>
                      <a:pPr algn="ctr"/>
                      <a:r>
                        <a:rPr lang="tr-TR" sz="2400" dirty="0">
                          <a:solidFill>
                            <a:schemeClr val="tx1"/>
                          </a:solidFill>
                        </a:rPr>
                        <a:t>2018</a:t>
                      </a:r>
                      <a:endParaRPr lang="en-GB" sz="2400" dirty="0">
                        <a:solidFill>
                          <a:schemeClr val="tx1"/>
                        </a:solidFill>
                      </a:endParaRPr>
                    </a:p>
                  </a:txBody>
                  <a:tcPr>
                    <a:solidFill>
                      <a:schemeClr val="accent2">
                        <a:lumMod val="60000"/>
                        <a:lumOff val="40000"/>
                      </a:schemeClr>
                    </a:solidFill>
                  </a:tcPr>
                </a:tc>
                <a:tc>
                  <a:txBody>
                    <a:bodyPr/>
                    <a:lstStyle/>
                    <a:p>
                      <a:pPr algn="ctr"/>
                      <a:r>
                        <a:rPr lang="tr-TR" sz="2400" dirty="0">
                          <a:solidFill>
                            <a:schemeClr val="tx1"/>
                          </a:solidFill>
                        </a:rPr>
                        <a:t>2019</a:t>
                      </a:r>
                      <a:endParaRPr lang="en-GB" sz="2400" dirty="0">
                        <a:solidFill>
                          <a:schemeClr val="tx1"/>
                        </a:solidFill>
                      </a:endParaRPr>
                    </a:p>
                  </a:txBody>
                  <a:tcPr>
                    <a:solidFill>
                      <a:schemeClr val="accent2">
                        <a:lumMod val="60000"/>
                        <a:lumOff val="40000"/>
                      </a:schemeClr>
                    </a:solidFill>
                  </a:tcPr>
                </a:tc>
                <a:tc>
                  <a:txBody>
                    <a:bodyPr/>
                    <a:lstStyle/>
                    <a:p>
                      <a:pPr algn="ctr"/>
                      <a:r>
                        <a:rPr lang="tr-TR" sz="2400" dirty="0">
                          <a:solidFill>
                            <a:schemeClr val="tx1"/>
                          </a:solidFill>
                        </a:rPr>
                        <a:t>2020</a:t>
                      </a:r>
                      <a:endParaRPr lang="en-GB" sz="2400" dirty="0">
                        <a:solidFill>
                          <a:schemeClr val="tx1"/>
                        </a:solidFill>
                      </a:endParaRPr>
                    </a:p>
                  </a:txBody>
                  <a:tcPr>
                    <a:solidFill>
                      <a:schemeClr val="accent2">
                        <a:lumMod val="60000"/>
                        <a:lumOff val="40000"/>
                      </a:schemeClr>
                    </a:solidFill>
                  </a:tcPr>
                </a:tc>
                <a:tc>
                  <a:txBody>
                    <a:bodyPr/>
                    <a:lstStyle/>
                    <a:p>
                      <a:pPr algn="ctr"/>
                      <a:r>
                        <a:rPr lang="tr-TR" sz="2400" dirty="0">
                          <a:solidFill>
                            <a:schemeClr val="tx1"/>
                          </a:solidFill>
                        </a:rPr>
                        <a:t>2021</a:t>
                      </a:r>
                      <a:endParaRPr lang="en-GB" sz="2400" dirty="0">
                        <a:solidFill>
                          <a:schemeClr val="tx1"/>
                        </a:solidFill>
                      </a:endParaRPr>
                    </a:p>
                  </a:txBody>
                  <a:tcPr>
                    <a:solidFill>
                      <a:schemeClr val="accent2">
                        <a:lumMod val="60000"/>
                        <a:lumOff val="40000"/>
                      </a:schemeClr>
                    </a:solidFill>
                  </a:tcPr>
                </a:tc>
                <a:tc>
                  <a:txBody>
                    <a:bodyPr/>
                    <a:lstStyle/>
                    <a:p>
                      <a:pPr algn="ctr"/>
                      <a:r>
                        <a:rPr lang="tr-TR" sz="2400" dirty="0">
                          <a:solidFill>
                            <a:schemeClr val="tx1"/>
                          </a:solidFill>
                        </a:rPr>
                        <a:t>2022 (Jan.-</a:t>
                      </a:r>
                      <a:r>
                        <a:rPr lang="tr-TR" sz="2400" dirty="0" err="1">
                          <a:solidFill>
                            <a:schemeClr val="tx1"/>
                          </a:solidFill>
                        </a:rPr>
                        <a:t>Oct</a:t>
                      </a:r>
                      <a:r>
                        <a:rPr lang="tr-TR" sz="2400" dirty="0">
                          <a:solidFill>
                            <a:schemeClr val="tx1"/>
                          </a:solidFill>
                        </a:rPr>
                        <a:t>.)</a:t>
                      </a:r>
                      <a:endParaRPr lang="en-GB" sz="2400" dirty="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4217689832"/>
                  </a:ext>
                </a:extLst>
              </a:tr>
              <a:tr h="1144588">
                <a:tc>
                  <a:txBody>
                    <a:bodyPr/>
                    <a:lstStyle/>
                    <a:p>
                      <a:pPr algn="ctr"/>
                      <a:r>
                        <a:rPr lang="tr-TR" b="1" dirty="0">
                          <a:solidFill>
                            <a:schemeClr val="tx1"/>
                          </a:solidFill>
                        </a:rPr>
                        <a:t>Number of specific bans</a:t>
                      </a:r>
                    </a:p>
                  </a:txBody>
                  <a:tcPr>
                    <a:solidFill>
                      <a:schemeClr val="accent2">
                        <a:lumMod val="60000"/>
                        <a:lumOff val="40000"/>
                      </a:schemeClr>
                    </a:solidFill>
                  </a:tcPr>
                </a:tc>
                <a:tc>
                  <a:txBody>
                    <a:bodyPr/>
                    <a:lstStyle/>
                    <a:p>
                      <a:pPr algn="ctr"/>
                      <a:r>
                        <a:rPr lang="tr-TR" sz="2400" dirty="0">
                          <a:solidFill>
                            <a:schemeClr val="tx1"/>
                          </a:solidFill>
                        </a:rPr>
                        <a:t>53</a:t>
                      </a:r>
                      <a:endParaRPr lang="en-GB" sz="2400" dirty="0">
                        <a:solidFill>
                          <a:schemeClr val="tx1"/>
                        </a:solidFill>
                      </a:endParaRPr>
                    </a:p>
                  </a:txBody>
                  <a:tcPr>
                    <a:solidFill>
                      <a:schemeClr val="accent4">
                        <a:lumMod val="20000"/>
                        <a:lumOff val="80000"/>
                      </a:schemeClr>
                    </a:solidFill>
                  </a:tcPr>
                </a:tc>
                <a:tc>
                  <a:txBody>
                    <a:bodyPr/>
                    <a:lstStyle/>
                    <a:p>
                      <a:pPr algn="ctr"/>
                      <a:r>
                        <a:rPr lang="tr-TR" sz="2400" dirty="0">
                          <a:solidFill>
                            <a:schemeClr val="tx1"/>
                          </a:solidFill>
                        </a:rPr>
                        <a:t>47</a:t>
                      </a:r>
                      <a:endParaRPr lang="en-GB" sz="2400" dirty="0">
                        <a:solidFill>
                          <a:schemeClr val="tx1"/>
                        </a:solidFill>
                      </a:endParaRPr>
                    </a:p>
                  </a:txBody>
                  <a:tcPr>
                    <a:solidFill>
                      <a:schemeClr val="accent4">
                        <a:lumMod val="20000"/>
                        <a:lumOff val="80000"/>
                      </a:schemeClr>
                    </a:solidFill>
                  </a:tcPr>
                </a:tc>
                <a:tc>
                  <a:txBody>
                    <a:bodyPr/>
                    <a:lstStyle/>
                    <a:p>
                      <a:pPr algn="ctr"/>
                      <a:r>
                        <a:rPr lang="tr-TR" sz="2400" dirty="0">
                          <a:solidFill>
                            <a:schemeClr val="tx1"/>
                          </a:solidFill>
                        </a:rPr>
                        <a:t>56</a:t>
                      </a:r>
                      <a:endParaRPr lang="en-GB" sz="2400" dirty="0">
                        <a:solidFill>
                          <a:schemeClr val="tx1"/>
                        </a:solidFill>
                      </a:endParaRPr>
                    </a:p>
                  </a:txBody>
                  <a:tcPr>
                    <a:solidFill>
                      <a:schemeClr val="accent4">
                        <a:lumMod val="20000"/>
                        <a:lumOff val="80000"/>
                      </a:schemeClr>
                    </a:solidFill>
                  </a:tcPr>
                </a:tc>
                <a:tc>
                  <a:txBody>
                    <a:bodyPr/>
                    <a:lstStyle/>
                    <a:p>
                      <a:pPr algn="ctr"/>
                      <a:r>
                        <a:rPr lang="tr-TR" sz="2400" dirty="0">
                          <a:solidFill>
                            <a:schemeClr val="tx1"/>
                          </a:solidFill>
                        </a:rPr>
                        <a:t>158</a:t>
                      </a:r>
                      <a:endParaRPr lang="en-GB" sz="2400" dirty="0">
                        <a:solidFill>
                          <a:schemeClr val="tx1"/>
                        </a:solidFill>
                      </a:endParaRPr>
                    </a:p>
                  </a:txBody>
                  <a:tcPr>
                    <a:solidFill>
                      <a:schemeClr val="accent4">
                        <a:lumMod val="20000"/>
                        <a:lumOff val="80000"/>
                      </a:schemeClr>
                    </a:solidFill>
                  </a:tcPr>
                </a:tc>
                <a:tc>
                  <a:txBody>
                    <a:bodyPr/>
                    <a:lstStyle/>
                    <a:p>
                      <a:pPr algn="ctr"/>
                      <a:r>
                        <a:rPr lang="tr-TR" sz="2400" dirty="0">
                          <a:solidFill>
                            <a:schemeClr val="tx1"/>
                          </a:solidFill>
                        </a:rPr>
                        <a:t>115</a:t>
                      </a:r>
                      <a:endParaRPr lang="en-GB" sz="2400" dirty="0">
                        <a:solidFill>
                          <a:schemeClr val="tx1"/>
                        </a:solidFill>
                      </a:endParaRPr>
                    </a:p>
                  </a:txBody>
                  <a:tcPr>
                    <a:solidFill>
                      <a:schemeClr val="accent4">
                        <a:lumMod val="20000"/>
                        <a:lumOff val="80000"/>
                      </a:schemeClr>
                    </a:solidFill>
                  </a:tcPr>
                </a:tc>
                <a:tc>
                  <a:txBody>
                    <a:bodyPr/>
                    <a:lstStyle/>
                    <a:p>
                      <a:pPr algn="ctr"/>
                      <a:r>
                        <a:rPr lang="tr-TR" sz="2400" dirty="0">
                          <a:solidFill>
                            <a:schemeClr val="tx1"/>
                          </a:solidFill>
                        </a:rPr>
                        <a:t>75</a:t>
                      </a:r>
                      <a:endParaRPr lang="en-GB" sz="2400" dirty="0">
                        <a:solidFill>
                          <a:schemeClr val="tx1"/>
                        </a:solidFill>
                      </a:endParaRPr>
                    </a:p>
                  </a:txBody>
                  <a:tcPr>
                    <a:solidFill>
                      <a:schemeClr val="accent4">
                        <a:lumMod val="20000"/>
                        <a:lumOff val="80000"/>
                      </a:schemeClr>
                    </a:solidFill>
                  </a:tcPr>
                </a:tc>
                <a:tc>
                  <a:txBody>
                    <a:bodyPr/>
                    <a:lstStyle/>
                    <a:p>
                      <a:pPr algn="ctr"/>
                      <a:r>
                        <a:rPr lang="tr-TR" sz="2400" dirty="0">
                          <a:solidFill>
                            <a:schemeClr val="tx1"/>
                          </a:solidFill>
                        </a:rPr>
                        <a:t>34</a:t>
                      </a:r>
                      <a:endParaRPr lang="en-GB" sz="2400" dirty="0">
                        <a:solidFill>
                          <a:schemeClr val="tx1"/>
                        </a:solidFill>
                      </a:endParaRPr>
                    </a:p>
                  </a:txBody>
                  <a:tcPr>
                    <a:solidFill>
                      <a:schemeClr val="accent4">
                        <a:lumMod val="20000"/>
                        <a:lumOff val="80000"/>
                      </a:schemeClr>
                    </a:solidFill>
                  </a:tcPr>
                </a:tc>
                <a:extLst>
                  <a:ext uri="{0D108BD9-81ED-4DB2-BD59-A6C34878D82A}">
                    <a16:rowId xmlns:a16="http://schemas.microsoft.com/office/drawing/2014/main" val="2223024385"/>
                  </a:ext>
                </a:extLst>
              </a:tr>
            </a:tbl>
          </a:graphicData>
        </a:graphic>
      </p:graphicFrame>
    </p:spTree>
    <p:extLst>
      <p:ext uri="{BB962C8B-B14F-4D97-AF65-F5344CB8AC3E}">
        <p14:creationId xmlns:p14="http://schemas.microsoft.com/office/powerpoint/2010/main" val="4208853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59B63-CA60-DF24-B86C-E06E0856757E}"/>
              </a:ext>
            </a:extLst>
          </p:cNvPr>
          <p:cNvSpPr>
            <a:spLocks noGrp="1"/>
          </p:cNvSpPr>
          <p:nvPr>
            <p:ph type="title"/>
          </p:nvPr>
        </p:nvSpPr>
        <p:spPr/>
        <p:txBody>
          <a:bodyPr/>
          <a:lstStyle/>
          <a:p>
            <a:pPr algn="ctr"/>
            <a:r>
              <a:rPr lang="en-GB" b="1" dirty="0"/>
              <a:t>Police Interventions to Demonstrations, Use of Force and Torture</a:t>
            </a:r>
          </a:p>
        </p:txBody>
      </p:sp>
      <p:sp>
        <p:nvSpPr>
          <p:cNvPr id="3" name="Content Placeholder 2">
            <a:extLst>
              <a:ext uri="{FF2B5EF4-FFF2-40B4-BE49-F238E27FC236}">
                <a16:creationId xmlns:a16="http://schemas.microsoft.com/office/drawing/2014/main" id="{F3FE78C2-4BC7-378D-C96A-4F5E0916DBB4}"/>
              </a:ext>
            </a:extLst>
          </p:cNvPr>
          <p:cNvSpPr>
            <a:spLocks noGrp="1"/>
          </p:cNvSpPr>
          <p:nvPr>
            <p:ph idx="1"/>
          </p:nvPr>
        </p:nvSpPr>
        <p:spPr/>
        <p:txBody>
          <a:bodyPr>
            <a:normAutofit/>
          </a:bodyPr>
          <a:lstStyle/>
          <a:p>
            <a:pPr marL="0" indent="0">
              <a:buNone/>
            </a:pPr>
            <a:r>
              <a:rPr lang="en-GB" dirty="0"/>
              <a:t>The examination of Turkish law enforcement officials’ practices during assemblies reveals, in particular, the following :</a:t>
            </a:r>
            <a:endParaRPr lang="tr-TR" dirty="0"/>
          </a:p>
          <a:p>
            <a:pPr lvl="0">
              <a:lnSpc>
                <a:spcPct val="107000"/>
              </a:lnSpc>
              <a:spcBef>
                <a:spcPts val="600"/>
              </a:spcBef>
              <a:spcAft>
                <a:spcPts val="6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The police systematically enforce the dispersal of assemblies despite their peaceful nature.</a:t>
            </a:r>
          </a:p>
          <a:p>
            <a:pPr lvl="0">
              <a:lnSpc>
                <a:spcPct val="107000"/>
              </a:lnSpc>
              <a:spcBef>
                <a:spcPts val="600"/>
              </a:spcBef>
              <a:spcAft>
                <a:spcPts val="6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While dispersing the crowd, the police persistently use excessive force on protestors, which could result in ill-treatment or torture, and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mass</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a:effectLst/>
                <a:latin typeface="Calibri" panose="020F0502020204030204" pitchFamily="34" charset="0"/>
                <a:ea typeface="Calibri" panose="020F0502020204030204" pitchFamily="34" charset="0"/>
                <a:cs typeface="Times New Roman" panose="02020603050405020304" pitchFamily="18" charset="0"/>
              </a:rPr>
              <a:t>arrest</a:t>
            </a:r>
          </a:p>
          <a:p>
            <a:pPr lvl="0">
              <a:lnSpc>
                <a:spcPct val="107000"/>
              </a:lnSpc>
              <a:spcBef>
                <a:spcPts val="600"/>
              </a:spcBef>
              <a:spcAft>
                <a:spcPts val="6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The authorities have failed to set up a functioning system for an</a:t>
            </a:r>
            <a:r>
              <a:rPr lang="en-GB" sz="2400" i="1" dirty="0">
                <a:effectLst/>
                <a:latin typeface="Calibri" panose="020F0502020204030204" pitchFamily="34" charset="0"/>
                <a:ea typeface="Calibri" panose="020F0502020204030204" pitchFamily="34" charset="0"/>
                <a:cs typeface="Times New Roman" panose="02020603050405020304" pitchFamily="18" charset="0"/>
              </a:rPr>
              <a:t> ex post facto</a:t>
            </a:r>
            <a:r>
              <a:rPr lang="en-GB" sz="2400" dirty="0">
                <a:effectLst/>
                <a:latin typeface="Calibri" panose="020F0502020204030204" pitchFamily="34" charset="0"/>
                <a:ea typeface="Calibri" panose="020F0502020204030204" pitchFamily="34" charset="0"/>
                <a:cs typeface="Times New Roman" panose="02020603050405020304" pitchFamily="18" charset="0"/>
              </a:rPr>
              <a:t> review to assess the reasonableness and proportionality of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use</a:t>
            </a:r>
            <a:r>
              <a:rPr lang="tr-TR" sz="2400" dirty="0">
                <a:effectLst/>
                <a:latin typeface="Calibri" panose="020F0502020204030204" pitchFamily="34" charset="0"/>
                <a:ea typeface="Calibri" panose="020F0502020204030204" pitchFamily="34" charset="0"/>
                <a:cs typeface="Times New Roman" panose="02020603050405020304" pitchFamily="18" charset="0"/>
              </a:rPr>
              <a:t> of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force</a:t>
            </a:r>
            <a:r>
              <a:rPr lang="tr-TR" sz="2400" dirty="0">
                <a:effectLst/>
                <a:latin typeface="Calibri" panose="020F0502020204030204" pitchFamily="34" charset="0"/>
                <a:ea typeface="Calibri" panose="020F0502020204030204" pitchFamily="34" charset="0"/>
                <a:cs typeface="Times New Roman" panose="02020603050405020304" pitchFamily="18" charset="0"/>
              </a:rPr>
              <a:t> on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protestors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GB" dirty="0"/>
          </a:p>
        </p:txBody>
      </p:sp>
    </p:spTree>
    <p:extLst>
      <p:ext uri="{BB962C8B-B14F-4D97-AF65-F5344CB8AC3E}">
        <p14:creationId xmlns:p14="http://schemas.microsoft.com/office/powerpoint/2010/main" val="590422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3AFF8-2351-3274-5581-6AE6EDBCF390}"/>
              </a:ext>
            </a:extLst>
          </p:cNvPr>
          <p:cNvSpPr>
            <a:spLocks noGrp="1"/>
          </p:cNvSpPr>
          <p:nvPr>
            <p:ph type="title"/>
          </p:nvPr>
        </p:nvSpPr>
        <p:spPr/>
        <p:txBody>
          <a:bodyPr/>
          <a:lstStyle/>
          <a:p>
            <a:pPr algn="ctr"/>
            <a:r>
              <a:rPr lang="en-GB" b="1" dirty="0"/>
              <a:t>Police Interventions to Demonstrations, Use of Force and Torture</a:t>
            </a:r>
            <a:endParaRPr lang="en-GB" dirty="0"/>
          </a:p>
        </p:txBody>
      </p:sp>
      <p:sp>
        <p:nvSpPr>
          <p:cNvPr id="3" name="Content Placeholder 2">
            <a:extLst>
              <a:ext uri="{FF2B5EF4-FFF2-40B4-BE49-F238E27FC236}">
                <a16:creationId xmlns:a16="http://schemas.microsoft.com/office/drawing/2014/main" id="{E6F6F57D-E896-3DFE-AD8F-8D3424592175}"/>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000" b="0" i="1" u="none" strike="noStrike" kern="1200" cap="none" spc="0" normalizeH="0" baseline="0" noProof="0" dirty="0">
                <a:ln>
                  <a:noFill/>
                </a:ln>
                <a:solidFill>
                  <a:prstClr val="black"/>
                </a:solidFill>
                <a:effectLst/>
                <a:uLnTx/>
                <a:uFillTx/>
                <a:latin typeface="Calibri" panose="020F0502020204030204"/>
                <a:ea typeface="+mn-ea"/>
                <a:cs typeface="+mn-cs"/>
              </a:rPr>
              <a:t>Figures </a:t>
            </a:r>
            <a:r>
              <a:rPr kumimoji="0" lang="tr-TR" sz="2000" b="0" i="1" u="none" strike="noStrike" kern="1200" cap="none" spc="0" normalizeH="0" baseline="0" noProof="0" dirty="0" err="1">
                <a:ln>
                  <a:noFill/>
                </a:ln>
                <a:solidFill>
                  <a:prstClr val="black"/>
                </a:solidFill>
                <a:effectLst/>
                <a:uLnTx/>
                <a:uFillTx/>
                <a:latin typeface="Calibri" panose="020F0502020204030204"/>
                <a:ea typeface="+mn-ea"/>
                <a:cs typeface="+mn-cs"/>
              </a:rPr>
              <a:t>below</a:t>
            </a:r>
            <a:r>
              <a:rPr kumimoji="0" lang="tr-TR"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2000" b="0" i="1" u="none" strike="noStrike" kern="1200" cap="none" spc="0" normalizeH="0" baseline="0" noProof="0" dirty="0" err="1">
                <a:ln>
                  <a:noFill/>
                </a:ln>
                <a:solidFill>
                  <a:prstClr val="black"/>
                </a:solidFill>
                <a:effectLst/>
                <a:uLnTx/>
                <a:uFillTx/>
                <a:latin typeface="Calibri" panose="020F0502020204030204"/>
                <a:ea typeface="+mn-ea"/>
                <a:cs typeface="+mn-cs"/>
              </a:rPr>
              <a:t>are</a:t>
            </a:r>
            <a:r>
              <a:rPr kumimoji="0" lang="tr-TR"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2000" b="0" i="1" u="none" strike="noStrike" kern="1200" cap="none" spc="0" normalizeH="0" baseline="0" noProof="0" dirty="0" err="1">
                <a:ln>
                  <a:noFill/>
                </a:ln>
                <a:solidFill>
                  <a:prstClr val="black"/>
                </a:solidFill>
                <a:effectLst/>
                <a:uLnTx/>
                <a:uFillTx/>
                <a:latin typeface="Calibri" panose="020F0502020204030204"/>
                <a:ea typeface="+mn-ea"/>
                <a:cs typeface="+mn-cs"/>
              </a:rPr>
              <a:t>taken</a:t>
            </a:r>
            <a:r>
              <a:rPr kumimoji="0" lang="tr-TR"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2000" b="0" i="1" u="none" strike="noStrike" kern="1200" cap="none" spc="0" normalizeH="0" baseline="0" noProof="0" dirty="0" err="1">
                <a:ln>
                  <a:noFill/>
                </a:ln>
                <a:solidFill>
                  <a:prstClr val="black"/>
                </a:solidFill>
                <a:effectLst/>
                <a:uLnTx/>
                <a:uFillTx/>
                <a:latin typeface="Calibri" panose="020F0502020204030204"/>
                <a:ea typeface="+mn-ea"/>
                <a:cs typeface="+mn-cs"/>
              </a:rPr>
              <a:t>from</a:t>
            </a:r>
            <a:r>
              <a:rPr kumimoji="0" lang="tr-TR" sz="2000" b="0" i="1" u="none" strike="noStrike" kern="1200" cap="none" spc="0" normalizeH="0" baseline="0" noProof="0" dirty="0">
                <a:ln>
                  <a:noFill/>
                </a:ln>
                <a:solidFill>
                  <a:prstClr val="black"/>
                </a:solidFill>
                <a:effectLst/>
                <a:uLnTx/>
                <a:uFillTx/>
                <a:latin typeface="Calibri" panose="020F0502020204030204"/>
                <a:ea typeface="+mn-ea"/>
                <a:cs typeface="+mn-cs"/>
              </a:rPr>
              <a:t> the </a:t>
            </a:r>
            <a:r>
              <a:rPr kumimoji="0" lang="tr-TR" sz="2000" b="0" i="1" u="none" strike="noStrike" kern="1200" cap="none" spc="0" normalizeH="0" baseline="0" noProof="0" dirty="0" err="1">
                <a:ln>
                  <a:noFill/>
                </a:ln>
                <a:solidFill>
                  <a:prstClr val="black"/>
                </a:solidFill>
                <a:effectLst/>
                <a:uLnTx/>
                <a:uFillTx/>
                <a:latin typeface="Calibri" panose="020F0502020204030204"/>
                <a:ea typeface="+mn-ea"/>
                <a:cs typeface="+mn-cs"/>
              </a:rPr>
              <a:t>research</a:t>
            </a:r>
            <a:r>
              <a:rPr kumimoji="0" lang="tr-TR" sz="2000" b="0" i="1"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en-GB" sz="2000" b="0" i="1" u="none" strike="noStrike" kern="1200" cap="none" spc="0" normalizeH="0" baseline="0" noProof="0" dirty="0">
                <a:ln>
                  <a:noFill/>
                </a:ln>
                <a:solidFill>
                  <a:prstClr val="black"/>
                </a:solidFill>
                <a:effectLst/>
                <a:uLnTx/>
                <a:uFillTx/>
                <a:latin typeface="Calibri" panose="020F0502020204030204"/>
                <a:ea typeface="+mn-ea"/>
                <a:cs typeface="+mn-cs"/>
              </a:rPr>
              <a:t>the Association for Monitoring Equal Rights (</a:t>
            </a:r>
            <a:r>
              <a:rPr kumimoji="0" lang="en-GB" sz="2000" b="0" i="1" u="none" strike="noStrike" kern="1200" cap="none" spc="0" normalizeH="0" baseline="0" noProof="0" dirty="0" err="1">
                <a:ln>
                  <a:noFill/>
                </a:ln>
                <a:solidFill>
                  <a:prstClr val="black"/>
                </a:solidFill>
                <a:effectLst/>
                <a:uLnTx/>
                <a:uFillTx/>
                <a:latin typeface="Calibri" panose="020F0502020204030204"/>
                <a:ea typeface="+mn-ea"/>
                <a:cs typeface="+mn-cs"/>
              </a:rPr>
              <a:t>Eşit</a:t>
            </a:r>
            <a:r>
              <a:rPr kumimoji="0" lang="en-GB"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000" b="0" i="1" u="none" strike="noStrike" kern="1200" cap="none" spc="0" normalizeH="0" baseline="0" noProof="0" dirty="0" err="1">
                <a:ln>
                  <a:noFill/>
                </a:ln>
                <a:solidFill>
                  <a:prstClr val="black"/>
                </a:solidFill>
                <a:effectLst/>
                <a:uLnTx/>
                <a:uFillTx/>
                <a:latin typeface="Calibri" panose="020F0502020204030204"/>
                <a:ea typeface="+mn-ea"/>
                <a:cs typeface="+mn-cs"/>
              </a:rPr>
              <a:t>Haklar</a:t>
            </a:r>
            <a:r>
              <a:rPr kumimoji="0" lang="en-GB"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000" b="0" i="1" u="none" strike="noStrike" kern="1200" cap="none" spc="0" normalizeH="0" baseline="0" noProof="0" dirty="0" err="1">
                <a:ln>
                  <a:noFill/>
                </a:ln>
                <a:solidFill>
                  <a:prstClr val="black"/>
                </a:solidFill>
                <a:effectLst/>
                <a:uLnTx/>
                <a:uFillTx/>
                <a:latin typeface="Calibri" panose="020F0502020204030204"/>
                <a:ea typeface="+mn-ea"/>
                <a:cs typeface="+mn-cs"/>
              </a:rPr>
              <a:t>İçin</a:t>
            </a:r>
            <a:r>
              <a:rPr kumimoji="0" lang="en-GB"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000" b="0" i="1" u="none" strike="noStrike" kern="1200" cap="none" spc="0" normalizeH="0" baseline="0" noProof="0" dirty="0" err="1">
                <a:ln>
                  <a:noFill/>
                </a:ln>
                <a:solidFill>
                  <a:prstClr val="black"/>
                </a:solidFill>
                <a:effectLst/>
                <a:uLnTx/>
                <a:uFillTx/>
                <a:latin typeface="Calibri" panose="020F0502020204030204"/>
                <a:ea typeface="+mn-ea"/>
                <a:cs typeface="+mn-cs"/>
              </a:rPr>
              <a:t>İzleme</a:t>
            </a:r>
            <a:r>
              <a:rPr kumimoji="0" lang="en-GB"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000" b="0" i="1" u="none" strike="noStrike" kern="1200" cap="none" spc="0" normalizeH="0" baseline="0" noProof="0" dirty="0" err="1">
                <a:ln>
                  <a:noFill/>
                </a:ln>
                <a:solidFill>
                  <a:prstClr val="black"/>
                </a:solidFill>
                <a:effectLst/>
                <a:uLnTx/>
                <a:uFillTx/>
                <a:latin typeface="Calibri" panose="020F0502020204030204"/>
                <a:ea typeface="+mn-ea"/>
                <a:cs typeface="+mn-cs"/>
              </a:rPr>
              <a:t>Derneği</a:t>
            </a:r>
            <a:r>
              <a:rPr kumimoji="0" lang="tr-TR" sz="20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0" indent="0">
              <a:buNone/>
            </a:pPr>
            <a:endParaRPr lang="en-GB" dirty="0"/>
          </a:p>
        </p:txBody>
      </p:sp>
      <p:graphicFrame>
        <p:nvGraphicFramePr>
          <p:cNvPr id="4" name="Table 4">
            <a:extLst>
              <a:ext uri="{FF2B5EF4-FFF2-40B4-BE49-F238E27FC236}">
                <a16:creationId xmlns:a16="http://schemas.microsoft.com/office/drawing/2014/main" id="{63808A61-557B-7836-FD4D-6551DCE711D4}"/>
              </a:ext>
            </a:extLst>
          </p:cNvPr>
          <p:cNvGraphicFramePr>
            <a:graphicFrameLocks noGrp="1"/>
          </p:cNvGraphicFramePr>
          <p:nvPr>
            <p:extLst>
              <p:ext uri="{D42A27DB-BD31-4B8C-83A1-F6EECF244321}">
                <p14:modId xmlns:p14="http://schemas.microsoft.com/office/powerpoint/2010/main" val="77555930"/>
              </p:ext>
            </p:extLst>
          </p:nvPr>
        </p:nvGraphicFramePr>
        <p:xfrm>
          <a:off x="961697" y="2601309"/>
          <a:ext cx="10231821" cy="3415646"/>
        </p:xfrm>
        <a:graphic>
          <a:graphicData uri="http://schemas.openxmlformats.org/drawingml/2006/table">
            <a:tbl>
              <a:tblPr firstRow="1" bandRow="1">
                <a:tableStyleId>{5C22544A-7EE6-4342-B048-85BDC9FD1C3A}</a:tableStyleId>
              </a:tblPr>
              <a:tblGrid>
                <a:gridCol w="1576551">
                  <a:extLst>
                    <a:ext uri="{9D8B030D-6E8A-4147-A177-3AD203B41FA5}">
                      <a16:colId xmlns:a16="http://schemas.microsoft.com/office/drawing/2014/main" val="565413260"/>
                    </a:ext>
                  </a:extLst>
                </a:gridCol>
                <a:gridCol w="1198180">
                  <a:extLst>
                    <a:ext uri="{9D8B030D-6E8A-4147-A177-3AD203B41FA5}">
                      <a16:colId xmlns:a16="http://schemas.microsoft.com/office/drawing/2014/main" val="2720664318"/>
                    </a:ext>
                  </a:extLst>
                </a:gridCol>
                <a:gridCol w="1277006">
                  <a:extLst>
                    <a:ext uri="{9D8B030D-6E8A-4147-A177-3AD203B41FA5}">
                      <a16:colId xmlns:a16="http://schemas.microsoft.com/office/drawing/2014/main" val="1979129417"/>
                    </a:ext>
                  </a:extLst>
                </a:gridCol>
                <a:gridCol w="1229711">
                  <a:extLst>
                    <a:ext uri="{9D8B030D-6E8A-4147-A177-3AD203B41FA5}">
                      <a16:colId xmlns:a16="http://schemas.microsoft.com/office/drawing/2014/main" val="1272193373"/>
                    </a:ext>
                  </a:extLst>
                </a:gridCol>
                <a:gridCol w="1213945">
                  <a:extLst>
                    <a:ext uri="{9D8B030D-6E8A-4147-A177-3AD203B41FA5}">
                      <a16:colId xmlns:a16="http://schemas.microsoft.com/office/drawing/2014/main" val="1331333765"/>
                    </a:ext>
                  </a:extLst>
                </a:gridCol>
                <a:gridCol w="1213944">
                  <a:extLst>
                    <a:ext uri="{9D8B030D-6E8A-4147-A177-3AD203B41FA5}">
                      <a16:colId xmlns:a16="http://schemas.microsoft.com/office/drawing/2014/main" val="3600730493"/>
                    </a:ext>
                  </a:extLst>
                </a:gridCol>
                <a:gridCol w="1182414">
                  <a:extLst>
                    <a:ext uri="{9D8B030D-6E8A-4147-A177-3AD203B41FA5}">
                      <a16:colId xmlns:a16="http://schemas.microsoft.com/office/drawing/2014/main" val="1967740692"/>
                    </a:ext>
                  </a:extLst>
                </a:gridCol>
                <a:gridCol w="1340070">
                  <a:extLst>
                    <a:ext uri="{9D8B030D-6E8A-4147-A177-3AD203B41FA5}">
                      <a16:colId xmlns:a16="http://schemas.microsoft.com/office/drawing/2014/main" val="3988344331"/>
                    </a:ext>
                  </a:extLst>
                </a:gridCol>
              </a:tblGrid>
              <a:tr h="787951">
                <a:tc>
                  <a:txBody>
                    <a:bodyPr/>
                    <a:lstStyle/>
                    <a:p>
                      <a:pPr algn="ctr"/>
                      <a:endParaRPr lang="en-GB" b="1" dirty="0">
                        <a:solidFill>
                          <a:schemeClr val="tx1"/>
                        </a:solidFill>
                      </a:endParaRPr>
                    </a:p>
                  </a:txBody>
                  <a:tcPr>
                    <a:solidFill>
                      <a:schemeClr val="accent2">
                        <a:lumMod val="60000"/>
                        <a:lumOff val="40000"/>
                      </a:schemeClr>
                    </a:solidFill>
                  </a:tcPr>
                </a:tc>
                <a:tc>
                  <a:txBody>
                    <a:bodyPr/>
                    <a:lstStyle/>
                    <a:p>
                      <a:pPr algn="ctr"/>
                      <a:r>
                        <a:rPr lang="tr-TR" dirty="0">
                          <a:solidFill>
                            <a:schemeClr val="tx1"/>
                          </a:solidFill>
                        </a:rPr>
                        <a:t>2016</a:t>
                      </a:r>
                      <a:endParaRPr lang="en-GB" dirty="0">
                        <a:solidFill>
                          <a:schemeClr val="tx1"/>
                        </a:solidFill>
                      </a:endParaRPr>
                    </a:p>
                  </a:txBody>
                  <a:tcPr>
                    <a:solidFill>
                      <a:schemeClr val="accent2">
                        <a:lumMod val="60000"/>
                        <a:lumOff val="40000"/>
                      </a:schemeClr>
                    </a:solidFill>
                  </a:tcPr>
                </a:tc>
                <a:tc>
                  <a:txBody>
                    <a:bodyPr/>
                    <a:lstStyle/>
                    <a:p>
                      <a:pPr algn="ctr"/>
                      <a:r>
                        <a:rPr lang="tr-TR" dirty="0">
                          <a:solidFill>
                            <a:schemeClr val="tx1"/>
                          </a:solidFill>
                        </a:rPr>
                        <a:t>2017</a:t>
                      </a:r>
                      <a:endParaRPr lang="en-GB" dirty="0">
                        <a:solidFill>
                          <a:schemeClr val="tx1"/>
                        </a:solidFill>
                      </a:endParaRPr>
                    </a:p>
                  </a:txBody>
                  <a:tcPr>
                    <a:solidFill>
                      <a:schemeClr val="accent2">
                        <a:lumMod val="60000"/>
                        <a:lumOff val="40000"/>
                      </a:schemeClr>
                    </a:solidFill>
                  </a:tcPr>
                </a:tc>
                <a:tc>
                  <a:txBody>
                    <a:bodyPr/>
                    <a:lstStyle/>
                    <a:p>
                      <a:pPr algn="ctr"/>
                      <a:r>
                        <a:rPr lang="tr-TR" dirty="0">
                          <a:solidFill>
                            <a:schemeClr val="tx1"/>
                          </a:solidFill>
                        </a:rPr>
                        <a:t>2018</a:t>
                      </a:r>
                      <a:endParaRPr lang="en-GB" dirty="0">
                        <a:solidFill>
                          <a:schemeClr val="tx1"/>
                        </a:solidFill>
                      </a:endParaRPr>
                    </a:p>
                  </a:txBody>
                  <a:tcPr>
                    <a:solidFill>
                      <a:schemeClr val="accent2">
                        <a:lumMod val="60000"/>
                        <a:lumOff val="40000"/>
                      </a:schemeClr>
                    </a:solidFill>
                  </a:tcPr>
                </a:tc>
                <a:tc>
                  <a:txBody>
                    <a:bodyPr/>
                    <a:lstStyle/>
                    <a:p>
                      <a:pPr algn="ctr"/>
                      <a:r>
                        <a:rPr lang="tr-TR" dirty="0">
                          <a:solidFill>
                            <a:schemeClr val="tx1"/>
                          </a:solidFill>
                        </a:rPr>
                        <a:t>2019</a:t>
                      </a:r>
                      <a:endParaRPr lang="en-GB" dirty="0">
                        <a:solidFill>
                          <a:schemeClr val="tx1"/>
                        </a:solidFill>
                      </a:endParaRPr>
                    </a:p>
                  </a:txBody>
                  <a:tcPr>
                    <a:solidFill>
                      <a:schemeClr val="accent2">
                        <a:lumMod val="60000"/>
                        <a:lumOff val="40000"/>
                      </a:schemeClr>
                    </a:solidFill>
                  </a:tcPr>
                </a:tc>
                <a:tc>
                  <a:txBody>
                    <a:bodyPr/>
                    <a:lstStyle/>
                    <a:p>
                      <a:pPr algn="ctr"/>
                      <a:r>
                        <a:rPr lang="tr-TR" dirty="0">
                          <a:solidFill>
                            <a:schemeClr val="tx1"/>
                          </a:solidFill>
                        </a:rPr>
                        <a:t>2020</a:t>
                      </a:r>
                      <a:endParaRPr lang="en-GB" dirty="0">
                        <a:solidFill>
                          <a:schemeClr val="tx1"/>
                        </a:solidFill>
                      </a:endParaRPr>
                    </a:p>
                  </a:txBody>
                  <a:tcPr>
                    <a:solidFill>
                      <a:schemeClr val="accent2">
                        <a:lumMod val="60000"/>
                        <a:lumOff val="40000"/>
                      </a:schemeClr>
                    </a:solidFill>
                  </a:tcPr>
                </a:tc>
                <a:tc>
                  <a:txBody>
                    <a:bodyPr/>
                    <a:lstStyle/>
                    <a:p>
                      <a:pPr algn="ctr"/>
                      <a:r>
                        <a:rPr lang="tr-TR" dirty="0">
                          <a:solidFill>
                            <a:schemeClr val="tx1"/>
                          </a:solidFill>
                        </a:rPr>
                        <a:t>2021</a:t>
                      </a:r>
                      <a:endParaRPr lang="en-GB" dirty="0">
                        <a:solidFill>
                          <a:schemeClr val="tx1"/>
                        </a:solidFill>
                      </a:endParaRPr>
                    </a:p>
                  </a:txBody>
                  <a:tcPr>
                    <a:solidFill>
                      <a:schemeClr val="accent2">
                        <a:lumMod val="60000"/>
                        <a:lumOff val="40000"/>
                      </a:schemeClr>
                    </a:solidFill>
                  </a:tcPr>
                </a:tc>
                <a:tc>
                  <a:txBody>
                    <a:bodyPr/>
                    <a:lstStyle/>
                    <a:p>
                      <a:pPr algn="ctr"/>
                      <a:r>
                        <a:rPr lang="tr-TR" dirty="0">
                          <a:solidFill>
                            <a:schemeClr val="tx1"/>
                          </a:solidFill>
                        </a:rPr>
                        <a:t>2022</a:t>
                      </a:r>
                    </a:p>
                    <a:p>
                      <a:pPr algn="ctr"/>
                      <a:r>
                        <a:rPr lang="tr-TR" dirty="0">
                          <a:solidFill>
                            <a:schemeClr val="tx1"/>
                          </a:solidFill>
                        </a:rPr>
                        <a:t>(Jan.-</a:t>
                      </a:r>
                      <a:r>
                        <a:rPr lang="tr-TR" dirty="0" err="1">
                          <a:solidFill>
                            <a:schemeClr val="tx1"/>
                          </a:solidFill>
                        </a:rPr>
                        <a:t>Oct</a:t>
                      </a:r>
                      <a:r>
                        <a:rPr lang="tr-TR" dirty="0">
                          <a:solidFill>
                            <a:schemeClr val="tx1"/>
                          </a:solidFill>
                        </a:rPr>
                        <a:t>.)</a:t>
                      </a:r>
                      <a:endParaRPr lang="en-GB" dirty="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2499363183"/>
                  </a:ext>
                </a:extLst>
              </a:tr>
              <a:tr h="798895">
                <a:tc>
                  <a:txBody>
                    <a:bodyPr/>
                    <a:lstStyle/>
                    <a:p>
                      <a:pPr algn="ctr"/>
                      <a:r>
                        <a:rPr lang="tr-TR" b="1" dirty="0" err="1">
                          <a:solidFill>
                            <a:schemeClr val="tx1"/>
                          </a:solidFill>
                        </a:rPr>
                        <a:t>Number</a:t>
                      </a:r>
                      <a:r>
                        <a:rPr lang="tr-TR" b="1" dirty="0">
                          <a:solidFill>
                            <a:schemeClr val="tx1"/>
                          </a:solidFill>
                        </a:rPr>
                        <a:t> of </a:t>
                      </a:r>
                      <a:r>
                        <a:rPr lang="tr-TR" b="1" dirty="0" err="1">
                          <a:solidFill>
                            <a:schemeClr val="tx1"/>
                          </a:solidFill>
                        </a:rPr>
                        <a:t>police</a:t>
                      </a:r>
                      <a:r>
                        <a:rPr lang="tr-TR" b="1" dirty="0">
                          <a:solidFill>
                            <a:schemeClr val="tx1"/>
                          </a:solidFill>
                        </a:rPr>
                        <a:t> </a:t>
                      </a:r>
                      <a:r>
                        <a:rPr lang="tr-TR" b="1" dirty="0" err="1">
                          <a:solidFill>
                            <a:schemeClr val="tx1"/>
                          </a:solidFill>
                        </a:rPr>
                        <a:t>interventions</a:t>
                      </a:r>
                      <a:endParaRPr lang="en-GB" b="1" dirty="0">
                        <a:solidFill>
                          <a:schemeClr val="tx1"/>
                        </a:solidFill>
                      </a:endParaRPr>
                    </a:p>
                  </a:txBody>
                  <a:tcPr>
                    <a:solidFill>
                      <a:schemeClr val="accent2">
                        <a:lumMod val="60000"/>
                        <a:lumOff val="40000"/>
                      </a:schemeClr>
                    </a:solidFill>
                  </a:tcPr>
                </a:tc>
                <a:tc>
                  <a:txBody>
                    <a:bodyPr/>
                    <a:lstStyle/>
                    <a:p>
                      <a:pPr algn="ctr"/>
                      <a:r>
                        <a:rPr lang="tr-TR" dirty="0">
                          <a:solidFill>
                            <a:schemeClr val="tx1"/>
                          </a:solidFill>
                        </a:rPr>
                        <a:t>236</a:t>
                      </a:r>
                      <a:endParaRPr lang="en-GB" dirty="0">
                        <a:solidFill>
                          <a:schemeClr val="tx1"/>
                        </a:solidFill>
                      </a:endParaRPr>
                    </a:p>
                  </a:txBody>
                  <a:tcPr>
                    <a:solidFill>
                      <a:schemeClr val="accent4">
                        <a:lumMod val="20000"/>
                        <a:lumOff val="80000"/>
                      </a:schemeClr>
                    </a:solidFill>
                  </a:tcPr>
                </a:tc>
                <a:tc>
                  <a:txBody>
                    <a:bodyPr/>
                    <a:lstStyle/>
                    <a:p>
                      <a:pPr algn="ctr"/>
                      <a:r>
                        <a:rPr lang="tr-TR" dirty="0">
                          <a:solidFill>
                            <a:schemeClr val="tx1"/>
                          </a:solidFill>
                        </a:rPr>
                        <a:t>282</a:t>
                      </a:r>
                      <a:endParaRPr lang="en-GB" dirty="0">
                        <a:solidFill>
                          <a:schemeClr val="tx1"/>
                        </a:solidFill>
                      </a:endParaRPr>
                    </a:p>
                  </a:txBody>
                  <a:tcPr>
                    <a:solidFill>
                      <a:schemeClr val="accent4">
                        <a:lumMod val="20000"/>
                        <a:lumOff val="80000"/>
                      </a:schemeClr>
                    </a:solidFill>
                  </a:tcPr>
                </a:tc>
                <a:tc>
                  <a:txBody>
                    <a:bodyPr/>
                    <a:lstStyle/>
                    <a:p>
                      <a:pPr algn="ctr"/>
                      <a:r>
                        <a:rPr lang="tr-TR" dirty="0">
                          <a:solidFill>
                            <a:schemeClr val="tx1"/>
                          </a:solidFill>
                        </a:rPr>
                        <a:t>552</a:t>
                      </a:r>
                      <a:endParaRPr lang="en-GB" dirty="0">
                        <a:solidFill>
                          <a:schemeClr val="tx1"/>
                        </a:solidFill>
                      </a:endParaRPr>
                    </a:p>
                  </a:txBody>
                  <a:tcPr>
                    <a:solidFill>
                      <a:schemeClr val="accent4">
                        <a:lumMod val="20000"/>
                        <a:lumOff val="80000"/>
                      </a:schemeClr>
                    </a:solidFill>
                  </a:tcPr>
                </a:tc>
                <a:tc>
                  <a:txBody>
                    <a:bodyPr/>
                    <a:lstStyle/>
                    <a:p>
                      <a:pPr algn="ctr"/>
                      <a:r>
                        <a:rPr lang="tr-TR" dirty="0">
                          <a:solidFill>
                            <a:schemeClr val="tx1"/>
                          </a:solidFill>
                        </a:rPr>
                        <a:t>1354</a:t>
                      </a:r>
                      <a:endParaRPr lang="en-GB" dirty="0">
                        <a:solidFill>
                          <a:schemeClr val="tx1"/>
                        </a:solidFill>
                      </a:endParaRPr>
                    </a:p>
                  </a:txBody>
                  <a:tcPr>
                    <a:solidFill>
                      <a:schemeClr val="accent4">
                        <a:lumMod val="20000"/>
                        <a:lumOff val="80000"/>
                      </a:schemeClr>
                    </a:solidFill>
                  </a:tcPr>
                </a:tc>
                <a:tc>
                  <a:txBody>
                    <a:bodyPr/>
                    <a:lstStyle/>
                    <a:p>
                      <a:pPr algn="ctr"/>
                      <a:r>
                        <a:rPr lang="tr-TR" dirty="0">
                          <a:solidFill>
                            <a:schemeClr val="tx1"/>
                          </a:solidFill>
                        </a:rPr>
                        <a:t>552</a:t>
                      </a:r>
                      <a:endParaRPr lang="en-GB" dirty="0">
                        <a:solidFill>
                          <a:schemeClr val="tx1"/>
                        </a:solidFill>
                      </a:endParaRPr>
                    </a:p>
                  </a:txBody>
                  <a:tcPr>
                    <a:solidFill>
                      <a:schemeClr val="accent4">
                        <a:lumMod val="20000"/>
                        <a:lumOff val="80000"/>
                      </a:schemeClr>
                    </a:solidFill>
                  </a:tcPr>
                </a:tc>
                <a:tc>
                  <a:txBody>
                    <a:bodyPr/>
                    <a:lstStyle/>
                    <a:p>
                      <a:pPr algn="ctr"/>
                      <a:r>
                        <a:rPr lang="tr-TR" dirty="0">
                          <a:solidFill>
                            <a:schemeClr val="tx1"/>
                          </a:solidFill>
                        </a:rPr>
                        <a:t>614</a:t>
                      </a:r>
                      <a:endParaRPr lang="en-GB" dirty="0">
                        <a:solidFill>
                          <a:schemeClr val="tx1"/>
                        </a:solidFill>
                      </a:endParaRPr>
                    </a:p>
                  </a:txBody>
                  <a:tcPr>
                    <a:solidFill>
                      <a:schemeClr val="accent4">
                        <a:lumMod val="20000"/>
                        <a:lumOff val="80000"/>
                      </a:schemeClr>
                    </a:solidFill>
                  </a:tcPr>
                </a:tc>
                <a:tc>
                  <a:txBody>
                    <a:bodyPr/>
                    <a:lstStyle/>
                    <a:p>
                      <a:pPr algn="ctr"/>
                      <a:r>
                        <a:rPr lang="tr-TR" dirty="0">
                          <a:solidFill>
                            <a:schemeClr val="tx1"/>
                          </a:solidFill>
                        </a:rPr>
                        <a:t>239</a:t>
                      </a:r>
                      <a:endParaRPr lang="en-GB" dirty="0">
                        <a:solidFill>
                          <a:schemeClr val="tx1"/>
                        </a:solidFill>
                      </a:endParaRPr>
                    </a:p>
                  </a:txBody>
                  <a:tcPr>
                    <a:solidFill>
                      <a:schemeClr val="accent4">
                        <a:lumMod val="20000"/>
                        <a:lumOff val="80000"/>
                      </a:schemeClr>
                    </a:solidFill>
                  </a:tcPr>
                </a:tc>
                <a:extLst>
                  <a:ext uri="{0D108BD9-81ED-4DB2-BD59-A6C34878D82A}">
                    <a16:rowId xmlns:a16="http://schemas.microsoft.com/office/drawing/2014/main" val="2388007451"/>
                  </a:ext>
                </a:extLst>
              </a:tr>
              <a:tr h="798895">
                <a:tc>
                  <a:txBody>
                    <a:bodyPr/>
                    <a:lstStyle/>
                    <a:p>
                      <a:pPr algn="ctr"/>
                      <a:r>
                        <a:rPr lang="tr-TR" b="1" dirty="0" err="1">
                          <a:solidFill>
                            <a:schemeClr val="tx1"/>
                          </a:solidFill>
                        </a:rPr>
                        <a:t>Number</a:t>
                      </a:r>
                      <a:r>
                        <a:rPr lang="tr-TR" b="1" dirty="0">
                          <a:solidFill>
                            <a:schemeClr val="tx1"/>
                          </a:solidFill>
                        </a:rPr>
                        <a:t> of </a:t>
                      </a:r>
                      <a:r>
                        <a:rPr lang="tr-TR" b="1" dirty="0" err="1">
                          <a:solidFill>
                            <a:schemeClr val="tx1"/>
                          </a:solidFill>
                        </a:rPr>
                        <a:t>arrests</a:t>
                      </a:r>
                      <a:endParaRPr lang="en-GB" b="1" dirty="0">
                        <a:solidFill>
                          <a:schemeClr val="tx1"/>
                        </a:solidFill>
                      </a:endParaRPr>
                    </a:p>
                  </a:txBody>
                  <a:tcPr>
                    <a:solidFill>
                      <a:schemeClr val="accent2">
                        <a:lumMod val="60000"/>
                        <a:lumOff val="40000"/>
                      </a:schemeClr>
                    </a:solidFill>
                  </a:tcPr>
                </a:tc>
                <a:tc>
                  <a:txBody>
                    <a:bodyPr/>
                    <a:lstStyle/>
                    <a:p>
                      <a:pPr algn="ctr"/>
                      <a:r>
                        <a:rPr lang="tr-TR" dirty="0">
                          <a:solidFill>
                            <a:schemeClr val="tx1"/>
                          </a:solidFill>
                        </a:rPr>
                        <a:t>2426</a:t>
                      </a:r>
                      <a:endParaRPr lang="en-GB" dirty="0">
                        <a:solidFill>
                          <a:schemeClr val="tx1"/>
                        </a:solidFill>
                      </a:endParaRPr>
                    </a:p>
                  </a:txBody>
                  <a:tcPr>
                    <a:solidFill>
                      <a:schemeClr val="accent4">
                        <a:lumMod val="20000"/>
                        <a:lumOff val="80000"/>
                      </a:schemeClr>
                    </a:solidFill>
                  </a:tcPr>
                </a:tc>
                <a:tc>
                  <a:txBody>
                    <a:bodyPr/>
                    <a:lstStyle/>
                    <a:p>
                      <a:pPr algn="ctr"/>
                      <a:r>
                        <a:rPr lang="tr-TR" dirty="0">
                          <a:solidFill>
                            <a:schemeClr val="tx1"/>
                          </a:solidFill>
                        </a:rPr>
                        <a:t>2358</a:t>
                      </a:r>
                      <a:endParaRPr lang="en-GB" dirty="0">
                        <a:solidFill>
                          <a:schemeClr val="tx1"/>
                        </a:solidFill>
                      </a:endParaRPr>
                    </a:p>
                  </a:txBody>
                  <a:tcPr>
                    <a:solidFill>
                      <a:schemeClr val="accent4">
                        <a:lumMod val="20000"/>
                        <a:lumOff val="80000"/>
                      </a:schemeClr>
                    </a:solidFill>
                  </a:tcPr>
                </a:tc>
                <a:tc>
                  <a:txBody>
                    <a:bodyPr/>
                    <a:lstStyle/>
                    <a:p>
                      <a:pPr algn="ctr"/>
                      <a:r>
                        <a:rPr lang="tr-TR" dirty="0">
                          <a:solidFill>
                            <a:schemeClr val="tx1"/>
                          </a:solidFill>
                        </a:rPr>
                        <a:t>2499</a:t>
                      </a:r>
                      <a:endParaRPr lang="en-GB" dirty="0">
                        <a:solidFill>
                          <a:schemeClr val="tx1"/>
                        </a:solidFill>
                      </a:endParaRPr>
                    </a:p>
                  </a:txBody>
                  <a:tcPr>
                    <a:solidFill>
                      <a:schemeClr val="accent4">
                        <a:lumMod val="20000"/>
                        <a:lumOff val="80000"/>
                      </a:schemeClr>
                    </a:solidFill>
                  </a:tcPr>
                </a:tc>
                <a:tc>
                  <a:txBody>
                    <a:bodyPr/>
                    <a:lstStyle/>
                    <a:p>
                      <a:pPr algn="ctr"/>
                      <a:r>
                        <a:rPr lang="tr-TR" dirty="0">
                          <a:solidFill>
                            <a:schemeClr val="tx1"/>
                          </a:solidFill>
                        </a:rPr>
                        <a:t>3544</a:t>
                      </a:r>
                      <a:endParaRPr lang="en-GB" dirty="0">
                        <a:solidFill>
                          <a:schemeClr val="tx1"/>
                        </a:solidFill>
                      </a:endParaRPr>
                    </a:p>
                  </a:txBody>
                  <a:tcPr>
                    <a:solidFill>
                      <a:schemeClr val="accent4">
                        <a:lumMod val="20000"/>
                        <a:lumOff val="80000"/>
                      </a:schemeClr>
                    </a:solidFill>
                  </a:tcPr>
                </a:tc>
                <a:tc>
                  <a:txBody>
                    <a:bodyPr/>
                    <a:lstStyle/>
                    <a:p>
                      <a:pPr algn="ctr"/>
                      <a:r>
                        <a:rPr lang="tr-TR" dirty="0">
                          <a:solidFill>
                            <a:schemeClr val="tx1"/>
                          </a:solidFill>
                        </a:rPr>
                        <a:t>1663</a:t>
                      </a:r>
                      <a:endParaRPr lang="en-GB" dirty="0">
                        <a:solidFill>
                          <a:schemeClr val="tx1"/>
                        </a:solidFill>
                      </a:endParaRPr>
                    </a:p>
                  </a:txBody>
                  <a:tcPr>
                    <a:solidFill>
                      <a:schemeClr val="accent4">
                        <a:lumMod val="20000"/>
                        <a:lumOff val="80000"/>
                      </a:schemeClr>
                    </a:solidFill>
                  </a:tcPr>
                </a:tc>
                <a:tc>
                  <a:txBody>
                    <a:bodyPr/>
                    <a:lstStyle/>
                    <a:p>
                      <a:pPr algn="ctr"/>
                      <a:r>
                        <a:rPr lang="tr-TR" dirty="0">
                          <a:solidFill>
                            <a:schemeClr val="tx1"/>
                          </a:solidFill>
                        </a:rPr>
                        <a:t>1941</a:t>
                      </a:r>
                      <a:endParaRPr lang="en-GB" dirty="0">
                        <a:solidFill>
                          <a:schemeClr val="tx1"/>
                        </a:solidFill>
                      </a:endParaRPr>
                    </a:p>
                  </a:txBody>
                  <a:tcPr>
                    <a:solidFill>
                      <a:schemeClr val="accent4">
                        <a:lumMod val="20000"/>
                        <a:lumOff val="80000"/>
                      </a:schemeClr>
                    </a:solidFill>
                  </a:tcPr>
                </a:tc>
                <a:tc>
                  <a:txBody>
                    <a:bodyPr/>
                    <a:lstStyle/>
                    <a:p>
                      <a:pPr algn="ctr"/>
                      <a:r>
                        <a:rPr lang="tr-TR" dirty="0">
                          <a:solidFill>
                            <a:schemeClr val="tx1"/>
                          </a:solidFill>
                        </a:rPr>
                        <a:t>3210</a:t>
                      </a:r>
                      <a:endParaRPr lang="en-GB" dirty="0">
                        <a:solidFill>
                          <a:schemeClr val="tx1"/>
                        </a:solidFill>
                      </a:endParaRPr>
                    </a:p>
                  </a:txBody>
                  <a:tcPr>
                    <a:solidFill>
                      <a:schemeClr val="accent4">
                        <a:lumMod val="20000"/>
                        <a:lumOff val="80000"/>
                      </a:schemeClr>
                    </a:solidFill>
                  </a:tcPr>
                </a:tc>
                <a:extLst>
                  <a:ext uri="{0D108BD9-81ED-4DB2-BD59-A6C34878D82A}">
                    <a16:rowId xmlns:a16="http://schemas.microsoft.com/office/drawing/2014/main" val="378909334"/>
                  </a:ext>
                </a:extLst>
              </a:tr>
              <a:tr h="798895">
                <a:tc>
                  <a:txBody>
                    <a:bodyPr/>
                    <a:lstStyle/>
                    <a:p>
                      <a:pPr algn="ctr"/>
                      <a:r>
                        <a:rPr lang="tr-TR" b="1" dirty="0" err="1">
                          <a:solidFill>
                            <a:schemeClr val="tx1"/>
                          </a:solidFill>
                        </a:rPr>
                        <a:t>Number</a:t>
                      </a:r>
                      <a:r>
                        <a:rPr lang="tr-TR" b="1" dirty="0">
                          <a:solidFill>
                            <a:schemeClr val="tx1"/>
                          </a:solidFill>
                        </a:rPr>
                        <a:t> of </a:t>
                      </a:r>
                      <a:r>
                        <a:rPr lang="tr-TR" b="1" dirty="0" err="1">
                          <a:solidFill>
                            <a:schemeClr val="tx1"/>
                          </a:solidFill>
                        </a:rPr>
                        <a:t>injured</a:t>
                      </a:r>
                      <a:r>
                        <a:rPr lang="tr-TR" b="1" dirty="0">
                          <a:solidFill>
                            <a:schemeClr val="tx1"/>
                          </a:solidFill>
                        </a:rPr>
                        <a:t> </a:t>
                      </a:r>
                      <a:r>
                        <a:rPr lang="tr-TR" b="1" dirty="0" err="1">
                          <a:solidFill>
                            <a:schemeClr val="tx1"/>
                          </a:solidFill>
                        </a:rPr>
                        <a:t>protestors</a:t>
                      </a:r>
                      <a:r>
                        <a:rPr lang="tr-TR" b="1" dirty="0">
                          <a:solidFill>
                            <a:schemeClr val="tx1"/>
                          </a:solidFill>
                        </a:rPr>
                        <a:t> </a:t>
                      </a:r>
                      <a:endParaRPr lang="en-GB" b="1" dirty="0">
                        <a:solidFill>
                          <a:schemeClr val="tx1"/>
                        </a:solidFill>
                      </a:endParaRPr>
                    </a:p>
                  </a:txBody>
                  <a:tcPr>
                    <a:solidFill>
                      <a:schemeClr val="accent2">
                        <a:lumMod val="60000"/>
                        <a:lumOff val="40000"/>
                      </a:schemeClr>
                    </a:solidFill>
                  </a:tcPr>
                </a:tc>
                <a:tc>
                  <a:txBody>
                    <a:bodyPr/>
                    <a:lstStyle/>
                    <a:p>
                      <a:pPr algn="ctr"/>
                      <a:r>
                        <a:rPr lang="tr-TR" dirty="0">
                          <a:solidFill>
                            <a:schemeClr val="tx1"/>
                          </a:solidFill>
                        </a:rPr>
                        <a:t>28</a:t>
                      </a:r>
                      <a:endParaRPr lang="en-GB" dirty="0">
                        <a:solidFill>
                          <a:schemeClr val="tx1"/>
                        </a:solidFill>
                      </a:endParaRPr>
                    </a:p>
                  </a:txBody>
                  <a:tcPr>
                    <a:solidFill>
                      <a:schemeClr val="accent4">
                        <a:lumMod val="20000"/>
                        <a:lumOff val="80000"/>
                      </a:schemeClr>
                    </a:solidFill>
                  </a:tcPr>
                </a:tc>
                <a:tc>
                  <a:txBody>
                    <a:bodyPr/>
                    <a:lstStyle/>
                    <a:p>
                      <a:pPr algn="ctr"/>
                      <a:r>
                        <a:rPr lang="tr-TR" dirty="0">
                          <a:solidFill>
                            <a:schemeClr val="tx1"/>
                          </a:solidFill>
                        </a:rPr>
                        <a:t>61</a:t>
                      </a:r>
                      <a:endParaRPr lang="en-GB" dirty="0">
                        <a:solidFill>
                          <a:schemeClr val="tx1"/>
                        </a:solidFill>
                      </a:endParaRPr>
                    </a:p>
                  </a:txBody>
                  <a:tcPr>
                    <a:solidFill>
                      <a:schemeClr val="accent4">
                        <a:lumMod val="20000"/>
                        <a:lumOff val="80000"/>
                      </a:schemeClr>
                    </a:solidFill>
                  </a:tcPr>
                </a:tc>
                <a:tc>
                  <a:txBody>
                    <a:bodyPr/>
                    <a:lstStyle/>
                    <a:p>
                      <a:pPr algn="ctr"/>
                      <a:r>
                        <a:rPr lang="tr-TR" dirty="0">
                          <a:solidFill>
                            <a:schemeClr val="tx1"/>
                          </a:solidFill>
                        </a:rPr>
                        <a:t>14</a:t>
                      </a:r>
                      <a:endParaRPr lang="en-GB" dirty="0">
                        <a:solidFill>
                          <a:schemeClr val="tx1"/>
                        </a:solidFill>
                      </a:endParaRPr>
                    </a:p>
                  </a:txBody>
                  <a:tcPr>
                    <a:solidFill>
                      <a:schemeClr val="accent4">
                        <a:lumMod val="20000"/>
                        <a:lumOff val="80000"/>
                      </a:schemeClr>
                    </a:solidFill>
                  </a:tcPr>
                </a:tc>
                <a:tc>
                  <a:txBody>
                    <a:bodyPr/>
                    <a:lstStyle/>
                    <a:p>
                      <a:pPr algn="ctr"/>
                      <a:r>
                        <a:rPr lang="tr-TR" dirty="0">
                          <a:solidFill>
                            <a:schemeClr val="tx1"/>
                          </a:solidFill>
                        </a:rPr>
                        <a:t>126</a:t>
                      </a:r>
                      <a:endParaRPr lang="en-GB" dirty="0">
                        <a:solidFill>
                          <a:schemeClr val="tx1"/>
                        </a:solidFill>
                      </a:endParaRPr>
                    </a:p>
                  </a:txBody>
                  <a:tcPr>
                    <a:solidFill>
                      <a:schemeClr val="accent4">
                        <a:lumMod val="20000"/>
                        <a:lumOff val="80000"/>
                      </a:schemeClr>
                    </a:solidFill>
                  </a:tcPr>
                </a:tc>
                <a:tc>
                  <a:txBody>
                    <a:bodyPr/>
                    <a:lstStyle/>
                    <a:p>
                      <a:pPr algn="ctr"/>
                      <a:r>
                        <a:rPr lang="tr-TR" dirty="0">
                          <a:solidFill>
                            <a:schemeClr val="tx1"/>
                          </a:solidFill>
                        </a:rPr>
                        <a:t>552</a:t>
                      </a:r>
                      <a:endParaRPr lang="en-GB" dirty="0">
                        <a:solidFill>
                          <a:schemeClr val="tx1"/>
                        </a:solidFill>
                      </a:endParaRPr>
                    </a:p>
                  </a:txBody>
                  <a:tcPr>
                    <a:solidFill>
                      <a:schemeClr val="accent4">
                        <a:lumMod val="20000"/>
                        <a:lumOff val="80000"/>
                      </a:schemeClr>
                    </a:solidFill>
                  </a:tcPr>
                </a:tc>
                <a:tc>
                  <a:txBody>
                    <a:bodyPr/>
                    <a:lstStyle/>
                    <a:p>
                      <a:pPr algn="ctr"/>
                      <a:r>
                        <a:rPr lang="tr-TR" dirty="0">
                          <a:solidFill>
                            <a:schemeClr val="tx1"/>
                          </a:solidFill>
                        </a:rPr>
                        <a:t>64</a:t>
                      </a:r>
                      <a:endParaRPr lang="en-GB" dirty="0">
                        <a:solidFill>
                          <a:schemeClr val="tx1"/>
                        </a:solidFill>
                      </a:endParaRPr>
                    </a:p>
                  </a:txBody>
                  <a:tcPr>
                    <a:solidFill>
                      <a:schemeClr val="accent4">
                        <a:lumMod val="20000"/>
                        <a:lumOff val="80000"/>
                      </a:schemeClr>
                    </a:solidFill>
                  </a:tcPr>
                </a:tc>
                <a:tc>
                  <a:txBody>
                    <a:bodyPr/>
                    <a:lstStyle/>
                    <a:p>
                      <a:pPr algn="ctr"/>
                      <a:r>
                        <a:rPr lang="tr-TR" dirty="0">
                          <a:solidFill>
                            <a:schemeClr val="tx1"/>
                          </a:solidFill>
                        </a:rPr>
                        <a:t>NA</a:t>
                      </a:r>
                      <a:endParaRPr lang="en-GB" dirty="0">
                        <a:solidFill>
                          <a:schemeClr val="tx1"/>
                        </a:solidFill>
                      </a:endParaRPr>
                    </a:p>
                  </a:txBody>
                  <a:tcPr>
                    <a:solidFill>
                      <a:schemeClr val="accent4">
                        <a:lumMod val="20000"/>
                        <a:lumOff val="80000"/>
                      </a:schemeClr>
                    </a:solidFill>
                  </a:tcPr>
                </a:tc>
                <a:extLst>
                  <a:ext uri="{0D108BD9-81ED-4DB2-BD59-A6C34878D82A}">
                    <a16:rowId xmlns:a16="http://schemas.microsoft.com/office/drawing/2014/main" val="1581908935"/>
                  </a:ext>
                </a:extLst>
              </a:tr>
            </a:tbl>
          </a:graphicData>
        </a:graphic>
      </p:graphicFrame>
    </p:spTree>
    <p:extLst>
      <p:ext uri="{BB962C8B-B14F-4D97-AF65-F5344CB8AC3E}">
        <p14:creationId xmlns:p14="http://schemas.microsoft.com/office/powerpoint/2010/main" val="4265068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0197-7AC7-D110-FF15-C58825561036}"/>
              </a:ext>
            </a:extLst>
          </p:cNvPr>
          <p:cNvSpPr>
            <a:spLocks noGrp="1"/>
          </p:cNvSpPr>
          <p:nvPr>
            <p:ph type="title"/>
          </p:nvPr>
        </p:nvSpPr>
        <p:spPr/>
        <p:txBody>
          <a:bodyPr/>
          <a:lstStyle/>
          <a:p>
            <a:pPr algn="ctr"/>
            <a:r>
              <a:rPr lang="tr-TR" b="1" dirty="0"/>
              <a:t>C</a:t>
            </a:r>
            <a:r>
              <a:rPr lang="en-GB" b="1" dirty="0" err="1"/>
              <a:t>riminalisation</a:t>
            </a:r>
            <a:r>
              <a:rPr lang="en-GB" b="1" dirty="0"/>
              <a:t> of </a:t>
            </a:r>
            <a:r>
              <a:rPr lang="tr-TR" b="1" dirty="0" err="1"/>
              <a:t>peaceful</a:t>
            </a:r>
            <a:r>
              <a:rPr lang="tr-TR" b="1" dirty="0"/>
              <a:t> </a:t>
            </a:r>
            <a:r>
              <a:rPr lang="tr-TR" b="1" dirty="0" err="1"/>
              <a:t>protestors</a:t>
            </a:r>
            <a:endParaRPr lang="en-GB" b="1" dirty="0"/>
          </a:p>
        </p:txBody>
      </p:sp>
      <p:sp>
        <p:nvSpPr>
          <p:cNvPr id="3" name="Content Placeholder 2">
            <a:extLst>
              <a:ext uri="{FF2B5EF4-FFF2-40B4-BE49-F238E27FC236}">
                <a16:creationId xmlns:a16="http://schemas.microsoft.com/office/drawing/2014/main" id="{82C83F78-2C0C-05FD-024C-7C8893496149}"/>
              </a:ext>
            </a:extLst>
          </p:cNvPr>
          <p:cNvSpPr>
            <a:spLocks noGrp="1"/>
          </p:cNvSpPr>
          <p:nvPr>
            <p:ph idx="1"/>
          </p:nvPr>
        </p:nvSpPr>
        <p:spPr>
          <a:xfrm>
            <a:off x="838200" y="1497724"/>
            <a:ext cx="10515600" cy="4776952"/>
          </a:xfrm>
        </p:spPr>
        <p:txBody>
          <a:bodyPr>
            <a:normAutofit/>
          </a:bodyPr>
          <a:lstStyle/>
          <a:p>
            <a:r>
              <a:rPr lang="tr-TR" dirty="0"/>
              <a:t>T</a:t>
            </a:r>
            <a:r>
              <a:rPr lang="en-GB" dirty="0"/>
              <a:t>he widespread and systematic use of Law no. 2911 and 5442 against </a:t>
            </a:r>
            <a:r>
              <a:rPr lang="tr-TR" dirty="0" err="1"/>
              <a:t>peaceful</a:t>
            </a:r>
            <a:r>
              <a:rPr lang="tr-TR" dirty="0"/>
              <a:t> </a:t>
            </a:r>
            <a:r>
              <a:rPr lang="tr-TR" dirty="0" err="1"/>
              <a:t>protestors</a:t>
            </a:r>
            <a:endParaRPr lang="tr-TR" dirty="0"/>
          </a:p>
          <a:p>
            <a:pPr lvl="1">
              <a:buFont typeface="Wingdings" panose="05000000000000000000" pitchFamily="2" charset="2"/>
              <a:buChar char="Ø"/>
            </a:pPr>
            <a:r>
              <a:rPr lang="tr-TR" dirty="0"/>
              <a:t>C</a:t>
            </a:r>
            <a:r>
              <a:rPr lang="en-GB" dirty="0" err="1"/>
              <a:t>riminal</a:t>
            </a:r>
            <a:r>
              <a:rPr lang="en-GB" dirty="0"/>
              <a:t> sanctions under Law no 2911 </a:t>
            </a:r>
            <a:endParaRPr lang="tr-TR" dirty="0"/>
          </a:p>
          <a:p>
            <a:pPr lvl="1">
              <a:buFont typeface="Wingdings" panose="05000000000000000000" pitchFamily="2" charset="2"/>
              <a:buChar char="Ø"/>
            </a:pPr>
            <a:r>
              <a:rPr lang="tr-TR" dirty="0"/>
              <a:t>M</a:t>
            </a:r>
            <a:r>
              <a:rPr lang="en-GB" dirty="0" err="1"/>
              <a:t>isdemeanour</a:t>
            </a:r>
            <a:r>
              <a:rPr lang="en-GB" dirty="0"/>
              <a:t> fines under Law no. 5326.</a:t>
            </a:r>
            <a:endParaRPr lang="tr-TR" dirty="0"/>
          </a:p>
          <a:p>
            <a:pPr lvl="1">
              <a:buFont typeface="Wingdings" panose="05000000000000000000" pitchFamily="2" charset="2"/>
              <a:buChar char="Ø"/>
            </a:pPr>
            <a:r>
              <a:rPr lang="tr-TR" dirty="0" err="1"/>
              <a:t>Large</a:t>
            </a:r>
            <a:r>
              <a:rPr lang="tr-TR" dirty="0"/>
              <a:t> </a:t>
            </a:r>
            <a:r>
              <a:rPr lang="tr-TR" dirty="0" err="1"/>
              <a:t>number</a:t>
            </a:r>
            <a:r>
              <a:rPr lang="tr-TR" dirty="0"/>
              <a:t> of </a:t>
            </a:r>
            <a:r>
              <a:rPr lang="tr-TR" dirty="0" err="1"/>
              <a:t>criminal</a:t>
            </a:r>
            <a:r>
              <a:rPr lang="tr-TR" dirty="0"/>
              <a:t> </a:t>
            </a:r>
            <a:r>
              <a:rPr lang="tr-TR" dirty="0" err="1"/>
              <a:t>investigations</a:t>
            </a:r>
            <a:r>
              <a:rPr lang="tr-TR" dirty="0"/>
              <a:t> </a:t>
            </a:r>
            <a:r>
              <a:rPr lang="tr-TR" dirty="0" err="1"/>
              <a:t>and</a:t>
            </a:r>
            <a:r>
              <a:rPr lang="tr-TR" dirty="0"/>
              <a:t> </a:t>
            </a:r>
            <a:r>
              <a:rPr lang="tr-TR" dirty="0" err="1"/>
              <a:t>prosecutions</a:t>
            </a:r>
            <a:r>
              <a:rPr lang="tr-TR" dirty="0"/>
              <a:t> </a:t>
            </a:r>
            <a:r>
              <a:rPr lang="tr-TR" dirty="0" err="1"/>
              <a:t>under</a:t>
            </a:r>
            <a:r>
              <a:rPr lang="tr-TR" dirty="0"/>
              <a:t> </a:t>
            </a:r>
            <a:r>
              <a:rPr lang="tr-TR" dirty="0" err="1"/>
              <a:t>Law</a:t>
            </a:r>
            <a:r>
              <a:rPr lang="tr-TR" dirty="0"/>
              <a:t> no. 2911</a:t>
            </a:r>
          </a:p>
          <a:p>
            <a:r>
              <a:rPr lang="tr-TR" dirty="0" err="1"/>
              <a:t>Peaceful</a:t>
            </a:r>
            <a:r>
              <a:rPr lang="tr-TR" dirty="0"/>
              <a:t> </a:t>
            </a:r>
            <a:r>
              <a:rPr lang="tr-TR" dirty="0" err="1"/>
              <a:t>protestors</a:t>
            </a:r>
            <a:r>
              <a:rPr lang="tr-TR" dirty="0"/>
              <a:t> </a:t>
            </a:r>
            <a:r>
              <a:rPr lang="tr-TR" dirty="0" err="1"/>
              <a:t>may</a:t>
            </a:r>
            <a:r>
              <a:rPr lang="tr-TR" dirty="0"/>
              <a:t> </a:t>
            </a:r>
            <a:r>
              <a:rPr lang="tr-TR" dirty="0" err="1"/>
              <a:t>also</a:t>
            </a:r>
            <a:r>
              <a:rPr lang="tr-TR" dirty="0"/>
              <a:t> </a:t>
            </a:r>
            <a:r>
              <a:rPr lang="tr-TR" dirty="0" err="1"/>
              <a:t>easily</a:t>
            </a:r>
            <a:r>
              <a:rPr lang="tr-TR" dirty="0"/>
              <a:t> </a:t>
            </a:r>
            <a:r>
              <a:rPr lang="tr-TR" dirty="0" err="1"/>
              <a:t>face</a:t>
            </a:r>
            <a:r>
              <a:rPr lang="tr-TR" dirty="0"/>
              <a:t> </a:t>
            </a:r>
            <a:r>
              <a:rPr lang="tr-TR" dirty="0" err="1"/>
              <a:t>other</a:t>
            </a:r>
            <a:r>
              <a:rPr lang="tr-TR" dirty="0"/>
              <a:t> </a:t>
            </a:r>
            <a:r>
              <a:rPr lang="tr-TR" dirty="0" err="1"/>
              <a:t>charges</a:t>
            </a:r>
            <a:r>
              <a:rPr lang="tr-TR" dirty="0"/>
              <a:t> </a:t>
            </a:r>
            <a:r>
              <a:rPr lang="tr-TR" dirty="0" err="1"/>
              <a:t>under</a:t>
            </a:r>
            <a:r>
              <a:rPr lang="tr-TR" dirty="0"/>
              <a:t> </a:t>
            </a:r>
            <a:r>
              <a:rPr lang="tr-TR" dirty="0" err="1"/>
              <a:t>criminal</a:t>
            </a:r>
            <a:r>
              <a:rPr lang="tr-TR" dirty="0"/>
              <a:t> </a:t>
            </a:r>
            <a:r>
              <a:rPr lang="tr-TR" dirty="0" err="1"/>
              <a:t>law</a:t>
            </a:r>
            <a:endParaRPr lang="tr-TR" dirty="0"/>
          </a:p>
          <a:p>
            <a:pPr lvl="1">
              <a:buFont typeface="Wingdings" panose="05000000000000000000" pitchFamily="2" charset="2"/>
              <a:buChar char="Ø"/>
            </a:pPr>
            <a:r>
              <a:rPr lang="en-GB" dirty="0"/>
              <a:t>Article 265 § 1  of the Criminal Code for obstructing the security forces in the execution of their duties by way of resistance together with other persons</a:t>
            </a:r>
            <a:endParaRPr lang="tr-TR" dirty="0"/>
          </a:p>
          <a:p>
            <a:pPr lvl="1">
              <a:buFont typeface="Wingdings" panose="05000000000000000000" pitchFamily="2" charset="2"/>
              <a:buChar char="Ø"/>
            </a:pPr>
            <a:r>
              <a:rPr lang="en-GB" sz="2400" dirty="0">
                <a:effectLst/>
                <a:latin typeface="Calibri" panose="020F0502020204030204" pitchFamily="34" charset="0"/>
                <a:ea typeface="Calibri" panose="020F0502020204030204" pitchFamily="34" charset="0"/>
                <a:cs typeface="Times New Roman" panose="02020603050405020304" pitchFamily="18" charset="0"/>
              </a:rPr>
              <a:t>Article 299 of the Criminal Code for insulting the President of the Republic because of the slogans chanted during assemblies</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lvl="1">
              <a:buFont typeface="Wingdings" panose="05000000000000000000" pitchFamily="2" charset="2"/>
              <a:buChar char="Ø"/>
            </a:pPr>
            <a:r>
              <a:rPr lang="en-GB" sz="2400" dirty="0">
                <a:effectLst/>
                <a:latin typeface="Calibri" panose="020F0502020204030204" pitchFamily="34" charset="0"/>
                <a:ea typeface="Calibri" panose="020F0502020204030204" pitchFamily="34" charset="0"/>
                <a:cs typeface="Times New Roman" panose="02020603050405020304" pitchFamily="18" charset="0"/>
              </a:rPr>
              <a:t>Prevention of Terrorism Act (Law no. 3713)</a:t>
            </a:r>
            <a:endParaRPr lang="tr-TR" dirty="0"/>
          </a:p>
        </p:txBody>
      </p:sp>
    </p:spTree>
    <p:extLst>
      <p:ext uri="{BB962C8B-B14F-4D97-AF65-F5344CB8AC3E}">
        <p14:creationId xmlns:p14="http://schemas.microsoft.com/office/powerpoint/2010/main" val="1955202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23E54-7335-5785-2B4F-D59217DD6032}"/>
              </a:ext>
            </a:extLst>
          </p:cNvPr>
          <p:cNvSpPr>
            <a:spLocks noGrp="1"/>
          </p:cNvSpPr>
          <p:nvPr>
            <p:ph type="title"/>
          </p:nvPr>
        </p:nvSpPr>
        <p:spPr>
          <a:xfrm>
            <a:off x="1056288" y="365126"/>
            <a:ext cx="10297511" cy="911882"/>
          </a:xfrm>
        </p:spPr>
        <p:txBody>
          <a:bodyPr>
            <a:normAutofit/>
          </a:bodyPr>
          <a:lstStyle/>
          <a:p>
            <a:pPr algn="ctr"/>
            <a:r>
              <a:rPr lang="en-US" sz="3200" b="1" dirty="0" err="1"/>
              <a:t>Criminalisation</a:t>
            </a:r>
            <a:r>
              <a:rPr lang="en-US" sz="3200" b="1" dirty="0"/>
              <a:t> of Peaceful Protestors under Law No. 2911</a:t>
            </a:r>
          </a:p>
        </p:txBody>
      </p:sp>
      <p:sp>
        <p:nvSpPr>
          <p:cNvPr id="3" name="Content Placeholder 2">
            <a:extLst>
              <a:ext uri="{FF2B5EF4-FFF2-40B4-BE49-F238E27FC236}">
                <a16:creationId xmlns:a16="http://schemas.microsoft.com/office/drawing/2014/main" id="{C22D8E3E-917E-9098-2763-7233BF6AC972}"/>
              </a:ext>
            </a:extLst>
          </p:cNvPr>
          <p:cNvSpPr>
            <a:spLocks noGrp="1"/>
          </p:cNvSpPr>
          <p:nvPr>
            <p:ph idx="1"/>
          </p:nvPr>
        </p:nvSpPr>
        <p:spPr>
          <a:xfrm>
            <a:off x="838201" y="1135117"/>
            <a:ext cx="10610189" cy="4631943"/>
          </a:xfrm>
        </p:spPr>
        <p:txBody>
          <a:bodyPr>
            <a:normAutofit/>
          </a:bodyPr>
          <a:lstStyle/>
          <a:p>
            <a:r>
              <a:rPr lang="en-US" sz="2000" i="1" dirty="0"/>
              <a:t>Official statistics concerning criminal investigations and prosecutions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available at the official site of the Directorate of Judicial Registry and Statistics </a:t>
            </a:r>
            <a:r>
              <a:rPr lang="en-US" sz="1800" i="1" dirty="0">
                <a:effectLst/>
                <a:latin typeface="Calibri" panose="020F0502020204030204" pitchFamily="34" charset="0"/>
                <a:ea typeface="Calibri" panose="020F0502020204030204" pitchFamily="34" charset="0"/>
                <a:cs typeface="Times New Roman" panose="02020603050405020304" pitchFamily="18" charset="0"/>
                <a:hlinkClick r:id="rId2"/>
              </a:rPr>
              <a:t>https://adlisicil.adalet.gov.tr/Home/SayfaDetay/adalet-istatistikleri-yayin-arsivi</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i="1" dirty="0"/>
          </a:p>
        </p:txBody>
      </p:sp>
      <p:graphicFrame>
        <p:nvGraphicFramePr>
          <p:cNvPr id="4" name="Table 4">
            <a:extLst>
              <a:ext uri="{FF2B5EF4-FFF2-40B4-BE49-F238E27FC236}">
                <a16:creationId xmlns:a16="http://schemas.microsoft.com/office/drawing/2014/main" id="{47BB1F2B-09EB-0538-502E-104D903B1E33}"/>
              </a:ext>
            </a:extLst>
          </p:cNvPr>
          <p:cNvGraphicFramePr>
            <a:graphicFrameLocks noGrp="1"/>
          </p:cNvGraphicFramePr>
          <p:nvPr>
            <p:extLst>
              <p:ext uri="{D42A27DB-BD31-4B8C-83A1-F6EECF244321}">
                <p14:modId xmlns:p14="http://schemas.microsoft.com/office/powerpoint/2010/main" val="3732701947"/>
              </p:ext>
            </p:extLst>
          </p:nvPr>
        </p:nvGraphicFramePr>
        <p:xfrm>
          <a:off x="1056288" y="2017401"/>
          <a:ext cx="10026870" cy="4475473"/>
        </p:xfrm>
        <a:graphic>
          <a:graphicData uri="http://schemas.openxmlformats.org/drawingml/2006/table">
            <a:tbl>
              <a:tblPr firstRow="1" bandRow="1">
                <a:tableStyleId>{5C22544A-7EE6-4342-B048-85BDC9FD1C3A}</a:tableStyleId>
              </a:tblPr>
              <a:tblGrid>
                <a:gridCol w="2680139">
                  <a:extLst>
                    <a:ext uri="{9D8B030D-6E8A-4147-A177-3AD203B41FA5}">
                      <a16:colId xmlns:a16="http://schemas.microsoft.com/office/drawing/2014/main" val="738540658"/>
                    </a:ext>
                  </a:extLst>
                </a:gridCol>
                <a:gridCol w="1324303">
                  <a:extLst>
                    <a:ext uri="{9D8B030D-6E8A-4147-A177-3AD203B41FA5}">
                      <a16:colId xmlns:a16="http://schemas.microsoft.com/office/drawing/2014/main" val="1853448294"/>
                    </a:ext>
                  </a:extLst>
                </a:gridCol>
                <a:gridCol w="1355835">
                  <a:extLst>
                    <a:ext uri="{9D8B030D-6E8A-4147-A177-3AD203B41FA5}">
                      <a16:colId xmlns:a16="http://schemas.microsoft.com/office/drawing/2014/main" val="1186700760"/>
                    </a:ext>
                  </a:extLst>
                </a:gridCol>
                <a:gridCol w="1308537">
                  <a:extLst>
                    <a:ext uri="{9D8B030D-6E8A-4147-A177-3AD203B41FA5}">
                      <a16:colId xmlns:a16="http://schemas.microsoft.com/office/drawing/2014/main" val="3134033405"/>
                    </a:ext>
                  </a:extLst>
                </a:gridCol>
                <a:gridCol w="1150883">
                  <a:extLst>
                    <a:ext uri="{9D8B030D-6E8A-4147-A177-3AD203B41FA5}">
                      <a16:colId xmlns:a16="http://schemas.microsoft.com/office/drawing/2014/main" val="975511635"/>
                    </a:ext>
                  </a:extLst>
                </a:gridCol>
                <a:gridCol w="1261243">
                  <a:extLst>
                    <a:ext uri="{9D8B030D-6E8A-4147-A177-3AD203B41FA5}">
                      <a16:colId xmlns:a16="http://schemas.microsoft.com/office/drawing/2014/main" val="3240365944"/>
                    </a:ext>
                  </a:extLst>
                </a:gridCol>
                <a:gridCol w="945930">
                  <a:extLst>
                    <a:ext uri="{9D8B030D-6E8A-4147-A177-3AD203B41FA5}">
                      <a16:colId xmlns:a16="http://schemas.microsoft.com/office/drawing/2014/main" val="3734743837"/>
                    </a:ext>
                  </a:extLst>
                </a:gridCol>
              </a:tblGrid>
              <a:tr h="444617">
                <a:tc>
                  <a:txBody>
                    <a:bodyPr/>
                    <a:lstStyle/>
                    <a:p>
                      <a:pPr algn="ctr"/>
                      <a:endParaRPr lang="en-GB" dirty="0">
                        <a:solidFill>
                          <a:schemeClr val="tx1"/>
                        </a:solidFill>
                      </a:endParaRPr>
                    </a:p>
                  </a:txBody>
                  <a:tcPr>
                    <a:solidFill>
                      <a:schemeClr val="accent2">
                        <a:lumMod val="60000"/>
                        <a:lumOff val="40000"/>
                      </a:schemeClr>
                    </a:solidFill>
                  </a:tcPr>
                </a:tc>
                <a:tc>
                  <a:txBody>
                    <a:bodyPr/>
                    <a:lstStyle/>
                    <a:p>
                      <a:pPr algn="ctr"/>
                      <a:r>
                        <a:rPr lang="tr-TR" dirty="0">
                          <a:solidFill>
                            <a:schemeClr val="tx1"/>
                          </a:solidFill>
                        </a:rPr>
                        <a:t>2016</a:t>
                      </a:r>
                      <a:endParaRPr lang="en-GB" dirty="0">
                        <a:solidFill>
                          <a:schemeClr val="tx1"/>
                        </a:solidFill>
                      </a:endParaRPr>
                    </a:p>
                  </a:txBody>
                  <a:tcPr>
                    <a:solidFill>
                      <a:schemeClr val="accent2">
                        <a:lumMod val="60000"/>
                        <a:lumOff val="40000"/>
                      </a:schemeClr>
                    </a:solidFill>
                  </a:tcPr>
                </a:tc>
                <a:tc>
                  <a:txBody>
                    <a:bodyPr/>
                    <a:lstStyle/>
                    <a:p>
                      <a:pPr algn="ctr"/>
                      <a:r>
                        <a:rPr lang="tr-TR" dirty="0">
                          <a:solidFill>
                            <a:schemeClr val="tx1"/>
                          </a:solidFill>
                        </a:rPr>
                        <a:t>2017</a:t>
                      </a:r>
                      <a:endParaRPr lang="en-GB" dirty="0">
                        <a:solidFill>
                          <a:schemeClr val="tx1"/>
                        </a:solidFill>
                      </a:endParaRPr>
                    </a:p>
                  </a:txBody>
                  <a:tcPr>
                    <a:solidFill>
                      <a:schemeClr val="accent2">
                        <a:lumMod val="60000"/>
                        <a:lumOff val="40000"/>
                      </a:schemeClr>
                    </a:solidFill>
                  </a:tcPr>
                </a:tc>
                <a:tc>
                  <a:txBody>
                    <a:bodyPr/>
                    <a:lstStyle/>
                    <a:p>
                      <a:pPr algn="ctr"/>
                      <a:r>
                        <a:rPr lang="tr-TR" dirty="0">
                          <a:solidFill>
                            <a:schemeClr val="tx1"/>
                          </a:solidFill>
                        </a:rPr>
                        <a:t>2018</a:t>
                      </a:r>
                      <a:endParaRPr lang="en-GB" dirty="0">
                        <a:solidFill>
                          <a:schemeClr val="tx1"/>
                        </a:solidFill>
                      </a:endParaRPr>
                    </a:p>
                  </a:txBody>
                  <a:tcPr>
                    <a:solidFill>
                      <a:schemeClr val="accent2">
                        <a:lumMod val="60000"/>
                        <a:lumOff val="40000"/>
                      </a:schemeClr>
                    </a:solidFill>
                  </a:tcPr>
                </a:tc>
                <a:tc>
                  <a:txBody>
                    <a:bodyPr/>
                    <a:lstStyle/>
                    <a:p>
                      <a:pPr algn="ctr"/>
                      <a:r>
                        <a:rPr lang="tr-TR" dirty="0">
                          <a:solidFill>
                            <a:schemeClr val="tx1"/>
                          </a:solidFill>
                        </a:rPr>
                        <a:t>2019</a:t>
                      </a:r>
                      <a:endParaRPr lang="en-GB" dirty="0">
                        <a:solidFill>
                          <a:schemeClr val="tx1"/>
                        </a:solidFill>
                      </a:endParaRPr>
                    </a:p>
                  </a:txBody>
                  <a:tcPr>
                    <a:solidFill>
                      <a:schemeClr val="accent2">
                        <a:lumMod val="60000"/>
                        <a:lumOff val="40000"/>
                      </a:schemeClr>
                    </a:solidFill>
                  </a:tcPr>
                </a:tc>
                <a:tc>
                  <a:txBody>
                    <a:bodyPr/>
                    <a:lstStyle/>
                    <a:p>
                      <a:pPr algn="ctr"/>
                      <a:r>
                        <a:rPr lang="tr-TR" dirty="0">
                          <a:solidFill>
                            <a:schemeClr val="tx1"/>
                          </a:solidFill>
                        </a:rPr>
                        <a:t>2020</a:t>
                      </a:r>
                      <a:endParaRPr lang="en-GB" dirty="0">
                        <a:solidFill>
                          <a:schemeClr val="tx1"/>
                        </a:solidFill>
                      </a:endParaRPr>
                    </a:p>
                  </a:txBody>
                  <a:tcPr>
                    <a:solidFill>
                      <a:schemeClr val="accent2">
                        <a:lumMod val="60000"/>
                        <a:lumOff val="40000"/>
                      </a:schemeClr>
                    </a:solidFill>
                  </a:tcPr>
                </a:tc>
                <a:tc>
                  <a:txBody>
                    <a:bodyPr/>
                    <a:lstStyle/>
                    <a:p>
                      <a:pPr algn="ctr"/>
                      <a:r>
                        <a:rPr lang="tr-TR" dirty="0">
                          <a:solidFill>
                            <a:schemeClr val="tx1"/>
                          </a:solidFill>
                        </a:rPr>
                        <a:t>2021</a:t>
                      </a:r>
                      <a:endParaRPr lang="en-GB" dirty="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452744561"/>
                  </a:ext>
                </a:extLst>
              </a:tr>
              <a:tr h="512798">
                <a:tc>
                  <a:txBody>
                    <a:bodyPr/>
                    <a:lstStyle/>
                    <a:p>
                      <a:pPr algn="ct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Number of decisions of non-prosecution</a:t>
                      </a:r>
                    </a:p>
                  </a:txBody>
                  <a:tcPr marL="68580" marR="68580" marT="0" marB="0">
                    <a:solidFill>
                      <a:schemeClr val="accent2">
                        <a:lumMod val="60000"/>
                        <a:lumOff val="4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5698</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3356</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2039</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1977</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2197</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3214</a:t>
                      </a:r>
                    </a:p>
                  </a:txBody>
                  <a:tcPr marL="68580" marR="68580" marT="0" marB="0">
                    <a:solidFill>
                      <a:schemeClr val="accent4">
                        <a:lumMod val="20000"/>
                        <a:lumOff val="80000"/>
                      </a:schemeClr>
                    </a:solidFill>
                  </a:tcPr>
                </a:tc>
                <a:extLst>
                  <a:ext uri="{0D108BD9-81ED-4DB2-BD59-A6C34878D82A}">
                    <a16:rowId xmlns:a16="http://schemas.microsoft.com/office/drawing/2014/main" val="1899112588"/>
                  </a:ext>
                </a:extLst>
              </a:tr>
              <a:tr h="512798">
                <a:tc>
                  <a:txBody>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Number of decisions instigating criminal proceedings</a:t>
                      </a:r>
                    </a:p>
                  </a:txBody>
                  <a:tcPr marL="68580" marR="68580" marT="0" marB="0">
                    <a:solidFill>
                      <a:schemeClr val="accent2">
                        <a:lumMod val="60000"/>
                        <a:lumOff val="4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12337</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6515</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4837</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3962</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3171</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3575</a:t>
                      </a:r>
                    </a:p>
                  </a:txBody>
                  <a:tcPr marL="68580" marR="68580" marT="0" marB="0">
                    <a:solidFill>
                      <a:schemeClr val="accent4">
                        <a:lumMod val="20000"/>
                        <a:lumOff val="80000"/>
                      </a:schemeClr>
                    </a:solidFill>
                  </a:tcPr>
                </a:tc>
                <a:extLst>
                  <a:ext uri="{0D108BD9-81ED-4DB2-BD59-A6C34878D82A}">
                    <a16:rowId xmlns:a16="http://schemas.microsoft.com/office/drawing/2014/main" val="3538944694"/>
                  </a:ext>
                </a:extLst>
              </a:tr>
              <a:tr h="512798">
                <a:tc>
                  <a:txBody>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Number of convictions under Law no. 2911</a:t>
                      </a:r>
                    </a:p>
                  </a:txBody>
                  <a:tcPr marL="68580" marR="68580" marT="0" marB="0">
                    <a:solidFill>
                      <a:schemeClr val="accent2">
                        <a:lumMod val="60000"/>
                        <a:lumOff val="4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2306</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a:effectLst/>
                          <a:latin typeface="Calibri" panose="020F0502020204030204" pitchFamily="34" charset="0"/>
                          <a:ea typeface="Calibri" panose="020F0502020204030204" pitchFamily="34" charset="0"/>
                          <a:cs typeface="Times New Roman" panose="02020603050405020304" pitchFamily="18" charset="0"/>
                        </a:rPr>
                        <a:t>1749</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2341</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a:effectLst/>
                          <a:latin typeface="Calibri" panose="020F0502020204030204" pitchFamily="34" charset="0"/>
                          <a:ea typeface="Calibri" panose="020F0502020204030204" pitchFamily="34" charset="0"/>
                          <a:cs typeface="Times New Roman" panose="02020603050405020304" pitchFamily="18" charset="0"/>
                        </a:rPr>
                        <a:t>2002</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a:effectLst/>
                          <a:latin typeface="Calibri" panose="020F0502020204030204" pitchFamily="34" charset="0"/>
                          <a:ea typeface="Calibri" panose="020F0502020204030204" pitchFamily="34" charset="0"/>
                          <a:cs typeface="Times New Roman" panose="02020603050405020304" pitchFamily="18" charset="0"/>
                        </a:rPr>
                        <a:t>1389</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1674</a:t>
                      </a:r>
                    </a:p>
                  </a:txBody>
                  <a:tcPr marL="68580" marR="68580" marT="0" marB="0">
                    <a:solidFill>
                      <a:schemeClr val="accent4">
                        <a:lumMod val="20000"/>
                        <a:lumOff val="80000"/>
                      </a:schemeClr>
                    </a:solidFill>
                  </a:tcPr>
                </a:tc>
                <a:extLst>
                  <a:ext uri="{0D108BD9-81ED-4DB2-BD59-A6C34878D82A}">
                    <a16:rowId xmlns:a16="http://schemas.microsoft.com/office/drawing/2014/main" val="3174015947"/>
                  </a:ext>
                </a:extLst>
              </a:tr>
              <a:tr h="512798">
                <a:tc>
                  <a:txBody>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Number of imprisonment sentence decisions</a:t>
                      </a:r>
                    </a:p>
                  </a:txBody>
                  <a:tcPr marL="68580" marR="68580" marT="0" marB="0">
                    <a:solidFill>
                      <a:schemeClr val="accent2">
                        <a:lumMod val="60000"/>
                        <a:lumOff val="40000"/>
                      </a:schemeClr>
                    </a:solidFill>
                  </a:tcPr>
                </a:tc>
                <a:tc>
                  <a:txBody>
                    <a:bodyPr/>
                    <a:lstStyle/>
                    <a:p>
                      <a:pPr algn="ctr">
                        <a:lnSpc>
                          <a:spcPct val="107000"/>
                        </a:lnSpc>
                        <a:spcAft>
                          <a:spcPts val="800"/>
                        </a:spcAft>
                      </a:pPr>
                      <a:r>
                        <a:rPr lang="en-GB" sz="2400">
                          <a:effectLst/>
                          <a:latin typeface="Calibri" panose="020F0502020204030204" pitchFamily="34" charset="0"/>
                          <a:ea typeface="Calibri" panose="020F0502020204030204" pitchFamily="34" charset="0"/>
                          <a:cs typeface="Times New Roman" panose="02020603050405020304" pitchFamily="18" charset="0"/>
                        </a:rPr>
                        <a:t>718</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537</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a:effectLst/>
                          <a:latin typeface="Calibri" panose="020F0502020204030204" pitchFamily="34" charset="0"/>
                          <a:ea typeface="Calibri" panose="020F0502020204030204" pitchFamily="34" charset="0"/>
                          <a:cs typeface="Times New Roman" panose="02020603050405020304" pitchFamily="18" charset="0"/>
                        </a:rPr>
                        <a:t>803</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729</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a:effectLst/>
                          <a:latin typeface="Calibri" panose="020F0502020204030204" pitchFamily="34" charset="0"/>
                          <a:ea typeface="Calibri" panose="020F0502020204030204" pitchFamily="34" charset="0"/>
                          <a:cs typeface="Times New Roman" panose="02020603050405020304" pitchFamily="18" charset="0"/>
                        </a:rPr>
                        <a:t>286</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656</a:t>
                      </a:r>
                    </a:p>
                  </a:txBody>
                  <a:tcPr marL="68580" marR="68580" marT="0" marB="0">
                    <a:solidFill>
                      <a:schemeClr val="accent4">
                        <a:lumMod val="20000"/>
                        <a:lumOff val="80000"/>
                      </a:schemeClr>
                    </a:solidFill>
                  </a:tcPr>
                </a:tc>
                <a:extLst>
                  <a:ext uri="{0D108BD9-81ED-4DB2-BD59-A6C34878D82A}">
                    <a16:rowId xmlns:a16="http://schemas.microsoft.com/office/drawing/2014/main" val="387557189"/>
                  </a:ext>
                </a:extLst>
              </a:tr>
              <a:tr h="512798">
                <a:tc>
                  <a:txBody>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Number of decisions of judicial and administrative fine</a:t>
                      </a:r>
                    </a:p>
                  </a:txBody>
                  <a:tcPr marL="68580" marR="68580" marT="0" marB="0">
                    <a:solidFill>
                      <a:schemeClr val="accent2">
                        <a:lumMod val="60000"/>
                        <a:lumOff val="40000"/>
                      </a:schemeClr>
                    </a:solidFill>
                  </a:tcPr>
                </a:tc>
                <a:tc>
                  <a:txBody>
                    <a:bodyPr/>
                    <a:lstStyle/>
                    <a:p>
                      <a:pPr algn="ctr">
                        <a:lnSpc>
                          <a:spcPct val="107000"/>
                        </a:lnSpc>
                        <a:spcAft>
                          <a:spcPts val="800"/>
                        </a:spcAft>
                      </a:pPr>
                      <a:r>
                        <a:rPr lang="en-GB" sz="2400">
                          <a:effectLst/>
                          <a:latin typeface="Calibri" panose="020F0502020204030204" pitchFamily="34" charset="0"/>
                          <a:ea typeface="Calibri" panose="020F0502020204030204" pitchFamily="34" charset="0"/>
                          <a:cs typeface="Times New Roman" panose="02020603050405020304" pitchFamily="18" charset="0"/>
                        </a:rPr>
                        <a:t>450</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a:effectLst/>
                          <a:latin typeface="Calibri" panose="020F0502020204030204" pitchFamily="34" charset="0"/>
                          <a:ea typeface="Calibri" panose="020F0502020204030204" pitchFamily="34" charset="0"/>
                          <a:cs typeface="Times New Roman" panose="02020603050405020304" pitchFamily="18" charset="0"/>
                        </a:rPr>
                        <a:t>341</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a:effectLst/>
                          <a:latin typeface="Calibri" panose="020F0502020204030204" pitchFamily="34" charset="0"/>
                          <a:ea typeface="Calibri" panose="020F0502020204030204" pitchFamily="34" charset="0"/>
                          <a:cs typeface="Times New Roman" panose="02020603050405020304" pitchFamily="18" charset="0"/>
                        </a:rPr>
                        <a:t>275</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303</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697</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a:effectLst/>
                          <a:latin typeface="Calibri" panose="020F0502020204030204" pitchFamily="34" charset="0"/>
                          <a:ea typeface="Calibri" panose="020F0502020204030204" pitchFamily="34" charset="0"/>
                          <a:cs typeface="Times New Roman" panose="02020603050405020304" pitchFamily="18" charset="0"/>
                        </a:rPr>
                        <a:t>197</a:t>
                      </a:r>
                    </a:p>
                  </a:txBody>
                  <a:tcPr marL="68580" marR="68580" marT="0" marB="0">
                    <a:solidFill>
                      <a:schemeClr val="accent4">
                        <a:lumMod val="20000"/>
                        <a:lumOff val="80000"/>
                      </a:schemeClr>
                    </a:solidFill>
                  </a:tcPr>
                </a:tc>
                <a:extLst>
                  <a:ext uri="{0D108BD9-81ED-4DB2-BD59-A6C34878D82A}">
                    <a16:rowId xmlns:a16="http://schemas.microsoft.com/office/drawing/2014/main" val="1814697215"/>
                  </a:ext>
                </a:extLst>
              </a:tr>
              <a:tr h="512798">
                <a:tc>
                  <a:txBody>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Number of acquittal decisions</a:t>
                      </a:r>
                    </a:p>
                  </a:txBody>
                  <a:tcPr marL="68580" marR="68580" marT="0" marB="0">
                    <a:solidFill>
                      <a:schemeClr val="accent2">
                        <a:lumMod val="60000"/>
                        <a:lumOff val="4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5685</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5558</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a:effectLst/>
                          <a:latin typeface="Calibri" panose="020F0502020204030204" pitchFamily="34" charset="0"/>
                          <a:ea typeface="Calibri" panose="020F0502020204030204" pitchFamily="34" charset="0"/>
                          <a:cs typeface="Times New Roman" panose="02020603050405020304" pitchFamily="18" charset="0"/>
                        </a:rPr>
                        <a:t>5329</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a:effectLst/>
                          <a:latin typeface="Calibri" panose="020F0502020204030204" pitchFamily="34" charset="0"/>
                          <a:ea typeface="Calibri" panose="020F0502020204030204" pitchFamily="34" charset="0"/>
                          <a:cs typeface="Times New Roman" panose="02020603050405020304" pitchFamily="18" charset="0"/>
                        </a:rPr>
                        <a:t>4968</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2975</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3838</a:t>
                      </a:r>
                    </a:p>
                  </a:txBody>
                  <a:tcPr marL="68580" marR="68580" marT="0" marB="0">
                    <a:solidFill>
                      <a:schemeClr val="accent4">
                        <a:lumMod val="20000"/>
                        <a:lumOff val="80000"/>
                      </a:schemeClr>
                    </a:solidFill>
                  </a:tcPr>
                </a:tc>
                <a:extLst>
                  <a:ext uri="{0D108BD9-81ED-4DB2-BD59-A6C34878D82A}">
                    <a16:rowId xmlns:a16="http://schemas.microsoft.com/office/drawing/2014/main" val="190820945"/>
                  </a:ext>
                </a:extLst>
              </a:tr>
            </a:tbl>
          </a:graphicData>
        </a:graphic>
      </p:graphicFrame>
    </p:spTree>
    <p:extLst>
      <p:ext uri="{BB962C8B-B14F-4D97-AF65-F5344CB8AC3E}">
        <p14:creationId xmlns:p14="http://schemas.microsoft.com/office/powerpoint/2010/main" val="133287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44989-E2C4-D229-F6F7-8BA5C8DEA9D7}"/>
              </a:ext>
            </a:extLst>
          </p:cNvPr>
          <p:cNvSpPr>
            <a:spLocks noGrp="1"/>
          </p:cNvSpPr>
          <p:nvPr>
            <p:ph type="title"/>
          </p:nvPr>
        </p:nvSpPr>
        <p:spPr/>
        <p:txBody>
          <a:bodyPr/>
          <a:lstStyle/>
          <a:p>
            <a:pPr algn="ctr"/>
            <a:r>
              <a:rPr lang="en-GB" b="1" dirty="0"/>
              <a:t>Inconsistencies in statistical information provided to the CM by the Turkish authorities</a:t>
            </a:r>
          </a:p>
        </p:txBody>
      </p:sp>
      <p:graphicFrame>
        <p:nvGraphicFramePr>
          <p:cNvPr id="5" name="Table 5">
            <a:extLst>
              <a:ext uri="{FF2B5EF4-FFF2-40B4-BE49-F238E27FC236}">
                <a16:creationId xmlns:a16="http://schemas.microsoft.com/office/drawing/2014/main" id="{B0262049-9117-BBA1-A08B-B31E059D3E96}"/>
              </a:ext>
            </a:extLst>
          </p:cNvPr>
          <p:cNvGraphicFramePr>
            <a:graphicFrameLocks noGrp="1"/>
          </p:cNvGraphicFramePr>
          <p:nvPr>
            <p:ph idx="1"/>
            <p:extLst>
              <p:ext uri="{D42A27DB-BD31-4B8C-83A1-F6EECF244321}">
                <p14:modId xmlns:p14="http://schemas.microsoft.com/office/powerpoint/2010/main" val="3264880149"/>
              </p:ext>
            </p:extLst>
          </p:nvPr>
        </p:nvGraphicFramePr>
        <p:xfrm>
          <a:off x="838196" y="1825625"/>
          <a:ext cx="10515603" cy="4254897"/>
        </p:xfrm>
        <a:graphic>
          <a:graphicData uri="http://schemas.openxmlformats.org/drawingml/2006/table">
            <a:tbl>
              <a:tblPr firstRow="1" bandRow="1">
                <a:tableStyleId>{5C22544A-7EE6-4342-B048-85BDC9FD1C3A}</a:tableStyleId>
              </a:tblPr>
              <a:tblGrid>
                <a:gridCol w="3118949">
                  <a:extLst>
                    <a:ext uri="{9D8B030D-6E8A-4147-A177-3AD203B41FA5}">
                      <a16:colId xmlns:a16="http://schemas.microsoft.com/office/drawing/2014/main" val="3716244250"/>
                    </a:ext>
                  </a:extLst>
                </a:gridCol>
                <a:gridCol w="1229710">
                  <a:extLst>
                    <a:ext uri="{9D8B030D-6E8A-4147-A177-3AD203B41FA5}">
                      <a16:colId xmlns:a16="http://schemas.microsoft.com/office/drawing/2014/main" val="2911627112"/>
                    </a:ext>
                  </a:extLst>
                </a:gridCol>
                <a:gridCol w="1245476">
                  <a:extLst>
                    <a:ext uri="{9D8B030D-6E8A-4147-A177-3AD203B41FA5}">
                      <a16:colId xmlns:a16="http://schemas.microsoft.com/office/drawing/2014/main" val="2084408219"/>
                    </a:ext>
                  </a:extLst>
                </a:gridCol>
                <a:gridCol w="1355835">
                  <a:extLst>
                    <a:ext uri="{9D8B030D-6E8A-4147-A177-3AD203B41FA5}">
                      <a16:colId xmlns:a16="http://schemas.microsoft.com/office/drawing/2014/main" val="3840858796"/>
                    </a:ext>
                  </a:extLst>
                </a:gridCol>
                <a:gridCol w="1198179">
                  <a:extLst>
                    <a:ext uri="{9D8B030D-6E8A-4147-A177-3AD203B41FA5}">
                      <a16:colId xmlns:a16="http://schemas.microsoft.com/office/drawing/2014/main" val="4210077204"/>
                    </a:ext>
                  </a:extLst>
                </a:gridCol>
                <a:gridCol w="1229710">
                  <a:extLst>
                    <a:ext uri="{9D8B030D-6E8A-4147-A177-3AD203B41FA5}">
                      <a16:colId xmlns:a16="http://schemas.microsoft.com/office/drawing/2014/main" val="3910441236"/>
                    </a:ext>
                  </a:extLst>
                </a:gridCol>
                <a:gridCol w="1137744">
                  <a:extLst>
                    <a:ext uri="{9D8B030D-6E8A-4147-A177-3AD203B41FA5}">
                      <a16:colId xmlns:a16="http://schemas.microsoft.com/office/drawing/2014/main" val="2992952952"/>
                    </a:ext>
                  </a:extLst>
                </a:gridCol>
              </a:tblGrid>
              <a:tr h="473419">
                <a:tc>
                  <a:txBody>
                    <a:bodyPr/>
                    <a:lstStyle/>
                    <a:p>
                      <a:r>
                        <a:rPr lang="en-US" noProof="0">
                          <a:solidFill>
                            <a:schemeClr val="tx1"/>
                          </a:solidFill>
                        </a:rPr>
                        <a:t>Under Law no. 2911</a:t>
                      </a:r>
                    </a:p>
                  </a:txBody>
                  <a:tcPr>
                    <a:solidFill>
                      <a:schemeClr val="accent2">
                        <a:lumMod val="60000"/>
                        <a:lumOff val="40000"/>
                      </a:schemeClr>
                    </a:solidFill>
                  </a:tcPr>
                </a:tc>
                <a:tc>
                  <a:txBody>
                    <a:bodyPr/>
                    <a:lstStyle/>
                    <a:p>
                      <a:r>
                        <a:rPr lang="tr-TR" dirty="0">
                          <a:solidFill>
                            <a:schemeClr val="tx1"/>
                          </a:solidFill>
                        </a:rPr>
                        <a:t>2016</a:t>
                      </a:r>
                      <a:endParaRPr lang="en-GB" dirty="0">
                        <a:solidFill>
                          <a:schemeClr val="tx1"/>
                        </a:solidFill>
                      </a:endParaRPr>
                    </a:p>
                  </a:txBody>
                  <a:tcPr>
                    <a:solidFill>
                      <a:schemeClr val="accent2">
                        <a:lumMod val="60000"/>
                        <a:lumOff val="40000"/>
                      </a:schemeClr>
                    </a:solidFill>
                  </a:tcPr>
                </a:tc>
                <a:tc>
                  <a:txBody>
                    <a:bodyPr/>
                    <a:lstStyle/>
                    <a:p>
                      <a:r>
                        <a:rPr lang="tr-TR" dirty="0">
                          <a:solidFill>
                            <a:schemeClr val="tx1"/>
                          </a:solidFill>
                        </a:rPr>
                        <a:t>2017</a:t>
                      </a:r>
                      <a:endParaRPr lang="en-GB" dirty="0">
                        <a:solidFill>
                          <a:schemeClr val="tx1"/>
                        </a:solidFill>
                      </a:endParaRPr>
                    </a:p>
                  </a:txBody>
                  <a:tcPr>
                    <a:solidFill>
                      <a:schemeClr val="accent2">
                        <a:lumMod val="60000"/>
                        <a:lumOff val="40000"/>
                      </a:schemeClr>
                    </a:solidFill>
                  </a:tcPr>
                </a:tc>
                <a:tc>
                  <a:txBody>
                    <a:bodyPr/>
                    <a:lstStyle/>
                    <a:p>
                      <a:r>
                        <a:rPr lang="tr-TR" dirty="0">
                          <a:solidFill>
                            <a:schemeClr val="tx1"/>
                          </a:solidFill>
                        </a:rPr>
                        <a:t>2018</a:t>
                      </a:r>
                      <a:endParaRPr lang="en-GB" dirty="0">
                        <a:solidFill>
                          <a:schemeClr val="tx1"/>
                        </a:solidFill>
                      </a:endParaRPr>
                    </a:p>
                  </a:txBody>
                  <a:tcPr>
                    <a:solidFill>
                      <a:schemeClr val="accent2">
                        <a:lumMod val="60000"/>
                        <a:lumOff val="40000"/>
                      </a:schemeClr>
                    </a:solidFill>
                  </a:tcPr>
                </a:tc>
                <a:tc>
                  <a:txBody>
                    <a:bodyPr/>
                    <a:lstStyle/>
                    <a:p>
                      <a:r>
                        <a:rPr lang="tr-TR" dirty="0">
                          <a:solidFill>
                            <a:schemeClr val="tx1"/>
                          </a:solidFill>
                        </a:rPr>
                        <a:t>2019</a:t>
                      </a:r>
                      <a:endParaRPr lang="en-GB" dirty="0">
                        <a:solidFill>
                          <a:schemeClr val="tx1"/>
                        </a:solidFill>
                      </a:endParaRPr>
                    </a:p>
                  </a:txBody>
                  <a:tcPr>
                    <a:solidFill>
                      <a:schemeClr val="accent2">
                        <a:lumMod val="60000"/>
                        <a:lumOff val="40000"/>
                      </a:schemeClr>
                    </a:solidFill>
                  </a:tcPr>
                </a:tc>
                <a:tc>
                  <a:txBody>
                    <a:bodyPr/>
                    <a:lstStyle/>
                    <a:p>
                      <a:r>
                        <a:rPr lang="tr-TR" dirty="0">
                          <a:solidFill>
                            <a:schemeClr val="tx1"/>
                          </a:solidFill>
                        </a:rPr>
                        <a:t>2020</a:t>
                      </a:r>
                      <a:endParaRPr lang="en-GB" dirty="0">
                        <a:solidFill>
                          <a:schemeClr val="tx1"/>
                        </a:solidFill>
                      </a:endParaRPr>
                    </a:p>
                  </a:txBody>
                  <a:tcPr>
                    <a:solidFill>
                      <a:schemeClr val="accent2">
                        <a:lumMod val="60000"/>
                        <a:lumOff val="40000"/>
                      </a:schemeClr>
                    </a:solidFill>
                  </a:tcPr>
                </a:tc>
                <a:tc>
                  <a:txBody>
                    <a:bodyPr/>
                    <a:lstStyle/>
                    <a:p>
                      <a:r>
                        <a:rPr lang="tr-TR" dirty="0">
                          <a:solidFill>
                            <a:schemeClr val="tx1"/>
                          </a:solidFill>
                        </a:rPr>
                        <a:t>2021</a:t>
                      </a:r>
                      <a:endParaRPr lang="en-GB" dirty="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137468469"/>
                  </a:ext>
                </a:extLst>
              </a:tr>
              <a:tr h="473419">
                <a:tc>
                  <a:txBody>
                    <a:bodyPr/>
                    <a:lstStyle/>
                    <a:p>
                      <a:r>
                        <a:rPr lang="en-US" noProof="0">
                          <a:solidFill>
                            <a:schemeClr val="tx1"/>
                          </a:solidFill>
                        </a:rPr>
                        <a:t>Number of decisions of non-prosecution </a:t>
                      </a:r>
                    </a:p>
                  </a:txBody>
                  <a:tcPr>
                    <a:solidFill>
                      <a:schemeClr val="accent2">
                        <a:lumMod val="60000"/>
                        <a:lumOff val="4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5698</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3356</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2039</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1977</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2197</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3214</a:t>
                      </a:r>
                    </a:p>
                  </a:txBody>
                  <a:tcPr marL="68580" marR="68580" marT="0" marB="0">
                    <a:solidFill>
                      <a:schemeClr val="accent4">
                        <a:lumMod val="20000"/>
                        <a:lumOff val="80000"/>
                      </a:schemeClr>
                    </a:solidFill>
                  </a:tcPr>
                </a:tc>
                <a:extLst>
                  <a:ext uri="{0D108BD9-81ED-4DB2-BD59-A6C34878D82A}">
                    <a16:rowId xmlns:a16="http://schemas.microsoft.com/office/drawing/2014/main" val="295189410"/>
                  </a:ext>
                </a:extLst>
              </a:tr>
              <a:tr h="473419">
                <a:tc>
                  <a:txBody>
                    <a:bodyPr/>
                    <a:lstStyle/>
                    <a:p>
                      <a:r>
                        <a:rPr lang="en-US" noProof="0">
                          <a:solidFill>
                            <a:srgbClr val="FF0000"/>
                          </a:solidFill>
                        </a:rPr>
                        <a:t>Number of decision of non-prosecution (action plan of 8 July 2022)</a:t>
                      </a:r>
                    </a:p>
                  </a:txBody>
                  <a:tcPr>
                    <a:solidFill>
                      <a:schemeClr val="accent2">
                        <a:lumMod val="60000"/>
                        <a:lumOff val="40000"/>
                      </a:schemeClr>
                    </a:solidFill>
                  </a:tcPr>
                </a:tc>
                <a:tc>
                  <a:txBody>
                    <a:bodyPr/>
                    <a:lstStyle/>
                    <a:p>
                      <a:pPr algn="ctr"/>
                      <a:r>
                        <a:rPr lang="tr-TR" sz="2400" dirty="0">
                          <a:solidFill>
                            <a:srgbClr val="FF0000"/>
                          </a:solidFill>
                        </a:rPr>
                        <a:t>1592</a:t>
                      </a:r>
                      <a:endParaRPr lang="en-GB" sz="2400" dirty="0">
                        <a:solidFill>
                          <a:srgbClr val="FF0000"/>
                        </a:solidFill>
                      </a:endParaRPr>
                    </a:p>
                  </a:txBody>
                  <a:tcPr>
                    <a:solidFill>
                      <a:schemeClr val="accent4">
                        <a:lumMod val="60000"/>
                        <a:lumOff val="40000"/>
                      </a:schemeClr>
                    </a:solidFill>
                  </a:tcPr>
                </a:tc>
                <a:tc>
                  <a:txBody>
                    <a:bodyPr/>
                    <a:lstStyle/>
                    <a:p>
                      <a:pPr algn="ctr"/>
                      <a:r>
                        <a:rPr lang="tr-TR" sz="2400" dirty="0">
                          <a:solidFill>
                            <a:srgbClr val="FF0000"/>
                          </a:solidFill>
                        </a:rPr>
                        <a:t>1114</a:t>
                      </a:r>
                      <a:endParaRPr lang="en-GB" sz="2400" dirty="0">
                        <a:solidFill>
                          <a:srgbClr val="FF0000"/>
                        </a:solidFill>
                      </a:endParaRPr>
                    </a:p>
                  </a:txBody>
                  <a:tcPr>
                    <a:solidFill>
                      <a:schemeClr val="accent4">
                        <a:lumMod val="60000"/>
                        <a:lumOff val="40000"/>
                      </a:schemeClr>
                    </a:solidFill>
                  </a:tcPr>
                </a:tc>
                <a:tc>
                  <a:txBody>
                    <a:bodyPr/>
                    <a:lstStyle/>
                    <a:p>
                      <a:pPr algn="ctr"/>
                      <a:r>
                        <a:rPr lang="tr-TR" sz="2400" dirty="0">
                          <a:solidFill>
                            <a:srgbClr val="FF0000"/>
                          </a:solidFill>
                        </a:rPr>
                        <a:t>664</a:t>
                      </a:r>
                      <a:endParaRPr lang="en-GB" sz="2400" dirty="0">
                        <a:solidFill>
                          <a:srgbClr val="FF0000"/>
                        </a:solidFill>
                      </a:endParaRPr>
                    </a:p>
                  </a:txBody>
                  <a:tcPr>
                    <a:solidFill>
                      <a:schemeClr val="accent4">
                        <a:lumMod val="60000"/>
                        <a:lumOff val="40000"/>
                      </a:schemeClr>
                    </a:solidFill>
                  </a:tcPr>
                </a:tc>
                <a:tc>
                  <a:txBody>
                    <a:bodyPr/>
                    <a:lstStyle/>
                    <a:p>
                      <a:pPr algn="ctr"/>
                      <a:r>
                        <a:rPr lang="tr-TR" sz="2400" dirty="0">
                          <a:solidFill>
                            <a:srgbClr val="FF0000"/>
                          </a:solidFill>
                        </a:rPr>
                        <a:t>667</a:t>
                      </a:r>
                      <a:endParaRPr lang="en-GB" sz="2400" dirty="0">
                        <a:solidFill>
                          <a:srgbClr val="FF0000"/>
                        </a:solidFill>
                      </a:endParaRPr>
                    </a:p>
                  </a:txBody>
                  <a:tcPr>
                    <a:solidFill>
                      <a:schemeClr val="accent4">
                        <a:lumMod val="60000"/>
                        <a:lumOff val="40000"/>
                      </a:schemeClr>
                    </a:solidFill>
                  </a:tcPr>
                </a:tc>
                <a:tc>
                  <a:txBody>
                    <a:bodyPr/>
                    <a:lstStyle/>
                    <a:p>
                      <a:pPr algn="ctr"/>
                      <a:r>
                        <a:rPr lang="tr-TR" sz="2400" dirty="0">
                          <a:solidFill>
                            <a:srgbClr val="FF0000"/>
                          </a:solidFill>
                        </a:rPr>
                        <a:t>755</a:t>
                      </a:r>
                      <a:endParaRPr lang="en-GB" sz="2400" dirty="0">
                        <a:solidFill>
                          <a:srgbClr val="FF0000"/>
                        </a:solidFill>
                      </a:endParaRPr>
                    </a:p>
                  </a:txBody>
                  <a:tcPr>
                    <a:solidFill>
                      <a:schemeClr val="accent4">
                        <a:lumMod val="60000"/>
                        <a:lumOff val="40000"/>
                      </a:schemeClr>
                    </a:solidFill>
                  </a:tcPr>
                </a:tc>
                <a:tc>
                  <a:txBody>
                    <a:bodyPr/>
                    <a:lstStyle/>
                    <a:p>
                      <a:pPr algn="ctr"/>
                      <a:r>
                        <a:rPr lang="tr-TR" sz="2400" dirty="0">
                          <a:solidFill>
                            <a:srgbClr val="FF0000"/>
                          </a:solidFill>
                        </a:rPr>
                        <a:t>966</a:t>
                      </a:r>
                      <a:endParaRPr lang="en-GB" sz="2400" dirty="0">
                        <a:solidFill>
                          <a:srgbClr val="FF0000"/>
                        </a:solidFill>
                      </a:endParaRPr>
                    </a:p>
                  </a:txBody>
                  <a:tcPr>
                    <a:solidFill>
                      <a:schemeClr val="accent4">
                        <a:lumMod val="60000"/>
                        <a:lumOff val="40000"/>
                      </a:schemeClr>
                    </a:solidFill>
                  </a:tcPr>
                </a:tc>
                <a:extLst>
                  <a:ext uri="{0D108BD9-81ED-4DB2-BD59-A6C34878D82A}">
                    <a16:rowId xmlns:a16="http://schemas.microsoft.com/office/drawing/2014/main" val="1489301740"/>
                  </a:ext>
                </a:extLst>
              </a:tr>
              <a:tr h="473419">
                <a:tc>
                  <a:txBody>
                    <a:bodyPr/>
                    <a:lstStyle/>
                    <a:p>
                      <a:r>
                        <a:rPr lang="en-US" noProof="0">
                          <a:solidFill>
                            <a:schemeClr val="tx1"/>
                          </a:solidFill>
                        </a:rPr>
                        <a:t>Criminal proceedings initiated</a:t>
                      </a:r>
                    </a:p>
                  </a:txBody>
                  <a:tcPr>
                    <a:solidFill>
                      <a:schemeClr val="accent2">
                        <a:lumMod val="60000"/>
                        <a:lumOff val="4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12337</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6515</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4837</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3962</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3171</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3575</a:t>
                      </a:r>
                    </a:p>
                  </a:txBody>
                  <a:tcPr marL="68580" marR="68580" marT="0" marB="0">
                    <a:solidFill>
                      <a:schemeClr val="accent4">
                        <a:lumMod val="20000"/>
                        <a:lumOff val="80000"/>
                      </a:schemeClr>
                    </a:solidFill>
                  </a:tcPr>
                </a:tc>
                <a:extLst>
                  <a:ext uri="{0D108BD9-81ED-4DB2-BD59-A6C34878D82A}">
                    <a16:rowId xmlns:a16="http://schemas.microsoft.com/office/drawing/2014/main" val="4274805929"/>
                  </a:ext>
                </a:extLst>
              </a:tr>
              <a:tr h="473419">
                <a:tc>
                  <a:txBody>
                    <a:bodyPr/>
                    <a:lstStyle/>
                    <a:p>
                      <a:r>
                        <a:rPr lang="en-US" noProof="0">
                          <a:solidFill>
                            <a:srgbClr val="FF0000"/>
                          </a:solidFill>
                        </a:rPr>
                        <a:t>Criminal proceedings initiated (action plan of 8 July 2022)</a:t>
                      </a:r>
                    </a:p>
                  </a:txBody>
                  <a:tcPr>
                    <a:solidFill>
                      <a:schemeClr val="accent2">
                        <a:lumMod val="60000"/>
                        <a:lumOff val="40000"/>
                      </a:schemeClr>
                    </a:solidFill>
                  </a:tcPr>
                </a:tc>
                <a:tc>
                  <a:txBody>
                    <a:bodyPr/>
                    <a:lstStyle/>
                    <a:p>
                      <a:pPr algn="ctr"/>
                      <a:r>
                        <a:rPr lang="tr-TR" sz="2400" dirty="0">
                          <a:solidFill>
                            <a:srgbClr val="FF0000"/>
                          </a:solidFill>
                        </a:rPr>
                        <a:t>2696</a:t>
                      </a:r>
                      <a:endParaRPr lang="en-GB" sz="2400" dirty="0">
                        <a:solidFill>
                          <a:srgbClr val="FF0000"/>
                        </a:solidFill>
                      </a:endParaRPr>
                    </a:p>
                  </a:txBody>
                  <a:tcPr>
                    <a:solidFill>
                      <a:schemeClr val="accent4">
                        <a:lumMod val="60000"/>
                        <a:lumOff val="40000"/>
                      </a:schemeClr>
                    </a:solidFill>
                  </a:tcPr>
                </a:tc>
                <a:tc>
                  <a:txBody>
                    <a:bodyPr/>
                    <a:lstStyle/>
                    <a:p>
                      <a:pPr algn="ctr"/>
                      <a:r>
                        <a:rPr lang="tr-TR" sz="2400" dirty="0">
                          <a:solidFill>
                            <a:srgbClr val="FF0000"/>
                          </a:solidFill>
                        </a:rPr>
                        <a:t>1269</a:t>
                      </a:r>
                      <a:endParaRPr lang="en-GB" sz="2400" dirty="0">
                        <a:solidFill>
                          <a:srgbClr val="FF0000"/>
                        </a:solidFill>
                      </a:endParaRPr>
                    </a:p>
                  </a:txBody>
                  <a:tcPr>
                    <a:solidFill>
                      <a:schemeClr val="accent4">
                        <a:lumMod val="60000"/>
                        <a:lumOff val="40000"/>
                      </a:schemeClr>
                    </a:solidFill>
                  </a:tcPr>
                </a:tc>
                <a:tc>
                  <a:txBody>
                    <a:bodyPr/>
                    <a:lstStyle/>
                    <a:p>
                      <a:pPr algn="ctr"/>
                      <a:r>
                        <a:rPr lang="tr-TR" sz="2400" dirty="0">
                          <a:solidFill>
                            <a:srgbClr val="FF0000"/>
                          </a:solidFill>
                        </a:rPr>
                        <a:t>1033</a:t>
                      </a:r>
                      <a:endParaRPr lang="en-GB" sz="2400" dirty="0">
                        <a:solidFill>
                          <a:srgbClr val="FF0000"/>
                        </a:solidFill>
                      </a:endParaRPr>
                    </a:p>
                  </a:txBody>
                  <a:tcPr>
                    <a:solidFill>
                      <a:schemeClr val="accent4">
                        <a:lumMod val="60000"/>
                        <a:lumOff val="40000"/>
                      </a:schemeClr>
                    </a:solidFill>
                  </a:tcPr>
                </a:tc>
                <a:tc>
                  <a:txBody>
                    <a:bodyPr/>
                    <a:lstStyle/>
                    <a:p>
                      <a:pPr algn="ctr"/>
                      <a:r>
                        <a:rPr lang="tr-TR" sz="2400" dirty="0">
                          <a:solidFill>
                            <a:srgbClr val="FF0000"/>
                          </a:solidFill>
                        </a:rPr>
                        <a:t>913</a:t>
                      </a:r>
                      <a:endParaRPr lang="en-GB" sz="2400" dirty="0">
                        <a:solidFill>
                          <a:srgbClr val="FF0000"/>
                        </a:solidFill>
                      </a:endParaRPr>
                    </a:p>
                  </a:txBody>
                  <a:tcPr>
                    <a:solidFill>
                      <a:schemeClr val="accent4">
                        <a:lumMod val="60000"/>
                        <a:lumOff val="40000"/>
                      </a:schemeClr>
                    </a:solidFill>
                  </a:tcPr>
                </a:tc>
                <a:tc>
                  <a:txBody>
                    <a:bodyPr/>
                    <a:lstStyle/>
                    <a:p>
                      <a:pPr algn="ctr"/>
                      <a:r>
                        <a:rPr lang="tr-TR" sz="2400" dirty="0">
                          <a:solidFill>
                            <a:srgbClr val="FF0000"/>
                          </a:solidFill>
                        </a:rPr>
                        <a:t>503</a:t>
                      </a:r>
                      <a:endParaRPr lang="en-GB" sz="2400" dirty="0">
                        <a:solidFill>
                          <a:srgbClr val="FF0000"/>
                        </a:solidFill>
                      </a:endParaRPr>
                    </a:p>
                  </a:txBody>
                  <a:tcPr>
                    <a:solidFill>
                      <a:schemeClr val="accent4">
                        <a:lumMod val="60000"/>
                        <a:lumOff val="40000"/>
                      </a:schemeClr>
                    </a:solidFill>
                  </a:tcPr>
                </a:tc>
                <a:tc>
                  <a:txBody>
                    <a:bodyPr/>
                    <a:lstStyle/>
                    <a:p>
                      <a:pPr algn="ctr"/>
                      <a:r>
                        <a:rPr lang="tr-TR" sz="2400" dirty="0">
                          <a:solidFill>
                            <a:srgbClr val="FF0000"/>
                          </a:solidFill>
                        </a:rPr>
                        <a:t>549</a:t>
                      </a:r>
                      <a:endParaRPr lang="en-GB" sz="2400" dirty="0">
                        <a:solidFill>
                          <a:srgbClr val="FF0000"/>
                        </a:solidFill>
                      </a:endParaRPr>
                    </a:p>
                  </a:txBody>
                  <a:tcPr>
                    <a:solidFill>
                      <a:schemeClr val="accent4">
                        <a:lumMod val="60000"/>
                        <a:lumOff val="40000"/>
                      </a:schemeClr>
                    </a:solidFill>
                  </a:tcPr>
                </a:tc>
                <a:extLst>
                  <a:ext uri="{0D108BD9-81ED-4DB2-BD59-A6C34878D82A}">
                    <a16:rowId xmlns:a16="http://schemas.microsoft.com/office/drawing/2014/main" val="424214365"/>
                  </a:ext>
                </a:extLst>
              </a:tr>
              <a:tr h="473419">
                <a:tc>
                  <a:txBody>
                    <a:bodyPr/>
                    <a:lstStyle/>
                    <a:p>
                      <a:pPr algn="just">
                        <a:lnSpc>
                          <a:spcPct val="107000"/>
                        </a:lnSpc>
                        <a:spcAft>
                          <a:spcPts val="800"/>
                        </a:spcAft>
                      </a:pPr>
                      <a:r>
                        <a:rPr lang="en-US" sz="1800" noProof="0">
                          <a:effectLst/>
                          <a:latin typeface="Calibri" panose="020F0502020204030204" pitchFamily="34" charset="0"/>
                          <a:ea typeface="Calibri" panose="020F0502020204030204" pitchFamily="34" charset="0"/>
                          <a:cs typeface="Times New Roman" panose="02020603050405020304" pitchFamily="18" charset="0"/>
                        </a:rPr>
                        <a:t>Number of convictions </a:t>
                      </a:r>
                    </a:p>
                  </a:txBody>
                  <a:tcPr marL="68580" marR="68580" marT="0" marB="0">
                    <a:solidFill>
                      <a:schemeClr val="accent2">
                        <a:lumMod val="60000"/>
                        <a:lumOff val="4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2306</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a:effectLst/>
                          <a:latin typeface="Calibri" panose="020F0502020204030204" pitchFamily="34" charset="0"/>
                          <a:ea typeface="Calibri" panose="020F0502020204030204" pitchFamily="34" charset="0"/>
                          <a:cs typeface="Times New Roman" panose="02020603050405020304" pitchFamily="18" charset="0"/>
                        </a:rPr>
                        <a:t>1749</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2341</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a:effectLst/>
                          <a:latin typeface="Calibri" panose="020F0502020204030204" pitchFamily="34" charset="0"/>
                          <a:ea typeface="Calibri" panose="020F0502020204030204" pitchFamily="34" charset="0"/>
                          <a:cs typeface="Times New Roman" panose="02020603050405020304" pitchFamily="18" charset="0"/>
                        </a:rPr>
                        <a:t>2002</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a:effectLst/>
                          <a:latin typeface="Calibri" panose="020F0502020204030204" pitchFamily="34" charset="0"/>
                          <a:ea typeface="Calibri" panose="020F0502020204030204" pitchFamily="34" charset="0"/>
                          <a:cs typeface="Times New Roman" panose="02020603050405020304" pitchFamily="18" charset="0"/>
                        </a:rPr>
                        <a:t>1389</a:t>
                      </a:r>
                    </a:p>
                  </a:txBody>
                  <a:tcPr marL="68580" marR="68580" marT="0" marB="0">
                    <a:solidFill>
                      <a:schemeClr val="accent4">
                        <a:lumMod val="20000"/>
                        <a:lumOff val="80000"/>
                      </a:schemeClr>
                    </a:solidFill>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1674</a:t>
                      </a:r>
                    </a:p>
                  </a:txBody>
                  <a:tcPr marL="68580" marR="68580" marT="0" marB="0">
                    <a:solidFill>
                      <a:schemeClr val="accent4">
                        <a:lumMod val="20000"/>
                        <a:lumOff val="80000"/>
                      </a:schemeClr>
                    </a:solidFill>
                  </a:tcPr>
                </a:tc>
                <a:extLst>
                  <a:ext uri="{0D108BD9-81ED-4DB2-BD59-A6C34878D82A}">
                    <a16:rowId xmlns:a16="http://schemas.microsoft.com/office/drawing/2014/main" val="2997175735"/>
                  </a:ext>
                </a:extLst>
              </a:tr>
              <a:tr h="473419">
                <a:tc>
                  <a:txBody>
                    <a:bodyPr/>
                    <a:lstStyle/>
                    <a:p>
                      <a:r>
                        <a:rPr lang="en-US" noProof="0" dirty="0">
                          <a:solidFill>
                            <a:srgbClr val="FF0000"/>
                          </a:solidFill>
                        </a:rPr>
                        <a:t>Number of convictions (action plan of 8 July 2022)</a:t>
                      </a:r>
                    </a:p>
                  </a:txBody>
                  <a:tcPr>
                    <a:solidFill>
                      <a:schemeClr val="accent2">
                        <a:lumMod val="60000"/>
                        <a:lumOff val="40000"/>
                      </a:schemeClr>
                    </a:solidFill>
                  </a:tcPr>
                </a:tc>
                <a:tc>
                  <a:txBody>
                    <a:bodyPr/>
                    <a:lstStyle/>
                    <a:p>
                      <a:pPr algn="ctr"/>
                      <a:r>
                        <a:rPr lang="tr-TR" sz="2400" dirty="0">
                          <a:solidFill>
                            <a:srgbClr val="FF0000"/>
                          </a:solidFill>
                        </a:rPr>
                        <a:t>654</a:t>
                      </a:r>
                      <a:endParaRPr lang="en-GB" sz="2400" dirty="0">
                        <a:solidFill>
                          <a:srgbClr val="FF0000"/>
                        </a:solidFill>
                      </a:endParaRPr>
                    </a:p>
                  </a:txBody>
                  <a:tcPr>
                    <a:solidFill>
                      <a:schemeClr val="accent4">
                        <a:lumMod val="60000"/>
                        <a:lumOff val="40000"/>
                      </a:schemeClr>
                    </a:solidFill>
                  </a:tcPr>
                </a:tc>
                <a:tc>
                  <a:txBody>
                    <a:bodyPr/>
                    <a:lstStyle/>
                    <a:p>
                      <a:pPr algn="ctr"/>
                      <a:r>
                        <a:rPr lang="tr-TR" sz="2400" dirty="0">
                          <a:solidFill>
                            <a:srgbClr val="FF0000"/>
                          </a:solidFill>
                        </a:rPr>
                        <a:t>489</a:t>
                      </a:r>
                      <a:endParaRPr lang="en-GB" sz="2400" dirty="0">
                        <a:solidFill>
                          <a:srgbClr val="FF0000"/>
                        </a:solidFill>
                      </a:endParaRPr>
                    </a:p>
                  </a:txBody>
                  <a:tcPr>
                    <a:solidFill>
                      <a:schemeClr val="accent4">
                        <a:lumMod val="60000"/>
                        <a:lumOff val="40000"/>
                      </a:schemeClr>
                    </a:solidFill>
                  </a:tcPr>
                </a:tc>
                <a:tc>
                  <a:txBody>
                    <a:bodyPr/>
                    <a:lstStyle/>
                    <a:p>
                      <a:pPr algn="ctr"/>
                      <a:r>
                        <a:rPr lang="tr-TR" sz="2400" dirty="0">
                          <a:solidFill>
                            <a:srgbClr val="FF0000"/>
                          </a:solidFill>
                        </a:rPr>
                        <a:t>458</a:t>
                      </a:r>
                      <a:endParaRPr lang="en-GB" sz="2400" dirty="0">
                        <a:solidFill>
                          <a:srgbClr val="FF0000"/>
                        </a:solidFill>
                      </a:endParaRPr>
                    </a:p>
                  </a:txBody>
                  <a:tcPr>
                    <a:solidFill>
                      <a:schemeClr val="accent4">
                        <a:lumMod val="60000"/>
                        <a:lumOff val="40000"/>
                      </a:schemeClr>
                    </a:solidFill>
                  </a:tcPr>
                </a:tc>
                <a:tc>
                  <a:txBody>
                    <a:bodyPr/>
                    <a:lstStyle/>
                    <a:p>
                      <a:pPr algn="ctr"/>
                      <a:r>
                        <a:rPr lang="tr-TR" sz="2400" dirty="0">
                          <a:solidFill>
                            <a:srgbClr val="FF0000"/>
                          </a:solidFill>
                        </a:rPr>
                        <a:t>473</a:t>
                      </a:r>
                      <a:endParaRPr lang="en-GB" sz="2400" dirty="0">
                        <a:solidFill>
                          <a:srgbClr val="FF0000"/>
                        </a:solidFill>
                      </a:endParaRPr>
                    </a:p>
                  </a:txBody>
                  <a:tcPr>
                    <a:solidFill>
                      <a:schemeClr val="accent4">
                        <a:lumMod val="60000"/>
                        <a:lumOff val="40000"/>
                      </a:schemeClr>
                    </a:solidFill>
                  </a:tcPr>
                </a:tc>
                <a:tc>
                  <a:txBody>
                    <a:bodyPr/>
                    <a:lstStyle/>
                    <a:p>
                      <a:pPr algn="ctr"/>
                      <a:r>
                        <a:rPr lang="tr-TR" sz="2400" dirty="0">
                          <a:solidFill>
                            <a:srgbClr val="FF0000"/>
                          </a:solidFill>
                        </a:rPr>
                        <a:t>291</a:t>
                      </a:r>
                      <a:endParaRPr lang="en-GB" sz="2400" dirty="0">
                        <a:solidFill>
                          <a:srgbClr val="FF0000"/>
                        </a:solidFill>
                      </a:endParaRPr>
                    </a:p>
                  </a:txBody>
                  <a:tcPr>
                    <a:solidFill>
                      <a:schemeClr val="accent4">
                        <a:lumMod val="60000"/>
                        <a:lumOff val="40000"/>
                      </a:schemeClr>
                    </a:solidFill>
                  </a:tcPr>
                </a:tc>
                <a:tc>
                  <a:txBody>
                    <a:bodyPr/>
                    <a:lstStyle/>
                    <a:p>
                      <a:pPr algn="ctr"/>
                      <a:r>
                        <a:rPr lang="tr-TR" sz="2400" dirty="0">
                          <a:solidFill>
                            <a:srgbClr val="FF0000"/>
                          </a:solidFill>
                        </a:rPr>
                        <a:t>391</a:t>
                      </a:r>
                      <a:endParaRPr lang="en-GB" sz="2400" dirty="0">
                        <a:solidFill>
                          <a:srgbClr val="FF0000"/>
                        </a:solidFill>
                      </a:endParaRPr>
                    </a:p>
                  </a:txBody>
                  <a:tcPr>
                    <a:solidFill>
                      <a:schemeClr val="accent4">
                        <a:lumMod val="60000"/>
                        <a:lumOff val="40000"/>
                      </a:schemeClr>
                    </a:solidFill>
                  </a:tcPr>
                </a:tc>
                <a:extLst>
                  <a:ext uri="{0D108BD9-81ED-4DB2-BD59-A6C34878D82A}">
                    <a16:rowId xmlns:a16="http://schemas.microsoft.com/office/drawing/2014/main" val="2402571382"/>
                  </a:ext>
                </a:extLst>
              </a:tr>
            </a:tbl>
          </a:graphicData>
        </a:graphic>
      </p:graphicFrame>
    </p:spTree>
    <p:extLst>
      <p:ext uri="{BB962C8B-B14F-4D97-AF65-F5344CB8AC3E}">
        <p14:creationId xmlns:p14="http://schemas.microsoft.com/office/powerpoint/2010/main" val="971752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AC53-5DD3-A5EF-EFC6-7CBBD06CB2F2}"/>
              </a:ext>
            </a:extLst>
          </p:cNvPr>
          <p:cNvSpPr>
            <a:spLocks noGrp="1"/>
          </p:cNvSpPr>
          <p:nvPr>
            <p:ph type="title"/>
          </p:nvPr>
        </p:nvSpPr>
        <p:spPr>
          <a:xfrm>
            <a:off x="945931" y="1418897"/>
            <a:ext cx="10518228" cy="2010103"/>
          </a:xfrm>
        </p:spPr>
        <p:txBody>
          <a:bodyPr>
            <a:noAutofit/>
          </a:bodyPr>
          <a:lstStyle/>
          <a:p>
            <a:pPr marL="457200" marR="0" lvl="0" indent="-457200" algn="ctr" defTabSz="914400" rtl="0" eaLnBrk="1" fontAlgn="auto" latinLnBrk="0" hangingPunct="1">
              <a:lnSpc>
                <a:spcPct val="90000"/>
              </a:lnSpc>
              <a:spcBef>
                <a:spcPts val="1000"/>
              </a:spcBef>
              <a:spcAft>
                <a:spcPts val="0"/>
              </a:spcAft>
              <a:tabLst/>
              <a:defRPr/>
            </a:pPr>
            <a:r>
              <a:rPr kumimoji="0" lang="tr-TR"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2. </a:t>
            </a:r>
            <a:r>
              <a:rPr kumimoji="0" lang="en-US" b="1" i="0" u="none" strike="noStrike" kern="1200" cap="none" spc="0" normalizeH="0" baseline="0" dirty="0">
                <a:ln>
                  <a:noFill/>
                </a:ln>
                <a:solidFill>
                  <a:prstClr val="black"/>
                </a:solidFill>
                <a:effectLst/>
                <a:uLnTx/>
                <a:uFillTx/>
                <a:latin typeface="Calibri Light" panose="020F0302020204030204" pitchFamily="34" charset="0"/>
                <a:ea typeface="+mn-ea"/>
                <a:cs typeface="Calibri Light" panose="020F0302020204030204" pitchFamily="34" charset="0"/>
              </a:rPr>
              <a:t>MLSA Rule 9.2 Communication of                  5 January 2023</a:t>
            </a:r>
            <a:br>
              <a:rPr kumimoji="0" lang="tr-TR"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b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4049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F0FF7-C2E4-4230-7760-15CAA8733BFE}"/>
              </a:ext>
            </a:extLst>
          </p:cNvPr>
          <p:cNvSpPr>
            <a:spLocks noGrp="1"/>
          </p:cNvSpPr>
          <p:nvPr>
            <p:ph type="ctrTitle"/>
          </p:nvPr>
        </p:nvSpPr>
        <p:spPr>
          <a:xfrm>
            <a:off x="1524000" y="868362"/>
            <a:ext cx="9144000" cy="2387600"/>
          </a:xfrm>
        </p:spPr>
        <p:txBody>
          <a:bodyPr>
            <a:normAutofit/>
          </a:bodyPr>
          <a:lstStyle/>
          <a:p>
            <a:r>
              <a:rPr lang="en-GB" dirty="0"/>
              <a:t>Oya</a:t>
            </a:r>
            <a:r>
              <a:rPr lang="tr-TR" dirty="0"/>
              <a:t> Ataman </a:t>
            </a:r>
            <a:r>
              <a:rPr lang="tr-TR" dirty="0" err="1"/>
              <a:t>Group</a:t>
            </a:r>
            <a:r>
              <a:rPr lang="tr-TR" dirty="0"/>
              <a:t> </a:t>
            </a:r>
            <a:r>
              <a:rPr lang="tr-TR" dirty="0" err="1"/>
              <a:t>Cases</a:t>
            </a:r>
            <a:br>
              <a:rPr lang="tr-TR" dirty="0"/>
            </a:br>
            <a:r>
              <a:rPr lang="tr-TR" dirty="0"/>
              <a:t> </a:t>
            </a:r>
            <a:r>
              <a:rPr lang="tr-TR" sz="3600" dirty="0"/>
              <a:t>(Oya </a:t>
            </a:r>
            <a:r>
              <a:rPr lang="en-GB" sz="3600" dirty="0"/>
              <a:t>Ataman</a:t>
            </a:r>
            <a:r>
              <a:rPr lang="tr-TR" sz="3600" dirty="0"/>
              <a:t> v. </a:t>
            </a:r>
            <a:r>
              <a:rPr lang="tr-TR" sz="3600" dirty="0" err="1"/>
              <a:t>Turkey</a:t>
            </a:r>
            <a:r>
              <a:rPr lang="tr-TR" sz="3600" dirty="0"/>
              <a:t> 74552/01 </a:t>
            </a:r>
            <a:r>
              <a:rPr lang="tr-TR" sz="3600" dirty="0" err="1"/>
              <a:t>and</a:t>
            </a:r>
            <a:r>
              <a:rPr lang="tr-TR" sz="3600" dirty="0"/>
              <a:t> 74 </a:t>
            </a:r>
            <a:r>
              <a:rPr lang="tr-TR" sz="3600" dirty="0" err="1"/>
              <a:t>repetitive</a:t>
            </a:r>
            <a:r>
              <a:rPr lang="tr-TR" sz="3600" dirty="0"/>
              <a:t> </a:t>
            </a:r>
            <a:r>
              <a:rPr lang="tr-TR" sz="3600" dirty="0" err="1"/>
              <a:t>cases</a:t>
            </a:r>
            <a:r>
              <a:rPr lang="tr-TR" sz="3600" dirty="0"/>
              <a:t>)</a:t>
            </a:r>
            <a:endParaRPr lang="en-GB" sz="3600" dirty="0"/>
          </a:p>
        </p:txBody>
      </p:sp>
      <p:sp>
        <p:nvSpPr>
          <p:cNvPr id="3" name="Subtitle 2">
            <a:extLst>
              <a:ext uri="{FF2B5EF4-FFF2-40B4-BE49-F238E27FC236}">
                <a16:creationId xmlns:a16="http://schemas.microsoft.com/office/drawing/2014/main" id="{9745F1DF-8E28-2341-3D5D-1A491244FC23}"/>
              </a:ext>
            </a:extLst>
          </p:cNvPr>
          <p:cNvSpPr>
            <a:spLocks noGrp="1"/>
          </p:cNvSpPr>
          <p:nvPr>
            <p:ph type="subTitle" idx="1"/>
          </p:nvPr>
        </p:nvSpPr>
        <p:spPr>
          <a:xfrm>
            <a:off x="1524000" y="3602038"/>
            <a:ext cx="9144000" cy="2387600"/>
          </a:xfrm>
        </p:spPr>
        <p:txBody>
          <a:bodyPr>
            <a:normAutofit/>
          </a:bodyPr>
          <a:lstStyle/>
          <a:p>
            <a:r>
              <a:rPr lang="tr-TR" sz="3600" b="1" u="sng" dirty="0"/>
              <a:t>Update on the </a:t>
            </a:r>
            <a:r>
              <a:rPr lang="tr-TR" sz="3600" b="1" u="sng" dirty="0" err="1"/>
              <a:t>Status</a:t>
            </a:r>
            <a:r>
              <a:rPr lang="tr-TR" sz="3600" b="1" u="sng" dirty="0"/>
              <a:t> of </a:t>
            </a:r>
            <a:r>
              <a:rPr lang="tr-TR" sz="3600" b="1" u="sng" dirty="0" err="1"/>
              <a:t>Implementation</a:t>
            </a:r>
            <a:endParaRPr lang="tr-TR" sz="3600" b="1" u="sng" dirty="0"/>
          </a:p>
          <a:p>
            <a:pPr marL="457200" indent="-457200">
              <a:buFont typeface="Wingdings" panose="05000000000000000000" pitchFamily="2" charset="2"/>
              <a:buChar char="Ø"/>
            </a:pPr>
            <a:r>
              <a:rPr lang="tr-TR" sz="2800" b="1" dirty="0"/>
              <a:t>Joint </a:t>
            </a:r>
            <a:r>
              <a:rPr lang="tr-TR" sz="2800" b="1" dirty="0" err="1"/>
              <a:t>Rule</a:t>
            </a:r>
            <a:r>
              <a:rPr lang="tr-TR" sz="2800" b="1" dirty="0"/>
              <a:t> 9.2 </a:t>
            </a:r>
            <a:r>
              <a:rPr lang="tr-TR" sz="2800" b="1" dirty="0" err="1"/>
              <a:t>Communication</a:t>
            </a:r>
            <a:r>
              <a:rPr lang="tr-TR" sz="2800" b="1" dirty="0"/>
              <a:t> of 23 </a:t>
            </a:r>
            <a:r>
              <a:rPr lang="tr-TR" sz="2800" b="1" dirty="0" err="1"/>
              <a:t>January</a:t>
            </a:r>
            <a:r>
              <a:rPr lang="tr-TR" sz="2800" b="1" dirty="0"/>
              <a:t> 2023 </a:t>
            </a:r>
            <a:r>
              <a:rPr lang="tr-TR" sz="2800" b="1" dirty="0" err="1"/>
              <a:t>by</a:t>
            </a:r>
            <a:r>
              <a:rPr lang="tr-TR" sz="2800" b="1" dirty="0"/>
              <a:t> TLSP </a:t>
            </a:r>
            <a:r>
              <a:rPr lang="tr-TR" sz="2800" b="1" dirty="0" err="1"/>
              <a:t>and</a:t>
            </a:r>
            <a:r>
              <a:rPr lang="tr-TR" sz="2800" b="1" dirty="0"/>
              <a:t> 25 </a:t>
            </a:r>
            <a:r>
              <a:rPr lang="tr-TR" sz="2800" b="1" dirty="0" err="1"/>
              <a:t>other</a:t>
            </a:r>
            <a:r>
              <a:rPr lang="tr-TR" sz="2800" b="1" dirty="0"/>
              <a:t> </a:t>
            </a:r>
            <a:r>
              <a:rPr lang="tr-TR" sz="2800" b="1" dirty="0" err="1"/>
              <a:t>NGOs</a:t>
            </a:r>
            <a:r>
              <a:rPr lang="tr-TR" sz="2800" b="1" dirty="0"/>
              <a:t> </a:t>
            </a:r>
            <a:r>
              <a:rPr lang="fr-FR" sz="2800" b="1" dirty="0"/>
              <a:t>+ </a:t>
            </a:r>
            <a:r>
              <a:rPr lang="tr-TR" sz="2800" b="1" dirty="0"/>
              <a:t>7 Bar </a:t>
            </a:r>
            <a:r>
              <a:rPr lang="tr-TR" sz="2800" b="1" dirty="0" err="1"/>
              <a:t>Associations</a:t>
            </a:r>
            <a:endParaRPr lang="tr-TR" sz="2800" b="1" dirty="0"/>
          </a:p>
          <a:p>
            <a:pPr marL="457200" indent="-457200">
              <a:buFont typeface="Wingdings" panose="05000000000000000000" pitchFamily="2" charset="2"/>
              <a:buChar char="Ø"/>
            </a:pPr>
            <a:r>
              <a:rPr lang="tr-TR" sz="2800" b="1" dirty="0"/>
              <a:t>MLSA </a:t>
            </a:r>
            <a:r>
              <a:rPr lang="tr-TR" sz="2800" b="1" dirty="0" err="1"/>
              <a:t>Rule</a:t>
            </a:r>
            <a:r>
              <a:rPr lang="tr-TR" sz="2800" b="1" dirty="0"/>
              <a:t> 9.2 </a:t>
            </a:r>
            <a:r>
              <a:rPr lang="tr-TR" sz="2800" b="1" dirty="0" err="1"/>
              <a:t>Communication</a:t>
            </a:r>
            <a:r>
              <a:rPr lang="tr-TR" sz="2800" b="1" dirty="0"/>
              <a:t> of 5 </a:t>
            </a:r>
            <a:r>
              <a:rPr lang="tr-TR" sz="2800" b="1" dirty="0" err="1"/>
              <a:t>January</a:t>
            </a:r>
            <a:r>
              <a:rPr lang="tr-TR" sz="2800" b="1" dirty="0"/>
              <a:t> 2023</a:t>
            </a:r>
          </a:p>
          <a:p>
            <a:endParaRPr lang="tr-TR" sz="2800" b="1" dirty="0"/>
          </a:p>
          <a:p>
            <a:pPr marL="457200" indent="-457200">
              <a:buFont typeface="Wingdings" panose="05000000000000000000" pitchFamily="2" charset="2"/>
              <a:buChar char="Ø"/>
            </a:pPr>
            <a:endParaRPr lang="en-GB" sz="2800" b="1" dirty="0"/>
          </a:p>
        </p:txBody>
      </p:sp>
    </p:spTree>
    <p:extLst>
      <p:ext uri="{BB962C8B-B14F-4D97-AF65-F5344CB8AC3E}">
        <p14:creationId xmlns:p14="http://schemas.microsoft.com/office/powerpoint/2010/main" val="1713231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9A25-5582-B6E3-B10A-2DFD67D7E7EA}"/>
              </a:ext>
            </a:extLst>
          </p:cNvPr>
          <p:cNvSpPr>
            <a:spLocks noGrp="1"/>
          </p:cNvSpPr>
          <p:nvPr>
            <p:ph type="title"/>
          </p:nvPr>
        </p:nvSpPr>
        <p:spPr/>
        <p:txBody>
          <a:bodyPr/>
          <a:lstStyle/>
          <a:p>
            <a:pPr algn="ctr"/>
            <a:r>
              <a:rPr lang="tr-TR" b="1" dirty="0"/>
              <a:t>Freedom of assembly on trial</a:t>
            </a:r>
            <a:endParaRPr lang="en-GB" b="1" dirty="0"/>
          </a:p>
        </p:txBody>
      </p:sp>
      <p:sp>
        <p:nvSpPr>
          <p:cNvPr id="3" name="Content Placeholder 2">
            <a:extLst>
              <a:ext uri="{FF2B5EF4-FFF2-40B4-BE49-F238E27FC236}">
                <a16:creationId xmlns:a16="http://schemas.microsoft.com/office/drawing/2014/main" id="{E164CF18-D32D-4025-2791-DD46E23E625C}"/>
              </a:ext>
            </a:extLst>
          </p:cNvPr>
          <p:cNvSpPr>
            <a:spLocks noGrp="1"/>
          </p:cNvSpPr>
          <p:nvPr>
            <p:ph idx="1"/>
          </p:nvPr>
        </p:nvSpPr>
        <p:spPr/>
        <p:txBody>
          <a:bodyPr>
            <a:normAutofit/>
          </a:bodyPr>
          <a:lstStyle/>
          <a:p>
            <a:pPr algn="just"/>
            <a:r>
              <a:rPr lang="en-US" dirty="0"/>
              <a:t>Between 1 September 2021 and 20 June 2022, at least </a:t>
            </a:r>
            <a:r>
              <a:rPr lang="en-US" b="1" dirty="0"/>
              <a:t>800 people </a:t>
            </a:r>
            <a:r>
              <a:rPr lang="en-US" dirty="0"/>
              <a:t>stood trial</a:t>
            </a:r>
            <a:r>
              <a:rPr lang="tr-TR" dirty="0"/>
              <a:t> </a:t>
            </a:r>
            <a:r>
              <a:rPr lang="en-US" dirty="0"/>
              <a:t>for “defying the Law no. 2911 on Demonstrations and Assemblies” in 39</a:t>
            </a:r>
            <a:r>
              <a:rPr lang="tr-TR" dirty="0"/>
              <a:t> </a:t>
            </a:r>
            <a:r>
              <a:rPr lang="en-US" dirty="0"/>
              <a:t>different trials, as recorded through trial monitoring by MLSA. </a:t>
            </a:r>
          </a:p>
          <a:p>
            <a:pPr marL="0" indent="0" algn="just">
              <a:buNone/>
            </a:pPr>
            <a:endParaRPr lang="tr-TR" dirty="0"/>
          </a:p>
          <a:p>
            <a:pPr algn="just"/>
            <a:r>
              <a:rPr lang="en-US" dirty="0"/>
              <a:t>The majority of</a:t>
            </a:r>
            <a:r>
              <a:rPr lang="tr-TR" dirty="0"/>
              <a:t> </a:t>
            </a:r>
            <a:r>
              <a:rPr lang="en-US" dirty="0"/>
              <a:t>these people stood trial for “</a:t>
            </a:r>
            <a:r>
              <a:rPr lang="en-US" b="1" dirty="0"/>
              <a:t>attending illegal demonstrations and marches and</a:t>
            </a:r>
            <a:r>
              <a:rPr lang="tr-TR" b="1" dirty="0"/>
              <a:t> </a:t>
            </a:r>
            <a:r>
              <a:rPr lang="en-US" b="1" dirty="0"/>
              <a:t>failing to disperse despite being warned and despite the use of force</a:t>
            </a:r>
            <a:r>
              <a:rPr lang="en-US" dirty="0"/>
              <a:t> (Art</a:t>
            </a:r>
            <a:r>
              <a:rPr lang="tr-TR" dirty="0"/>
              <a:t>icle</a:t>
            </a:r>
            <a:r>
              <a:rPr lang="en-US" dirty="0"/>
              <a:t> 32/1</a:t>
            </a:r>
            <a:r>
              <a:rPr lang="tr-TR" dirty="0"/>
              <a:t> of the Law no. 2911</a:t>
            </a:r>
            <a:r>
              <a:rPr lang="en-US" dirty="0"/>
              <a:t>).”</a:t>
            </a:r>
            <a:endParaRPr lang="en-GB" dirty="0"/>
          </a:p>
        </p:txBody>
      </p:sp>
    </p:spTree>
    <p:extLst>
      <p:ext uri="{BB962C8B-B14F-4D97-AF65-F5344CB8AC3E}">
        <p14:creationId xmlns:p14="http://schemas.microsoft.com/office/powerpoint/2010/main" val="2163266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9A25-5582-B6E3-B10A-2DFD67D7E7EA}"/>
              </a:ext>
            </a:extLst>
          </p:cNvPr>
          <p:cNvSpPr>
            <a:spLocks noGrp="1"/>
          </p:cNvSpPr>
          <p:nvPr>
            <p:ph type="title"/>
          </p:nvPr>
        </p:nvSpPr>
        <p:spPr/>
        <p:txBody>
          <a:bodyPr/>
          <a:lstStyle/>
          <a:p>
            <a:pPr algn="ctr"/>
            <a:r>
              <a:rPr lang="en-GB" b="1" dirty="0"/>
              <a:t>Pride Marches/Events vs. Hate Marches/Events</a:t>
            </a:r>
          </a:p>
        </p:txBody>
      </p:sp>
      <p:sp>
        <p:nvSpPr>
          <p:cNvPr id="3" name="Content Placeholder 2">
            <a:extLst>
              <a:ext uri="{FF2B5EF4-FFF2-40B4-BE49-F238E27FC236}">
                <a16:creationId xmlns:a16="http://schemas.microsoft.com/office/drawing/2014/main" id="{E164CF18-D32D-4025-2791-DD46E23E625C}"/>
              </a:ext>
            </a:extLst>
          </p:cNvPr>
          <p:cNvSpPr>
            <a:spLocks noGrp="1"/>
          </p:cNvSpPr>
          <p:nvPr>
            <p:ph idx="1"/>
          </p:nvPr>
        </p:nvSpPr>
        <p:spPr/>
        <p:txBody>
          <a:bodyPr>
            <a:normAutofit/>
          </a:bodyPr>
          <a:lstStyle/>
          <a:p>
            <a:r>
              <a:rPr lang="tr-TR" dirty="0">
                <a:sym typeface="Symbol"/>
              </a:rPr>
              <a:t></a:t>
            </a:r>
            <a:r>
              <a:rPr lang="tr-TR" dirty="0">
                <a:sym typeface="Wingdings 3"/>
              </a:rPr>
              <a:t>2022 Eskişehir Pride March</a:t>
            </a:r>
          </a:p>
          <a:p>
            <a:pPr lvl="1" algn="just"/>
            <a:r>
              <a:rPr lang="en-US" dirty="0"/>
              <a:t>On 22 June 2022, the </a:t>
            </a:r>
            <a:r>
              <a:rPr lang="en-US" dirty="0" err="1"/>
              <a:t>Eskişehir</a:t>
            </a:r>
            <a:r>
              <a:rPr lang="en-US" dirty="0"/>
              <a:t> Governor’s Office imposed a 15-day demonstration ban in the city because of the planned Pride Week events</a:t>
            </a:r>
            <a:r>
              <a:rPr lang="tr-TR" dirty="0"/>
              <a:t> (as per Article 11a&amp;c of the Law no. 5422 and Article 17 of the Law no. 2911)</a:t>
            </a:r>
          </a:p>
          <a:p>
            <a:pPr lvl="1" algn="just"/>
            <a:r>
              <a:rPr lang="en-US" dirty="0"/>
              <a:t>The Governor’s Office banned these events arguing that these events harbor “attitudes and behaviors which are against public morals” and therefore they might cause some public reaction.</a:t>
            </a:r>
            <a:endParaRPr lang="tr-TR" dirty="0"/>
          </a:p>
          <a:p>
            <a:pPr lvl="1" algn="just"/>
            <a:r>
              <a:rPr lang="en-US" dirty="0"/>
              <a:t>In an administrative lawsuit brought against the ban decision, the Governor’s Office later defended the decision on the grounds that it is the Constitutional duty of the Governor’s Office to “protect family and youth.”</a:t>
            </a:r>
            <a:endParaRPr lang="tr-TR" dirty="0"/>
          </a:p>
          <a:p>
            <a:pPr marL="457200" lvl="1" indent="0">
              <a:buNone/>
            </a:pPr>
            <a:endParaRPr lang="tr-TR" dirty="0"/>
          </a:p>
        </p:txBody>
      </p:sp>
    </p:spTree>
    <p:extLst>
      <p:ext uri="{BB962C8B-B14F-4D97-AF65-F5344CB8AC3E}">
        <p14:creationId xmlns:p14="http://schemas.microsoft.com/office/powerpoint/2010/main" val="1385423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9A25-5582-B6E3-B10A-2DFD67D7E7EA}"/>
              </a:ext>
            </a:extLst>
          </p:cNvPr>
          <p:cNvSpPr>
            <a:spLocks noGrp="1"/>
          </p:cNvSpPr>
          <p:nvPr>
            <p:ph type="title"/>
          </p:nvPr>
        </p:nvSpPr>
        <p:spPr/>
        <p:txBody>
          <a:bodyPr/>
          <a:lstStyle/>
          <a:p>
            <a:pPr algn="ctr"/>
            <a:r>
              <a:rPr lang="en-GB" b="1" dirty="0"/>
              <a:t>Pride Marches/Events vs. Hate Marches/Events</a:t>
            </a:r>
          </a:p>
        </p:txBody>
      </p:sp>
      <p:sp>
        <p:nvSpPr>
          <p:cNvPr id="3" name="Content Placeholder 2">
            <a:extLst>
              <a:ext uri="{FF2B5EF4-FFF2-40B4-BE49-F238E27FC236}">
                <a16:creationId xmlns:a16="http://schemas.microsoft.com/office/drawing/2014/main" id="{E164CF18-D32D-4025-2791-DD46E23E625C}"/>
              </a:ext>
            </a:extLst>
          </p:cNvPr>
          <p:cNvSpPr>
            <a:spLocks noGrp="1"/>
          </p:cNvSpPr>
          <p:nvPr>
            <p:ph idx="1"/>
          </p:nvPr>
        </p:nvSpPr>
        <p:spPr>
          <a:xfrm>
            <a:off x="812321" y="1816998"/>
            <a:ext cx="5968041" cy="4833967"/>
          </a:xfrm>
        </p:spPr>
        <p:txBody>
          <a:bodyPr>
            <a:normAutofit fontScale="92500"/>
          </a:bodyPr>
          <a:lstStyle/>
          <a:p>
            <a:r>
              <a:rPr lang="tr-TR" dirty="0">
                <a:sym typeface="Symbol"/>
              </a:rPr>
              <a:t></a:t>
            </a:r>
            <a:r>
              <a:rPr lang="tr-TR" dirty="0">
                <a:sym typeface="Wingdings 3"/>
              </a:rPr>
              <a:t>New Welfare Party Eskişehir Hate Event</a:t>
            </a:r>
          </a:p>
          <a:p>
            <a:pPr lvl="1" algn="just"/>
            <a:r>
              <a:rPr lang="en-US" dirty="0"/>
              <a:t>Four days after the ban decision, the </a:t>
            </a:r>
            <a:r>
              <a:rPr lang="en-US" dirty="0" err="1"/>
              <a:t>Eskişehir</a:t>
            </a:r>
            <a:r>
              <a:rPr lang="en-US" dirty="0"/>
              <a:t> Branch of the New Welfare Party held a press statement exactly 170 meters away from the Governor’s Office (which is among the places Article 22 of the Law no. 2911 stipulates as forbidden because it is within 1 kilometer of a public building).</a:t>
            </a:r>
            <a:endParaRPr lang="tr-TR" dirty="0"/>
          </a:p>
          <a:p>
            <a:pPr lvl="1" algn="just"/>
            <a:r>
              <a:rPr lang="en-US" dirty="0"/>
              <a:t>Despite the fact that their statement contained hate speech (as can be seen in the call for the press statement) and thus constituted an imminent threat to “public order”, their press statement was allowed to go on.</a:t>
            </a:r>
            <a:endParaRPr lang="tr-TR" dirty="0"/>
          </a:p>
          <a:p>
            <a:pPr marL="457200" lvl="1" indent="0">
              <a:buNone/>
            </a:pPr>
            <a:endParaRPr lang="tr-TR" dirty="0">
              <a:sym typeface="Wingdings 3"/>
            </a:endParaRPr>
          </a:p>
          <a:p>
            <a:pPr marL="457200" lvl="1" indent="0">
              <a:buNone/>
            </a:pPr>
            <a:endParaRPr lang="tr-TR" dirty="0">
              <a:sym typeface="Wingdings 3"/>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3123" y="1621766"/>
            <a:ext cx="5227427" cy="5029200"/>
          </a:xfrm>
          <a:prstGeom prst="rect">
            <a:avLst/>
          </a:prstGeom>
        </p:spPr>
      </p:pic>
    </p:spTree>
    <p:extLst>
      <p:ext uri="{BB962C8B-B14F-4D97-AF65-F5344CB8AC3E}">
        <p14:creationId xmlns:p14="http://schemas.microsoft.com/office/powerpoint/2010/main" val="230405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9A25-5582-B6E3-B10A-2DFD67D7E7EA}"/>
              </a:ext>
            </a:extLst>
          </p:cNvPr>
          <p:cNvSpPr>
            <a:spLocks noGrp="1"/>
          </p:cNvSpPr>
          <p:nvPr>
            <p:ph type="title"/>
          </p:nvPr>
        </p:nvSpPr>
        <p:spPr/>
        <p:txBody>
          <a:bodyPr/>
          <a:lstStyle/>
          <a:p>
            <a:pPr algn="ctr"/>
            <a:r>
              <a:rPr lang="en-GB" b="1" dirty="0"/>
              <a:t>Pride Marches/Events vs. Hate Marches/Events</a:t>
            </a:r>
          </a:p>
        </p:txBody>
      </p:sp>
      <p:sp>
        <p:nvSpPr>
          <p:cNvPr id="3" name="Content Placeholder 2">
            <a:extLst>
              <a:ext uri="{FF2B5EF4-FFF2-40B4-BE49-F238E27FC236}">
                <a16:creationId xmlns:a16="http://schemas.microsoft.com/office/drawing/2014/main" id="{E164CF18-D32D-4025-2791-DD46E23E625C}"/>
              </a:ext>
            </a:extLst>
          </p:cNvPr>
          <p:cNvSpPr>
            <a:spLocks noGrp="1"/>
          </p:cNvSpPr>
          <p:nvPr>
            <p:ph idx="1"/>
          </p:nvPr>
        </p:nvSpPr>
        <p:spPr>
          <a:xfrm>
            <a:off x="441385" y="1630392"/>
            <a:ext cx="5666117" cy="5080959"/>
          </a:xfrm>
        </p:spPr>
        <p:txBody>
          <a:bodyPr>
            <a:normAutofit/>
          </a:bodyPr>
          <a:lstStyle/>
          <a:p>
            <a:r>
              <a:rPr lang="tr-TR" dirty="0">
                <a:sym typeface="Symbol"/>
              </a:rPr>
              <a:t></a:t>
            </a:r>
            <a:r>
              <a:rPr lang="tr-TR" dirty="0">
                <a:sym typeface="Wingdings 3"/>
              </a:rPr>
              <a:t>2022 Eskişehir Pride March</a:t>
            </a:r>
          </a:p>
          <a:p>
            <a:pPr lvl="1" algn="just"/>
            <a:r>
              <a:rPr lang="en-US" dirty="0"/>
              <a:t>On 3 June 2022, LGBTİ+ took to the streets of </a:t>
            </a:r>
            <a:r>
              <a:rPr lang="en-US" dirty="0" err="1"/>
              <a:t>Eskişehir</a:t>
            </a:r>
            <a:r>
              <a:rPr lang="en-US" dirty="0"/>
              <a:t> to carry out the march planned as part of Pride Week.  Before they could reach the starting point of the march, </a:t>
            </a:r>
            <a:r>
              <a:rPr lang="en-US" b="1" dirty="0"/>
              <a:t>at least 19 LGBTİ</a:t>
            </a:r>
            <a:r>
              <a:rPr lang="en-US" dirty="0"/>
              <a:t>+ were violently taken into police custody. </a:t>
            </a:r>
            <a:endParaRPr lang="tr-TR" dirty="0"/>
          </a:p>
          <a:p>
            <a:pPr lvl="1" algn="just"/>
            <a:r>
              <a:rPr lang="en-US" dirty="0"/>
              <a:t>On 7 October 2022, the </a:t>
            </a:r>
            <a:r>
              <a:rPr lang="en-US" dirty="0" err="1"/>
              <a:t>Eskişehir</a:t>
            </a:r>
            <a:r>
              <a:rPr lang="en-US" dirty="0"/>
              <a:t> Chief Public Prosecutor’s Office indicted 8 out of 10 people who were taken into police custody with “defying the Law no. 2911 on Demonstrations and Assemblies.” The trial continues.</a:t>
            </a:r>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9978" y="1879958"/>
            <a:ext cx="5507239" cy="3770829"/>
          </a:xfrm>
          <a:prstGeom prst="rect">
            <a:avLst/>
          </a:prstGeom>
        </p:spPr>
      </p:pic>
    </p:spTree>
    <p:extLst>
      <p:ext uri="{BB962C8B-B14F-4D97-AF65-F5344CB8AC3E}">
        <p14:creationId xmlns:p14="http://schemas.microsoft.com/office/powerpoint/2010/main" val="3894339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9A25-5582-B6E3-B10A-2DFD67D7E7EA}"/>
              </a:ext>
            </a:extLst>
          </p:cNvPr>
          <p:cNvSpPr>
            <a:spLocks noGrp="1"/>
          </p:cNvSpPr>
          <p:nvPr>
            <p:ph type="title"/>
          </p:nvPr>
        </p:nvSpPr>
        <p:spPr/>
        <p:txBody>
          <a:bodyPr/>
          <a:lstStyle/>
          <a:p>
            <a:pPr algn="ctr"/>
            <a:r>
              <a:rPr lang="en-GB" b="1" dirty="0"/>
              <a:t>Pride Marches/Events vs. Hate Marches/Events</a:t>
            </a:r>
          </a:p>
        </p:txBody>
      </p:sp>
      <p:sp>
        <p:nvSpPr>
          <p:cNvPr id="3" name="Content Placeholder 2">
            <a:extLst>
              <a:ext uri="{FF2B5EF4-FFF2-40B4-BE49-F238E27FC236}">
                <a16:creationId xmlns:a16="http://schemas.microsoft.com/office/drawing/2014/main" id="{E164CF18-D32D-4025-2791-DD46E23E625C}"/>
              </a:ext>
            </a:extLst>
          </p:cNvPr>
          <p:cNvSpPr>
            <a:spLocks noGrp="1"/>
          </p:cNvSpPr>
          <p:nvPr>
            <p:ph idx="1"/>
          </p:nvPr>
        </p:nvSpPr>
        <p:spPr>
          <a:xfrm>
            <a:off x="441385" y="1630392"/>
            <a:ext cx="10350260" cy="5080959"/>
          </a:xfrm>
        </p:spPr>
        <p:txBody>
          <a:bodyPr>
            <a:normAutofit/>
          </a:bodyPr>
          <a:lstStyle/>
          <a:p>
            <a:r>
              <a:rPr lang="tr-TR" dirty="0">
                <a:sym typeface="Symbol"/>
              </a:rPr>
              <a:t></a:t>
            </a:r>
            <a:r>
              <a:rPr lang="tr-TR" dirty="0">
                <a:sym typeface="Wingdings 3"/>
              </a:rPr>
              <a:t>2022 Istanbul Pride March</a:t>
            </a:r>
          </a:p>
          <a:p>
            <a:pPr lvl="1" algn="just"/>
            <a:r>
              <a:rPr lang="en-US" dirty="0"/>
              <a:t>On 20 June 2022, </a:t>
            </a:r>
            <a:r>
              <a:rPr lang="en-US" dirty="0" err="1"/>
              <a:t>Beyoğlu</a:t>
            </a:r>
            <a:r>
              <a:rPr lang="en-US" dirty="0"/>
              <a:t> and </a:t>
            </a:r>
            <a:r>
              <a:rPr lang="en-US" dirty="0" err="1"/>
              <a:t>Kadıköy</a:t>
            </a:r>
            <a:r>
              <a:rPr lang="en-US" dirty="0"/>
              <a:t> District Governorships imposed a week-long ban targeting the 30th Istanbul LGBTİ+ Week events “to preserve peace, security and well being and prevention of committing crimes within the borders of the district.” </a:t>
            </a:r>
            <a:endParaRPr lang="tr-TR" dirty="0"/>
          </a:p>
          <a:p>
            <a:pPr lvl="1" algn="just"/>
            <a:r>
              <a:rPr lang="en-US" dirty="0"/>
              <a:t>The </a:t>
            </a:r>
            <a:r>
              <a:rPr lang="en-US" dirty="0" err="1"/>
              <a:t>Beyoğlu</a:t>
            </a:r>
            <a:r>
              <a:rPr lang="en-US" dirty="0"/>
              <a:t> District Governorship later defended this decision in a petition submitted to an Istanbul court after some civil society organizations filed a lawsuit against the decision as a way of thwarting the international conspiracy targeting Turkey. </a:t>
            </a:r>
            <a:endParaRPr lang="tr-TR" dirty="0">
              <a:sym typeface="Wingdings 3"/>
            </a:endParaRPr>
          </a:p>
          <a:p>
            <a:pPr lvl="1" algn="just"/>
            <a:r>
              <a:rPr lang="tr-TR" dirty="0"/>
              <a:t>On the day of the ban decision</a:t>
            </a:r>
            <a:r>
              <a:rPr lang="en-US" dirty="0"/>
              <a:t>, </a:t>
            </a:r>
            <a:r>
              <a:rPr lang="tr-TR" dirty="0"/>
              <a:t>the organizing committee of the 30th LGBTİ+ Week announced that they will go on with their organizations</a:t>
            </a:r>
          </a:p>
        </p:txBody>
      </p:sp>
    </p:spTree>
    <p:extLst>
      <p:ext uri="{BB962C8B-B14F-4D97-AF65-F5344CB8AC3E}">
        <p14:creationId xmlns:p14="http://schemas.microsoft.com/office/powerpoint/2010/main" val="2476166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9A25-5582-B6E3-B10A-2DFD67D7E7EA}"/>
              </a:ext>
            </a:extLst>
          </p:cNvPr>
          <p:cNvSpPr>
            <a:spLocks noGrp="1"/>
          </p:cNvSpPr>
          <p:nvPr>
            <p:ph type="title"/>
          </p:nvPr>
        </p:nvSpPr>
        <p:spPr/>
        <p:txBody>
          <a:bodyPr/>
          <a:lstStyle/>
          <a:p>
            <a:pPr algn="ctr"/>
            <a:r>
              <a:rPr lang="en-GB" b="1" dirty="0"/>
              <a:t>Pride Marches/Events vs. Hate Marches/Events</a:t>
            </a:r>
          </a:p>
        </p:txBody>
      </p:sp>
      <p:sp>
        <p:nvSpPr>
          <p:cNvPr id="3" name="Content Placeholder 2">
            <a:extLst>
              <a:ext uri="{FF2B5EF4-FFF2-40B4-BE49-F238E27FC236}">
                <a16:creationId xmlns:a16="http://schemas.microsoft.com/office/drawing/2014/main" id="{E164CF18-D32D-4025-2791-DD46E23E625C}"/>
              </a:ext>
            </a:extLst>
          </p:cNvPr>
          <p:cNvSpPr>
            <a:spLocks noGrp="1"/>
          </p:cNvSpPr>
          <p:nvPr>
            <p:ph idx="1"/>
          </p:nvPr>
        </p:nvSpPr>
        <p:spPr>
          <a:xfrm>
            <a:off x="484518" y="1664898"/>
            <a:ext cx="5321059" cy="4744529"/>
          </a:xfrm>
        </p:spPr>
        <p:txBody>
          <a:bodyPr>
            <a:normAutofit/>
          </a:bodyPr>
          <a:lstStyle/>
          <a:p>
            <a:r>
              <a:rPr lang="tr-TR" dirty="0">
                <a:sym typeface="Symbol"/>
              </a:rPr>
              <a:t></a:t>
            </a:r>
            <a:r>
              <a:rPr lang="tr-TR" dirty="0">
                <a:sym typeface="Wingdings 3"/>
              </a:rPr>
              <a:t>2022 Istanbul Pride March</a:t>
            </a:r>
          </a:p>
          <a:p>
            <a:pPr lvl="1" algn="just"/>
            <a:r>
              <a:rPr lang="en-US" dirty="0"/>
              <a:t>On 20 June 2022, a radical Islamist group named “the Defense of the Islamic Movement” put out a call for a press statement and “a watch” in front of the </a:t>
            </a:r>
            <a:r>
              <a:rPr lang="en-US" dirty="0" err="1"/>
              <a:t>Taksim</a:t>
            </a:r>
            <a:r>
              <a:rPr lang="en-US" dirty="0"/>
              <a:t> mosque on the day of the planned Pride March. </a:t>
            </a:r>
            <a:endParaRPr lang="tr-TR" dirty="0"/>
          </a:p>
          <a:p>
            <a:pPr lvl="1" algn="just"/>
            <a:r>
              <a:rPr lang="en-US" dirty="0"/>
              <a:t>On 25 June 2022, the group announced that they will not be in </a:t>
            </a:r>
            <a:r>
              <a:rPr lang="en-US" dirty="0" err="1"/>
              <a:t>Taksim</a:t>
            </a:r>
            <a:r>
              <a:rPr lang="en-US" dirty="0"/>
              <a:t>. </a:t>
            </a:r>
          </a:p>
          <a:p>
            <a:pPr lvl="1"/>
            <a:endParaRPr lang="tr-TR" dirty="0">
              <a:sym typeface="Wingdings 3"/>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2008" y="1664898"/>
            <a:ext cx="6049992" cy="5193102"/>
          </a:xfrm>
          <a:prstGeom prst="rect">
            <a:avLst/>
          </a:prstGeom>
        </p:spPr>
      </p:pic>
    </p:spTree>
    <p:extLst>
      <p:ext uri="{BB962C8B-B14F-4D97-AF65-F5344CB8AC3E}">
        <p14:creationId xmlns:p14="http://schemas.microsoft.com/office/powerpoint/2010/main" val="2109399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9A25-5582-B6E3-B10A-2DFD67D7E7EA}"/>
              </a:ext>
            </a:extLst>
          </p:cNvPr>
          <p:cNvSpPr>
            <a:spLocks noGrp="1"/>
          </p:cNvSpPr>
          <p:nvPr>
            <p:ph type="title"/>
          </p:nvPr>
        </p:nvSpPr>
        <p:spPr/>
        <p:txBody>
          <a:bodyPr/>
          <a:lstStyle/>
          <a:p>
            <a:pPr algn="ctr"/>
            <a:r>
              <a:rPr lang="en-GB" b="1" dirty="0"/>
              <a:t>Pride Marches/Events vs. Hate Marches/Events</a:t>
            </a:r>
          </a:p>
        </p:txBody>
      </p:sp>
      <p:sp>
        <p:nvSpPr>
          <p:cNvPr id="3" name="Content Placeholder 2">
            <a:extLst>
              <a:ext uri="{FF2B5EF4-FFF2-40B4-BE49-F238E27FC236}">
                <a16:creationId xmlns:a16="http://schemas.microsoft.com/office/drawing/2014/main" id="{E164CF18-D32D-4025-2791-DD46E23E625C}"/>
              </a:ext>
            </a:extLst>
          </p:cNvPr>
          <p:cNvSpPr>
            <a:spLocks noGrp="1"/>
          </p:cNvSpPr>
          <p:nvPr>
            <p:ph idx="1"/>
          </p:nvPr>
        </p:nvSpPr>
        <p:spPr>
          <a:xfrm>
            <a:off x="441385" y="1630392"/>
            <a:ext cx="5674743" cy="5227608"/>
          </a:xfrm>
        </p:spPr>
        <p:txBody>
          <a:bodyPr>
            <a:normAutofit/>
          </a:bodyPr>
          <a:lstStyle/>
          <a:p>
            <a:r>
              <a:rPr lang="tr-TR" dirty="0">
                <a:sym typeface="Symbol"/>
              </a:rPr>
              <a:t></a:t>
            </a:r>
            <a:r>
              <a:rPr lang="tr-TR" dirty="0">
                <a:sym typeface="Wingdings 3"/>
              </a:rPr>
              <a:t>2022 Istanbul Pride March</a:t>
            </a:r>
          </a:p>
          <a:p>
            <a:pPr lvl="1"/>
            <a:r>
              <a:rPr lang="en-US" dirty="0"/>
              <a:t>Despite the ban decision, LGBTİ+ took to the streets on 26 June 2022 and were immediately and violently targeted by the police.</a:t>
            </a:r>
            <a:endParaRPr lang="tr-TR" dirty="0">
              <a:sym typeface="Wingdings 3"/>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630392"/>
            <a:ext cx="6096000" cy="522760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6096000" cy="3429000"/>
          </a:xfrm>
          <a:prstGeom prst="rect">
            <a:avLst/>
          </a:prstGeom>
        </p:spPr>
      </p:pic>
    </p:spTree>
    <p:extLst>
      <p:ext uri="{BB962C8B-B14F-4D97-AF65-F5344CB8AC3E}">
        <p14:creationId xmlns:p14="http://schemas.microsoft.com/office/powerpoint/2010/main" val="3951545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9A25-5582-B6E3-B10A-2DFD67D7E7EA}"/>
              </a:ext>
            </a:extLst>
          </p:cNvPr>
          <p:cNvSpPr>
            <a:spLocks noGrp="1"/>
          </p:cNvSpPr>
          <p:nvPr>
            <p:ph type="title"/>
          </p:nvPr>
        </p:nvSpPr>
        <p:spPr/>
        <p:txBody>
          <a:bodyPr/>
          <a:lstStyle/>
          <a:p>
            <a:pPr algn="ctr"/>
            <a:r>
              <a:rPr lang="en-GB" b="1" dirty="0"/>
              <a:t>Pride Marches/Events vs. Hate Marches/Events</a:t>
            </a:r>
          </a:p>
        </p:txBody>
      </p:sp>
      <p:sp>
        <p:nvSpPr>
          <p:cNvPr id="3" name="Content Placeholder 2">
            <a:extLst>
              <a:ext uri="{FF2B5EF4-FFF2-40B4-BE49-F238E27FC236}">
                <a16:creationId xmlns:a16="http://schemas.microsoft.com/office/drawing/2014/main" id="{E164CF18-D32D-4025-2791-DD46E23E625C}"/>
              </a:ext>
            </a:extLst>
          </p:cNvPr>
          <p:cNvSpPr>
            <a:spLocks noGrp="1"/>
          </p:cNvSpPr>
          <p:nvPr>
            <p:ph idx="1"/>
          </p:nvPr>
        </p:nvSpPr>
        <p:spPr>
          <a:xfrm>
            <a:off x="225627" y="1690688"/>
            <a:ext cx="5674743" cy="5227608"/>
          </a:xfrm>
        </p:spPr>
        <p:txBody>
          <a:bodyPr>
            <a:normAutofit lnSpcReduction="10000"/>
          </a:bodyPr>
          <a:lstStyle/>
          <a:p>
            <a:r>
              <a:rPr lang="en-US" dirty="0">
                <a:sym typeface="Symbol"/>
              </a:rPr>
              <a:t></a:t>
            </a:r>
            <a:r>
              <a:rPr lang="en-US" dirty="0">
                <a:sym typeface="Wingdings 3"/>
              </a:rPr>
              <a:t>2022 Istanbul Pride March</a:t>
            </a:r>
          </a:p>
          <a:p>
            <a:pPr lvl="1" algn="just"/>
            <a:r>
              <a:rPr lang="en-US" dirty="0"/>
              <a:t>Istanbul police took 373 people into custody including </a:t>
            </a:r>
            <a:r>
              <a:rPr lang="en-US" dirty="0" err="1"/>
              <a:t>Agence</a:t>
            </a:r>
            <a:r>
              <a:rPr lang="en-US" dirty="0"/>
              <a:t> France-Press reporter </a:t>
            </a:r>
            <a:r>
              <a:rPr lang="en-US" dirty="0" err="1"/>
              <a:t>Bülent</a:t>
            </a:r>
            <a:r>
              <a:rPr lang="en-US" dirty="0"/>
              <a:t> </a:t>
            </a:r>
            <a:r>
              <a:rPr lang="en-US" dirty="0" err="1"/>
              <a:t>Kılıç</a:t>
            </a:r>
            <a:r>
              <a:rPr lang="en-US" dirty="0"/>
              <a:t>. </a:t>
            </a:r>
          </a:p>
          <a:p>
            <a:pPr lvl="1" algn="just"/>
            <a:r>
              <a:rPr lang="en-US" dirty="0"/>
              <a:t>The majority of them were kept in detention buses for hours in the heat of June and were not allowed to see their lawyers.</a:t>
            </a:r>
          </a:p>
          <a:p>
            <a:pPr lvl="1" algn="just"/>
            <a:r>
              <a:rPr lang="en-US" dirty="0"/>
              <a:t>Before the lawyers could know the exact number of those taken into custody, the Defense of the Islamic Movement tweeted that they were informed by the police that “LGBT full of 28 buses have been taken into custody.”</a:t>
            </a:r>
          </a:p>
          <a:p>
            <a:pPr lvl="1"/>
            <a:endParaRPr lang="tr-TR" dirty="0">
              <a:sym typeface="Wingdings 3"/>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755" y="1630392"/>
            <a:ext cx="6067245" cy="5227608"/>
          </a:xfrm>
          <a:prstGeom prst="rect">
            <a:avLst/>
          </a:prstGeom>
        </p:spPr>
      </p:pic>
    </p:spTree>
    <p:extLst>
      <p:ext uri="{BB962C8B-B14F-4D97-AF65-F5344CB8AC3E}">
        <p14:creationId xmlns:p14="http://schemas.microsoft.com/office/powerpoint/2010/main" val="918540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D87E-57C8-87BC-9FD6-CEAC3CB8063D}"/>
              </a:ext>
            </a:extLst>
          </p:cNvPr>
          <p:cNvSpPr>
            <a:spLocks noGrp="1"/>
          </p:cNvSpPr>
          <p:nvPr>
            <p:ph type="title"/>
          </p:nvPr>
        </p:nvSpPr>
        <p:spPr>
          <a:xfrm>
            <a:off x="838200" y="365125"/>
            <a:ext cx="10515600" cy="1135871"/>
          </a:xfrm>
        </p:spPr>
        <p:txBody>
          <a:bodyPr>
            <a:normAutofit fontScale="90000"/>
          </a:bodyPr>
          <a:lstStyle/>
          <a:p>
            <a:pPr algn="ctr"/>
            <a:r>
              <a:rPr lang="en-GB" b="1" dirty="0"/>
              <a:t>The Convenience of Article 22</a:t>
            </a:r>
            <a:r>
              <a:rPr lang="tr-TR" b="1" dirty="0"/>
              <a:t>: </a:t>
            </a:r>
            <a:br>
              <a:rPr lang="tr-TR" b="1" dirty="0"/>
            </a:br>
            <a:r>
              <a:rPr lang="tr-TR" b="1" dirty="0"/>
              <a:t>Saturday Mothers v. </a:t>
            </a:r>
            <a:r>
              <a:rPr lang="en-US" b="1" dirty="0"/>
              <a:t>the Defense of the Islamic Movement</a:t>
            </a:r>
            <a:endParaRPr lang="en-GB" b="1" dirty="0"/>
          </a:p>
        </p:txBody>
      </p:sp>
      <p:sp>
        <p:nvSpPr>
          <p:cNvPr id="3" name="Content Placeholder 2">
            <a:extLst>
              <a:ext uri="{FF2B5EF4-FFF2-40B4-BE49-F238E27FC236}">
                <a16:creationId xmlns:a16="http://schemas.microsoft.com/office/drawing/2014/main" id="{92EDDB42-055E-F8A8-B53A-C640FA54A923}"/>
              </a:ext>
            </a:extLst>
          </p:cNvPr>
          <p:cNvSpPr>
            <a:spLocks noGrp="1"/>
          </p:cNvSpPr>
          <p:nvPr>
            <p:ph idx="1"/>
          </p:nvPr>
        </p:nvSpPr>
        <p:spPr>
          <a:xfrm>
            <a:off x="510396" y="1825624"/>
            <a:ext cx="6244087" cy="4782209"/>
          </a:xfrm>
        </p:spPr>
        <p:txBody>
          <a:bodyPr/>
          <a:lstStyle/>
          <a:p>
            <a:pPr lvl="1"/>
            <a:r>
              <a:rPr lang="en-US" dirty="0"/>
              <a:t>On 25 August 2018, at the 700th week of </a:t>
            </a:r>
            <a:r>
              <a:rPr lang="tr-TR" dirty="0"/>
              <a:t>gathering at the Galatasaray Square</a:t>
            </a:r>
            <a:r>
              <a:rPr lang="en-US" dirty="0"/>
              <a:t>, Saturday Mothers/People were brutally attacked by the police.</a:t>
            </a:r>
            <a:endParaRPr lang="tr-TR" dirty="0"/>
          </a:p>
          <a:p>
            <a:endParaRPr lang="tr-TR"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73580"/>
            <a:ext cx="6383547" cy="35844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548" y="1820174"/>
            <a:ext cx="5808452" cy="5037825"/>
          </a:xfrm>
          <a:prstGeom prst="rect">
            <a:avLst/>
          </a:prstGeom>
        </p:spPr>
      </p:pic>
    </p:spTree>
    <p:extLst>
      <p:ext uri="{BB962C8B-B14F-4D97-AF65-F5344CB8AC3E}">
        <p14:creationId xmlns:p14="http://schemas.microsoft.com/office/powerpoint/2010/main" val="459726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D87E-57C8-87BC-9FD6-CEAC3CB8063D}"/>
              </a:ext>
            </a:extLst>
          </p:cNvPr>
          <p:cNvSpPr>
            <a:spLocks noGrp="1"/>
          </p:cNvSpPr>
          <p:nvPr>
            <p:ph type="title"/>
          </p:nvPr>
        </p:nvSpPr>
        <p:spPr/>
        <p:txBody>
          <a:bodyPr>
            <a:normAutofit fontScale="90000"/>
          </a:bodyPr>
          <a:lstStyle/>
          <a:p>
            <a:pPr algn="ctr"/>
            <a:r>
              <a:rPr lang="en-GB" b="1" dirty="0"/>
              <a:t>The Convenience of Article 22</a:t>
            </a:r>
            <a:r>
              <a:rPr lang="tr-TR" b="1" dirty="0"/>
              <a:t>: </a:t>
            </a:r>
            <a:br>
              <a:rPr lang="tr-TR" b="1" dirty="0"/>
            </a:br>
            <a:r>
              <a:rPr lang="tr-TR" b="1" dirty="0"/>
              <a:t>Saturday Mothers v. </a:t>
            </a:r>
            <a:r>
              <a:rPr lang="en-US" b="1" dirty="0"/>
              <a:t>the Defense of the Islamic Movement</a:t>
            </a:r>
            <a:endParaRPr lang="en-GB" b="1" dirty="0"/>
          </a:p>
        </p:txBody>
      </p:sp>
      <p:sp>
        <p:nvSpPr>
          <p:cNvPr id="3" name="Content Placeholder 2">
            <a:extLst>
              <a:ext uri="{FF2B5EF4-FFF2-40B4-BE49-F238E27FC236}">
                <a16:creationId xmlns:a16="http://schemas.microsoft.com/office/drawing/2014/main" id="{92EDDB42-055E-F8A8-B53A-C640FA54A923}"/>
              </a:ext>
            </a:extLst>
          </p:cNvPr>
          <p:cNvSpPr>
            <a:spLocks noGrp="1"/>
          </p:cNvSpPr>
          <p:nvPr>
            <p:ph idx="1"/>
          </p:nvPr>
        </p:nvSpPr>
        <p:spPr>
          <a:xfrm>
            <a:off x="286111" y="1825624"/>
            <a:ext cx="6442494" cy="4782209"/>
          </a:xfrm>
        </p:spPr>
        <p:txBody>
          <a:bodyPr>
            <a:normAutofit fontScale="92500" lnSpcReduction="10000"/>
          </a:bodyPr>
          <a:lstStyle/>
          <a:p>
            <a:pPr lvl="1" algn="just"/>
            <a:r>
              <a:rPr lang="en-US" dirty="0"/>
              <a:t>Two months later, the Istanbul Chief Public Prosecutor’s Office indicted 46 people taken into custody that day with “defying the Law no. 2911” (Article 32/1 specifically and with ‘attending illegal demonstrations and marches, failure to disperse despite being warned’).</a:t>
            </a:r>
            <a:endParaRPr lang="tr-TR" dirty="0"/>
          </a:p>
          <a:p>
            <a:pPr lvl="1" algn="just"/>
            <a:r>
              <a:rPr lang="en-US" dirty="0"/>
              <a:t>The seventh hearing of the trial which has been going on since 25 March 2021, was scheduled to be held on 21 September 2022.</a:t>
            </a:r>
            <a:r>
              <a:rPr lang="tr-TR" dirty="0"/>
              <a:t> </a:t>
            </a:r>
            <a:r>
              <a:rPr lang="en-US" dirty="0"/>
              <a:t>B</a:t>
            </a:r>
            <a:r>
              <a:rPr lang="tr-TR" dirty="0"/>
              <a:t>efore the hearing</a:t>
            </a:r>
            <a:r>
              <a:rPr lang="en-US" dirty="0"/>
              <a:t>,</a:t>
            </a:r>
            <a:r>
              <a:rPr lang="tr-TR" dirty="0"/>
              <a:t> </a:t>
            </a:r>
            <a:r>
              <a:rPr lang="en-US" dirty="0"/>
              <a:t>Saturday Mothers/People </a:t>
            </a:r>
            <a:r>
              <a:rPr lang="tr-TR" dirty="0"/>
              <a:t>wanted to hold a press statement in front of the courthouse. </a:t>
            </a:r>
          </a:p>
          <a:p>
            <a:pPr lvl="1" algn="just"/>
            <a:r>
              <a:rPr lang="en-US" dirty="0"/>
              <a:t>Before the first word could be uttered, a police officer came forward and served an undated ban decision specifically targeting Saturday Mothers/People.</a:t>
            </a:r>
            <a:endParaRPr lang="tr-TR" dirty="0"/>
          </a:p>
          <a:p>
            <a:pPr marL="0" indent="0">
              <a:buNone/>
            </a:pP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8717" y="1587260"/>
            <a:ext cx="4773283" cy="5270740"/>
          </a:xfrm>
          <a:prstGeom prst="rect">
            <a:avLst/>
          </a:prstGeom>
        </p:spPr>
      </p:pic>
    </p:spTree>
    <p:extLst>
      <p:ext uri="{BB962C8B-B14F-4D97-AF65-F5344CB8AC3E}">
        <p14:creationId xmlns:p14="http://schemas.microsoft.com/office/powerpoint/2010/main" val="1263246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59651-C2D7-8BA1-89E9-DD274DEA25F9}"/>
              </a:ext>
            </a:extLst>
          </p:cNvPr>
          <p:cNvSpPr>
            <a:spLocks noGrp="1"/>
          </p:cNvSpPr>
          <p:nvPr>
            <p:ph type="title"/>
          </p:nvPr>
        </p:nvSpPr>
        <p:spPr/>
        <p:txBody>
          <a:bodyPr/>
          <a:lstStyle/>
          <a:p>
            <a:pPr algn="ctr"/>
            <a:r>
              <a:rPr lang="tr-TR" b="1" dirty="0"/>
              <a:t>Oya Ataman </a:t>
            </a:r>
            <a:r>
              <a:rPr lang="tr-TR" b="1" dirty="0" err="1"/>
              <a:t>Group</a:t>
            </a:r>
            <a:r>
              <a:rPr lang="tr-TR" b="1" dirty="0"/>
              <a:t> </a:t>
            </a:r>
            <a:r>
              <a:rPr lang="tr-TR" b="1" dirty="0" err="1"/>
              <a:t>Cases</a:t>
            </a:r>
            <a:endParaRPr lang="en-GB" b="1" dirty="0"/>
          </a:p>
        </p:txBody>
      </p:sp>
      <p:sp>
        <p:nvSpPr>
          <p:cNvPr id="3" name="Content Placeholder 2">
            <a:extLst>
              <a:ext uri="{FF2B5EF4-FFF2-40B4-BE49-F238E27FC236}">
                <a16:creationId xmlns:a16="http://schemas.microsoft.com/office/drawing/2014/main" id="{C0167082-4494-21ED-8AF3-3A67DE8363C5}"/>
              </a:ext>
            </a:extLst>
          </p:cNvPr>
          <p:cNvSpPr>
            <a:spLocks noGrp="1"/>
          </p:cNvSpPr>
          <p:nvPr>
            <p:ph idx="1"/>
          </p:nvPr>
        </p:nvSpPr>
        <p:spPr/>
        <p:txBody>
          <a:bodyPr/>
          <a:lstStyle/>
          <a:p>
            <a:r>
              <a:rPr lang="tr-TR" dirty="0"/>
              <a:t>A </a:t>
            </a:r>
            <a:r>
              <a:rPr lang="tr-TR" dirty="0" err="1"/>
              <a:t>group</a:t>
            </a:r>
            <a:r>
              <a:rPr lang="tr-TR" dirty="0"/>
              <a:t> of </a:t>
            </a:r>
            <a:r>
              <a:rPr lang="tr-TR" b="1" dirty="0"/>
              <a:t>75 </a:t>
            </a:r>
            <a:r>
              <a:rPr lang="tr-TR" b="1" dirty="0" err="1"/>
              <a:t>cases</a:t>
            </a:r>
            <a:r>
              <a:rPr lang="tr-TR" b="1" dirty="0"/>
              <a:t> </a:t>
            </a:r>
            <a:r>
              <a:rPr lang="tr-TR" dirty="0" err="1"/>
              <a:t>concerning</a:t>
            </a:r>
            <a:r>
              <a:rPr lang="tr-TR" dirty="0"/>
              <a:t> the </a:t>
            </a:r>
            <a:r>
              <a:rPr lang="tr-TR" b="1" dirty="0" err="1"/>
              <a:t>right</a:t>
            </a:r>
            <a:r>
              <a:rPr lang="tr-TR" b="1" dirty="0"/>
              <a:t> </a:t>
            </a:r>
            <a:r>
              <a:rPr lang="tr-TR" b="1" dirty="0" err="1"/>
              <a:t>to</a:t>
            </a:r>
            <a:r>
              <a:rPr lang="tr-TR" b="1" dirty="0"/>
              <a:t> </a:t>
            </a:r>
            <a:r>
              <a:rPr lang="tr-TR" b="1" dirty="0" err="1"/>
              <a:t>peaceful</a:t>
            </a:r>
            <a:r>
              <a:rPr lang="tr-TR" b="1" dirty="0"/>
              <a:t> </a:t>
            </a:r>
            <a:r>
              <a:rPr lang="tr-TR" b="1" dirty="0" err="1"/>
              <a:t>assembly</a:t>
            </a:r>
            <a:r>
              <a:rPr lang="tr-TR" b="1" dirty="0"/>
              <a:t> (</a:t>
            </a:r>
            <a:r>
              <a:rPr lang="tr-TR" b="1" dirty="0" err="1"/>
              <a:t>Article</a:t>
            </a:r>
            <a:r>
              <a:rPr lang="tr-TR" b="1" dirty="0"/>
              <a:t> 11)</a:t>
            </a:r>
            <a:r>
              <a:rPr lang="tr-TR" dirty="0"/>
              <a:t> </a:t>
            </a:r>
            <a:r>
              <a:rPr lang="en-GB" dirty="0"/>
              <a:t>including  </a:t>
            </a:r>
            <a:endParaRPr lang="tr-TR" dirty="0"/>
          </a:p>
          <a:p>
            <a:pPr lvl="1"/>
            <a:r>
              <a:rPr lang="en-GB" dirty="0"/>
              <a:t>the prosecution of participants in demonstrations </a:t>
            </a:r>
            <a:endParaRPr lang="tr-TR" dirty="0"/>
          </a:p>
          <a:p>
            <a:pPr lvl="1"/>
            <a:r>
              <a:rPr lang="en-GB" dirty="0"/>
              <a:t>the use of excessive force to disperse  peaceful demonstrations</a:t>
            </a:r>
            <a:endParaRPr lang="tr-TR" dirty="0"/>
          </a:p>
          <a:p>
            <a:r>
              <a:rPr lang="en-GB" dirty="0"/>
              <a:t>The cases also concern violations of Articles 2, 3, 5, 10, 11  and 13 of the Convention</a:t>
            </a:r>
            <a:endParaRPr lang="tr-TR" dirty="0"/>
          </a:p>
          <a:p>
            <a:pPr lvl="1"/>
            <a:r>
              <a:rPr lang="en-GB" dirty="0"/>
              <a:t>unjustified detention orders imposed on the  participants</a:t>
            </a:r>
            <a:endParaRPr lang="tr-TR" dirty="0"/>
          </a:p>
          <a:p>
            <a:pPr lvl="1"/>
            <a:r>
              <a:rPr lang="en-GB" dirty="0"/>
              <a:t>the failure to carry out effective investigations into the applicants’ allegations of ill- treatment and the lack of an effective remedy in this respect</a:t>
            </a:r>
            <a:endParaRPr lang="tr-TR" dirty="0"/>
          </a:p>
          <a:p>
            <a:r>
              <a:rPr lang="tr-TR" dirty="0" err="1"/>
              <a:t>Pending</a:t>
            </a:r>
            <a:r>
              <a:rPr lang="tr-TR" dirty="0"/>
              <a:t> </a:t>
            </a:r>
            <a:r>
              <a:rPr lang="tr-TR" dirty="0" err="1"/>
              <a:t>for</a:t>
            </a:r>
            <a:r>
              <a:rPr lang="tr-TR" dirty="0"/>
              <a:t> </a:t>
            </a:r>
            <a:r>
              <a:rPr lang="tr-TR" b="1" dirty="0"/>
              <a:t>16 </a:t>
            </a:r>
            <a:r>
              <a:rPr lang="tr-TR" b="1" dirty="0" err="1"/>
              <a:t>years</a:t>
            </a:r>
            <a:endParaRPr lang="en-GB" b="1" dirty="0"/>
          </a:p>
        </p:txBody>
      </p:sp>
    </p:spTree>
    <p:extLst>
      <p:ext uri="{BB962C8B-B14F-4D97-AF65-F5344CB8AC3E}">
        <p14:creationId xmlns:p14="http://schemas.microsoft.com/office/powerpoint/2010/main" val="509152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D87E-57C8-87BC-9FD6-CEAC3CB8063D}"/>
              </a:ext>
            </a:extLst>
          </p:cNvPr>
          <p:cNvSpPr>
            <a:spLocks noGrp="1"/>
          </p:cNvSpPr>
          <p:nvPr>
            <p:ph type="title"/>
          </p:nvPr>
        </p:nvSpPr>
        <p:spPr/>
        <p:txBody>
          <a:bodyPr>
            <a:normAutofit fontScale="90000"/>
          </a:bodyPr>
          <a:lstStyle/>
          <a:p>
            <a:pPr algn="ctr"/>
            <a:r>
              <a:rPr lang="en-GB" b="1" dirty="0"/>
              <a:t>The Convenience of Article 22</a:t>
            </a:r>
            <a:r>
              <a:rPr lang="tr-TR" b="1" dirty="0"/>
              <a:t>: </a:t>
            </a:r>
            <a:br>
              <a:rPr lang="tr-TR" b="1" dirty="0"/>
            </a:br>
            <a:r>
              <a:rPr lang="tr-TR" b="1" dirty="0"/>
              <a:t>Saturday Mothers v. </a:t>
            </a:r>
            <a:r>
              <a:rPr lang="en-US" b="1" dirty="0"/>
              <a:t>the Defense of the Islamic Movement</a:t>
            </a:r>
            <a:endParaRPr lang="en-GB" b="1" dirty="0"/>
          </a:p>
        </p:txBody>
      </p:sp>
      <p:sp>
        <p:nvSpPr>
          <p:cNvPr id="3" name="Content Placeholder 2">
            <a:extLst>
              <a:ext uri="{FF2B5EF4-FFF2-40B4-BE49-F238E27FC236}">
                <a16:creationId xmlns:a16="http://schemas.microsoft.com/office/drawing/2014/main" id="{92EDDB42-055E-F8A8-B53A-C640FA54A923}"/>
              </a:ext>
            </a:extLst>
          </p:cNvPr>
          <p:cNvSpPr>
            <a:spLocks noGrp="1"/>
          </p:cNvSpPr>
          <p:nvPr>
            <p:ph idx="1"/>
          </p:nvPr>
        </p:nvSpPr>
        <p:spPr>
          <a:xfrm>
            <a:off x="286111" y="1825624"/>
            <a:ext cx="5830017" cy="4782209"/>
          </a:xfrm>
        </p:spPr>
        <p:txBody>
          <a:bodyPr>
            <a:normAutofit/>
          </a:bodyPr>
          <a:lstStyle/>
          <a:p>
            <a:pPr lvl="1"/>
            <a:r>
              <a:rPr lang="tr-TR" dirty="0"/>
              <a:t>Immediately after the ban decision was served</a:t>
            </a:r>
            <a:r>
              <a:rPr lang="en-US" dirty="0"/>
              <a:t>, </a:t>
            </a:r>
            <a:r>
              <a:rPr lang="tr-TR" dirty="0"/>
              <a:t>the police surrounded the Saturday Mothers/People and those who had come to support them.</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1019" y="1897811"/>
            <a:ext cx="5980981" cy="49601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17653"/>
            <a:ext cx="6211019" cy="3640347"/>
          </a:xfrm>
          <a:prstGeom prst="rect">
            <a:avLst/>
          </a:prstGeom>
        </p:spPr>
      </p:pic>
    </p:spTree>
    <p:extLst>
      <p:ext uri="{BB962C8B-B14F-4D97-AF65-F5344CB8AC3E}">
        <p14:creationId xmlns:p14="http://schemas.microsoft.com/office/powerpoint/2010/main" val="2261921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D87E-57C8-87BC-9FD6-CEAC3CB8063D}"/>
              </a:ext>
            </a:extLst>
          </p:cNvPr>
          <p:cNvSpPr>
            <a:spLocks noGrp="1"/>
          </p:cNvSpPr>
          <p:nvPr>
            <p:ph type="title"/>
          </p:nvPr>
        </p:nvSpPr>
        <p:spPr/>
        <p:txBody>
          <a:bodyPr>
            <a:normAutofit fontScale="90000"/>
          </a:bodyPr>
          <a:lstStyle/>
          <a:p>
            <a:pPr algn="ctr"/>
            <a:r>
              <a:rPr lang="en-GB" b="1" dirty="0"/>
              <a:t>The Convenience of Article 22</a:t>
            </a:r>
            <a:r>
              <a:rPr lang="tr-TR" b="1" dirty="0"/>
              <a:t>: </a:t>
            </a:r>
            <a:br>
              <a:rPr lang="tr-TR" b="1" dirty="0"/>
            </a:br>
            <a:r>
              <a:rPr lang="tr-TR" b="1" dirty="0"/>
              <a:t>Saturday Mothers v. </a:t>
            </a:r>
            <a:r>
              <a:rPr lang="en-US" b="1" dirty="0"/>
              <a:t>the Defense of the Islamic Movement</a:t>
            </a:r>
            <a:endParaRPr lang="en-GB" b="1" dirty="0"/>
          </a:p>
        </p:txBody>
      </p:sp>
      <p:sp>
        <p:nvSpPr>
          <p:cNvPr id="3" name="Content Placeholder 2">
            <a:extLst>
              <a:ext uri="{FF2B5EF4-FFF2-40B4-BE49-F238E27FC236}">
                <a16:creationId xmlns:a16="http://schemas.microsoft.com/office/drawing/2014/main" id="{92EDDB42-055E-F8A8-B53A-C640FA54A923}"/>
              </a:ext>
            </a:extLst>
          </p:cNvPr>
          <p:cNvSpPr>
            <a:spLocks noGrp="1"/>
          </p:cNvSpPr>
          <p:nvPr>
            <p:ph idx="1"/>
          </p:nvPr>
        </p:nvSpPr>
        <p:spPr>
          <a:xfrm>
            <a:off x="277486" y="2239693"/>
            <a:ext cx="5070892" cy="3324345"/>
          </a:xfrm>
        </p:spPr>
        <p:txBody>
          <a:bodyPr>
            <a:normAutofit/>
          </a:bodyPr>
          <a:lstStyle/>
          <a:p>
            <a:pPr lvl="1" algn="just"/>
            <a:r>
              <a:rPr lang="en-US" dirty="0"/>
              <a:t>After completely tightening the circle with their shields, the police attacked the group during which the Left Party Chair </a:t>
            </a:r>
            <a:r>
              <a:rPr lang="en-US" dirty="0" err="1"/>
              <a:t>Alper</a:t>
            </a:r>
            <a:r>
              <a:rPr lang="en-US" dirty="0"/>
              <a:t> </a:t>
            </a:r>
            <a:r>
              <a:rPr lang="en-US" dirty="0" err="1"/>
              <a:t>Taş</a:t>
            </a:r>
            <a:r>
              <a:rPr lang="en-US" dirty="0"/>
              <a:t> was literally dragged.</a:t>
            </a:r>
            <a:endParaRPr lang="tr-T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808" y="1777041"/>
            <a:ext cx="6507192" cy="4761781"/>
          </a:xfrm>
          <a:prstGeom prst="rect">
            <a:avLst/>
          </a:prstGeom>
        </p:spPr>
      </p:pic>
    </p:spTree>
    <p:extLst>
      <p:ext uri="{BB962C8B-B14F-4D97-AF65-F5344CB8AC3E}">
        <p14:creationId xmlns:p14="http://schemas.microsoft.com/office/powerpoint/2010/main" val="2495609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D87E-57C8-87BC-9FD6-CEAC3CB8063D}"/>
              </a:ext>
            </a:extLst>
          </p:cNvPr>
          <p:cNvSpPr>
            <a:spLocks noGrp="1"/>
          </p:cNvSpPr>
          <p:nvPr>
            <p:ph type="title"/>
          </p:nvPr>
        </p:nvSpPr>
        <p:spPr/>
        <p:txBody>
          <a:bodyPr>
            <a:normAutofit fontScale="90000"/>
          </a:bodyPr>
          <a:lstStyle/>
          <a:p>
            <a:pPr algn="ctr"/>
            <a:r>
              <a:rPr lang="en-GB" b="1" dirty="0"/>
              <a:t>The Convenience of Article 22</a:t>
            </a:r>
            <a:r>
              <a:rPr lang="tr-TR" b="1" dirty="0"/>
              <a:t>: </a:t>
            </a:r>
            <a:br>
              <a:rPr lang="tr-TR" b="1" dirty="0"/>
            </a:br>
            <a:r>
              <a:rPr lang="tr-TR" b="1" dirty="0"/>
              <a:t>Saturday Mothers v. </a:t>
            </a:r>
            <a:r>
              <a:rPr lang="en-US" b="1" dirty="0"/>
              <a:t>the Defense of the Islamic Movement</a:t>
            </a:r>
            <a:endParaRPr lang="en-GB" b="1" dirty="0"/>
          </a:p>
        </p:txBody>
      </p:sp>
      <p:sp>
        <p:nvSpPr>
          <p:cNvPr id="3" name="Content Placeholder 2">
            <a:extLst>
              <a:ext uri="{FF2B5EF4-FFF2-40B4-BE49-F238E27FC236}">
                <a16:creationId xmlns:a16="http://schemas.microsoft.com/office/drawing/2014/main" id="{92EDDB42-055E-F8A8-B53A-C640FA54A923}"/>
              </a:ext>
            </a:extLst>
          </p:cNvPr>
          <p:cNvSpPr>
            <a:spLocks noGrp="1"/>
          </p:cNvSpPr>
          <p:nvPr>
            <p:ph idx="1"/>
          </p:nvPr>
        </p:nvSpPr>
        <p:spPr>
          <a:xfrm>
            <a:off x="286111" y="1825624"/>
            <a:ext cx="5269300" cy="4661439"/>
          </a:xfrm>
        </p:spPr>
        <p:txBody>
          <a:bodyPr>
            <a:normAutofit/>
          </a:bodyPr>
          <a:lstStyle/>
          <a:p>
            <a:pPr lvl="1" algn="just"/>
            <a:r>
              <a:rPr lang="en-US" dirty="0"/>
              <a:t>On September 21st, the police took 14 people into custody. These included Saturday Mothers/People who stand trial in that case as well as their lawyers.</a:t>
            </a:r>
            <a:endParaRPr lang="tr-TR" dirty="0"/>
          </a:p>
          <a:p>
            <a:pPr lvl="1" algn="just"/>
            <a:r>
              <a:rPr lang="en-US" dirty="0"/>
              <a:t>Those who were taken into custody were kept in police buses for hours and were transported from one police station to another while their hands were tightly cuffed with plastic handcuffs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031" y="1846054"/>
            <a:ext cx="6404969" cy="5011946"/>
          </a:xfrm>
          <a:prstGeom prst="rect">
            <a:avLst/>
          </a:prstGeom>
        </p:spPr>
      </p:pic>
    </p:spTree>
    <p:extLst>
      <p:ext uri="{BB962C8B-B14F-4D97-AF65-F5344CB8AC3E}">
        <p14:creationId xmlns:p14="http://schemas.microsoft.com/office/powerpoint/2010/main" val="1544951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D87E-57C8-87BC-9FD6-CEAC3CB8063D}"/>
              </a:ext>
            </a:extLst>
          </p:cNvPr>
          <p:cNvSpPr>
            <a:spLocks noGrp="1"/>
          </p:cNvSpPr>
          <p:nvPr>
            <p:ph type="title"/>
          </p:nvPr>
        </p:nvSpPr>
        <p:spPr/>
        <p:txBody>
          <a:bodyPr>
            <a:normAutofit fontScale="90000"/>
          </a:bodyPr>
          <a:lstStyle/>
          <a:p>
            <a:pPr algn="ctr"/>
            <a:r>
              <a:rPr lang="en-GB" b="1" dirty="0"/>
              <a:t>The Convenience of Article 22</a:t>
            </a:r>
            <a:r>
              <a:rPr lang="tr-TR" b="1" dirty="0"/>
              <a:t>: </a:t>
            </a:r>
            <a:br>
              <a:rPr lang="tr-TR" b="1" dirty="0"/>
            </a:br>
            <a:r>
              <a:rPr lang="tr-TR" b="1" dirty="0"/>
              <a:t>Saturday Mothers v. </a:t>
            </a:r>
            <a:r>
              <a:rPr lang="en-US" b="1" dirty="0"/>
              <a:t>the Defense of the Islamic Movement</a:t>
            </a:r>
            <a:endParaRPr lang="en-GB" b="1" dirty="0"/>
          </a:p>
        </p:txBody>
      </p:sp>
      <p:sp>
        <p:nvSpPr>
          <p:cNvPr id="3" name="Content Placeholder 2">
            <a:extLst>
              <a:ext uri="{FF2B5EF4-FFF2-40B4-BE49-F238E27FC236}">
                <a16:creationId xmlns:a16="http://schemas.microsoft.com/office/drawing/2014/main" id="{92EDDB42-055E-F8A8-B53A-C640FA54A923}"/>
              </a:ext>
            </a:extLst>
          </p:cNvPr>
          <p:cNvSpPr>
            <a:spLocks noGrp="1"/>
          </p:cNvSpPr>
          <p:nvPr>
            <p:ph idx="1"/>
          </p:nvPr>
        </p:nvSpPr>
        <p:spPr>
          <a:xfrm>
            <a:off x="286111" y="1825624"/>
            <a:ext cx="5269300" cy="4661439"/>
          </a:xfrm>
        </p:spPr>
        <p:txBody>
          <a:bodyPr>
            <a:normAutofit/>
          </a:bodyPr>
          <a:lstStyle/>
          <a:p>
            <a:pPr lvl="1" algn="just"/>
            <a:r>
              <a:rPr lang="en-US" dirty="0"/>
              <a:t>On 21 December 2022, the radical </a:t>
            </a:r>
            <a:r>
              <a:rPr lang="en-US" dirty="0" err="1"/>
              <a:t>islamist</a:t>
            </a:r>
            <a:r>
              <a:rPr lang="en-US" dirty="0"/>
              <a:t> group called the Defense of the Islamic Movement received a radically different treatment from the police than that of the Saturday Mothers/People. </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4422" y="1871931"/>
            <a:ext cx="6567578" cy="49860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916392"/>
            <a:ext cx="5624423" cy="2941608"/>
          </a:xfrm>
          <a:prstGeom prst="rect">
            <a:avLst/>
          </a:prstGeom>
        </p:spPr>
      </p:pic>
    </p:spTree>
    <p:extLst>
      <p:ext uri="{BB962C8B-B14F-4D97-AF65-F5344CB8AC3E}">
        <p14:creationId xmlns:p14="http://schemas.microsoft.com/office/powerpoint/2010/main" val="3044772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F689-3A2C-11C9-F680-FB9664ACF8D6}"/>
              </a:ext>
            </a:extLst>
          </p:cNvPr>
          <p:cNvSpPr>
            <a:spLocks noGrp="1"/>
          </p:cNvSpPr>
          <p:nvPr>
            <p:ph type="title"/>
          </p:nvPr>
        </p:nvSpPr>
        <p:spPr/>
        <p:txBody>
          <a:bodyPr/>
          <a:lstStyle/>
          <a:p>
            <a:pPr algn="ctr"/>
            <a:r>
              <a:rPr lang="tr-TR" b="1" dirty="0" err="1"/>
              <a:t>Conclusion</a:t>
            </a:r>
            <a:r>
              <a:rPr lang="tr-TR" b="1" dirty="0"/>
              <a:t> </a:t>
            </a:r>
            <a:endParaRPr lang="en-GB" b="1" dirty="0"/>
          </a:p>
        </p:txBody>
      </p:sp>
      <p:sp>
        <p:nvSpPr>
          <p:cNvPr id="3" name="Content Placeholder 2">
            <a:extLst>
              <a:ext uri="{FF2B5EF4-FFF2-40B4-BE49-F238E27FC236}">
                <a16:creationId xmlns:a16="http://schemas.microsoft.com/office/drawing/2014/main" id="{A482A4EC-90C6-08A7-C70E-1593418357FF}"/>
              </a:ext>
            </a:extLst>
          </p:cNvPr>
          <p:cNvSpPr>
            <a:spLocks noGrp="1"/>
          </p:cNvSpPr>
          <p:nvPr>
            <p:ph idx="1"/>
          </p:nvPr>
        </p:nvSpPr>
        <p:spPr/>
        <p:txBody>
          <a:bodyPr/>
          <a:lstStyle/>
          <a:p>
            <a:r>
              <a:rPr lang="en-GB" dirty="0"/>
              <a:t>Turkish Government has not adopted necessary measures addressing the Court’s and the CM’s findings in the </a:t>
            </a:r>
            <a:r>
              <a:rPr lang="tr-TR" dirty="0"/>
              <a:t>Oya Ataman Group cases </a:t>
            </a:r>
            <a:r>
              <a:rPr lang="en-GB" dirty="0"/>
              <a:t>or implemented strengthening of the freedom of assembly in general.</a:t>
            </a:r>
            <a:endParaRPr lang="tr-TR" dirty="0"/>
          </a:p>
          <a:p>
            <a:pPr marL="0" indent="0">
              <a:buNone/>
            </a:pPr>
            <a:endParaRPr lang="tr-TR" dirty="0"/>
          </a:p>
          <a:p>
            <a:r>
              <a:rPr lang="en-GB" dirty="0"/>
              <a:t>On the contrary, the situation regarding the exercise of </a:t>
            </a:r>
            <a:r>
              <a:rPr lang="tr-TR" dirty="0"/>
              <a:t>the </a:t>
            </a:r>
            <a:r>
              <a:rPr lang="en-GB" dirty="0"/>
              <a:t>right to freedom of assembly has deteriorated in Türkiye. </a:t>
            </a:r>
            <a:r>
              <a:rPr lang="tr-TR" dirty="0"/>
              <a:t>T</a:t>
            </a:r>
            <a:r>
              <a:rPr lang="en-GB" dirty="0"/>
              <a:t>he right to freedom of assembly has been rendered ineffective and illusory</a:t>
            </a:r>
            <a:r>
              <a:rPr lang="tr-TR" dirty="0"/>
              <a:t>.</a:t>
            </a:r>
          </a:p>
        </p:txBody>
      </p:sp>
    </p:spTree>
    <p:extLst>
      <p:ext uri="{BB962C8B-B14F-4D97-AF65-F5344CB8AC3E}">
        <p14:creationId xmlns:p14="http://schemas.microsoft.com/office/powerpoint/2010/main" val="2695584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B592E-45F9-B88D-7531-2244049987D7}"/>
              </a:ext>
            </a:extLst>
          </p:cNvPr>
          <p:cNvSpPr>
            <a:spLocks noGrp="1"/>
          </p:cNvSpPr>
          <p:nvPr>
            <p:ph type="title"/>
          </p:nvPr>
        </p:nvSpPr>
        <p:spPr/>
        <p:txBody>
          <a:bodyPr>
            <a:normAutofit/>
          </a:bodyPr>
          <a:lstStyle/>
          <a:p>
            <a:r>
              <a:rPr lang="en-GB" b="1" dirty="0"/>
              <a:t>Recommendations to CM on general measures</a:t>
            </a:r>
          </a:p>
        </p:txBody>
      </p:sp>
      <p:sp>
        <p:nvSpPr>
          <p:cNvPr id="3" name="Content Placeholder 2">
            <a:extLst>
              <a:ext uri="{FF2B5EF4-FFF2-40B4-BE49-F238E27FC236}">
                <a16:creationId xmlns:a16="http://schemas.microsoft.com/office/drawing/2014/main" id="{3338E94C-2E64-C08A-C96D-C06758D038FB}"/>
              </a:ext>
            </a:extLst>
          </p:cNvPr>
          <p:cNvSpPr>
            <a:spLocks noGrp="1"/>
          </p:cNvSpPr>
          <p:nvPr>
            <p:ph idx="1"/>
          </p:nvPr>
        </p:nvSpPr>
        <p:spPr>
          <a:xfrm>
            <a:off x="838200" y="1794803"/>
            <a:ext cx="10515600" cy="4351338"/>
          </a:xfrm>
        </p:spPr>
        <p:txBody>
          <a:bodyPr>
            <a:normAutofit fontScale="92500" lnSpcReduction="20000"/>
          </a:bodyPr>
          <a:lstStyle/>
          <a:p>
            <a:pPr marL="0" indent="0" algn="just">
              <a:buNone/>
            </a:pPr>
            <a:r>
              <a:rPr lang="en-US" u="sng" dirty="0"/>
              <a:t>NGOs urge the CM to:</a:t>
            </a:r>
          </a:p>
          <a:p>
            <a:pPr algn="just"/>
            <a:r>
              <a:rPr lang="en-US" dirty="0"/>
              <a:t>Continue the supervision on the execution of the Oya Ataman group of cases under the enhanced procedure and at more frequent intervals;</a:t>
            </a:r>
          </a:p>
          <a:p>
            <a:pPr algn="just"/>
            <a:r>
              <a:rPr lang="en-US" dirty="0"/>
              <a:t>Urge Türkiye to revise its Action Plan and address in full the structural problems arising  from the domestic legislative framework identified by the ECHR in the Oya Ataman group;  </a:t>
            </a:r>
          </a:p>
          <a:p>
            <a:pPr algn="just"/>
            <a:r>
              <a:rPr lang="en-US" dirty="0"/>
              <a:t>Amend Law No. 2911 to ensure that its provisions are fully in line with the principles set out in the case law of the ECtHR;  </a:t>
            </a:r>
          </a:p>
          <a:p>
            <a:pPr algn="just"/>
            <a:r>
              <a:rPr lang="en-US" dirty="0"/>
              <a:t>Amend Law No. 5442 to ensure that its provisions are fully in line with the principles set out in the case law of the ECtHR; in particular, amend Article 11(C) which grants broad  powers to governors to ban both peaceful public assemblies and indoor human rights events;</a:t>
            </a:r>
          </a:p>
        </p:txBody>
      </p:sp>
    </p:spTree>
    <p:extLst>
      <p:ext uri="{BB962C8B-B14F-4D97-AF65-F5344CB8AC3E}">
        <p14:creationId xmlns:p14="http://schemas.microsoft.com/office/powerpoint/2010/main" val="2827161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15A1E-F894-8397-4E4D-5D52B7C2FCCE}"/>
              </a:ext>
            </a:extLst>
          </p:cNvPr>
          <p:cNvSpPr>
            <a:spLocks noGrp="1"/>
          </p:cNvSpPr>
          <p:nvPr>
            <p:ph type="title"/>
          </p:nvPr>
        </p:nvSpPr>
        <p:spPr/>
        <p:txBody>
          <a:bodyPr/>
          <a:lstStyle/>
          <a:p>
            <a:pPr algn="ctr"/>
            <a:r>
              <a:rPr lang="en-GB" b="1" dirty="0"/>
              <a:t>Recommendations to CM on general measures</a:t>
            </a:r>
          </a:p>
        </p:txBody>
      </p:sp>
      <p:sp>
        <p:nvSpPr>
          <p:cNvPr id="3" name="Content Placeholder 2">
            <a:extLst>
              <a:ext uri="{FF2B5EF4-FFF2-40B4-BE49-F238E27FC236}">
                <a16:creationId xmlns:a16="http://schemas.microsoft.com/office/drawing/2014/main" id="{99B9D130-D281-D123-476A-F733A295C004}"/>
              </a:ext>
            </a:extLst>
          </p:cNvPr>
          <p:cNvSpPr>
            <a:spLocks noGrp="1"/>
          </p:cNvSpPr>
          <p:nvPr>
            <p:ph idx="1"/>
          </p:nvPr>
        </p:nvSpPr>
        <p:spPr/>
        <p:txBody>
          <a:bodyPr/>
          <a:lstStyle/>
          <a:p>
            <a:pPr algn="just"/>
            <a:r>
              <a:rPr lang="en-GB" dirty="0"/>
              <a:t>Review the 2016 Directive on the use of tear gas and other crowd control weapons to ensure that it complies in all respects with international standards in relation to the use of crowd control weapons</a:t>
            </a:r>
            <a:r>
              <a:rPr lang="tr-TR" dirty="0"/>
              <a:t>;</a:t>
            </a:r>
          </a:p>
          <a:p>
            <a:pPr algn="just"/>
            <a:r>
              <a:rPr lang="en-GB" dirty="0"/>
              <a:t>Urge Türkiye to put in place an effective </a:t>
            </a:r>
            <a:r>
              <a:rPr lang="en-GB" i="1" dirty="0"/>
              <a:t>ex post facto </a:t>
            </a:r>
            <a:r>
              <a:rPr lang="en-GB" dirty="0"/>
              <a:t>review mechanism to assess the  reasonableness and proportionality of any use of excessive force by law enforcement  officials; </a:t>
            </a:r>
            <a:endParaRPr lang="tr-TR" dirty="0"/>
          </a:p>
          <a:p>
            <a:pPr algn="just"/>
            <a:r>
              <a:rPr lang="en-GB" dirty="0"/>
              <a:t>Call on Türkiye to stop the criminalization of the members of civil society who exercise  their right to freedom of peaceful assembly</a:t>
            </a:r>
            <a:r>
              <a:rPr lang="tr-TR" dirty="0"/>
              <a:t>.</a:t>
            </a:r>
            <a:endParaRPr lang="en-GB" dirty="0"/>
          </a:p>
        </p:txBody>
      </p:sp>
    </p:spTree>
    <p:extLst>
      <p:ext uri="{BB962C8B-B14F-4D97-AF65-F5344CB8AC3E}">
        <p14:creationId xmlns:p14="http://schemas.microsoft.com/office/powerpoint/2010/main" val="2337189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3C4B-E0AC-C86D-106E-619C627EBB44}"/>
              </a:ext>
            </a:extLst>
          </p:cNvPr>
          <p:cNvSpPr>
            <a:spLocks noGrp="1"/>
          </p:cNvSpPr>
          <p:nvPr>
            <p:ph type="title"/>
          </p:nvPr>
        </p:nvSpPr>
        <p:spPr/>
        <p:txBody>
          <a:bodyPr/>
          <a:lstStyle/>
          <a:p>
            <a:pPr algn="ctr"/>
            <a:r>
              <a:rPr lang="tr-TR" b="1" dirty="0" err="1"/>
              <a:t>Committee</a:t>
            </a:r>
            <a:r>
              <a:rPr lang="tr-TR" b="1" dirty="0"/>
              <a:t> of </a:t>
            </a:r>
            <a:r>
              <a:rPr lang="tr-TR" b="1" dirty="0" err="1"/>
              <a:t>Ministers</a:t>
            </a:r>
            <a:r>
              <a:rPr lang="tr-TR" b="1" dirty="0"/>
              <a:t> (CM) General </a:t>
            </a:r>
            <a:r>
              <a:rPr lang="tr-TR" b="1" dirty="0" err="1"/>
              <a:t>Measures</a:t>
            </a:r>
            <a:r>
              <a:rPr lang="tr-TR" b="1" dirty="0"/>
              <a:t> </a:t>
            </a:r>
            <a:endParaRPr lang="en-GB" b="1" dirty="0"/>
          </a:p>
        </p:txBody>
      </p:sp>
      <p:sp>
        <p:nvSpPr>
          <p:cNvPr id="3" name="Content Placeholder 2">
            <a:extLst>
              <a:ext uri="{FF2B5EF4-FFF2-40B4-BE49-F238E27FC236}">
                <a16:creationId xmlns:a16="http://schemas.microsoft.com/office/drawing/2014/main" id="{55B00836-4B33-A34E-5BDC-AADA4DE2E0CB}"/>
              </a:ext>
            </a:extLst>
          </p:cNvPr>
          <p:cNvSpPr>
            <a:spLocks noGrp="1"/>
          </p:cNvSpPr>
          <p:nvPr>
            <p:ph idx="1"/>
          </p:nvPr>
        </p:nvSpPr>
        <p:spPr>
          <a:noFill/>
        </p:spPr>
        <p:txBody>
          <a:bodyPr>
            <a:normAutofit fontScale="92500" lnSpcReduction="20000"/>
          </a:bodyPr>
          <a:lstStyle/>
          <a:p>
            <a:pPr marL="0" indent="0">
              <a:buNone/>
            </a:pPr>
            <a:r>
              <a:rPr lang="tr-TR" b="1" dirty="0" err="1"/>
              <a:t>September</a:t>
            </a:r>
            <a:r>
              <a:rPr lang="tr-TR" b="1" dirty="0"/>
              <a:t> 2021: </a:t>
            </a:r>
          </a:p>
          <a:p>
            <a:r>
              <a:rPr lang="tr-TR" dirty="0"/>
              <a:t>‘</a:t>
            </a:r>
            <a:r>
              <a:rPr lang="en-GB" dirty="0"/>
              <a:t>Legislative reform is indispensable to ensure the enjoyment of freedom of peaceful assembly in Turkey</a:t>
            </a:r>
            <a:r>
              <a:rPr lang="tr-TR" dirty="0"/>
              <a:t>’</a:t>
            </a:r>
          </a:p>
          <a:p>
            <a:r>
              <a:rPr lang="en-GB" dirty="0"/>
              <a:t>No proposal for legislative amendment has been made </a:t>
            </a:r>
            <a:r>
              <a:rPr lang="tr-TR" dirty="0" err="1"/>
              <a:t>after</a:t>
            </a:r>
            <a:r>
              <a:rPr lang="tr-TR" dirty="0"/>
              <a:t> the </a:t>
            </a:r>
            <a:r>
              <a:rPr lang="tr-TR" dirty="0" err="1"/>
              <a:t>examination</a:t>
            </a:r>
            <a:r>
              <a:rPr lang="tr-TR" dirty="0"/>
              <a:t> of </a:t>
            </a:r>
            <a:r>
              <a:rPr lang="tr-TR" dirty="0" err="1"/>
              <a:t>this</a:t>
            </a:r>
            <a:r>
              <a:rPr lang="tr-TR" dirty="0"/>
              <a:t> </a:t>
            </a:r>
            <a:r>
              <a:rPr lang="tr-TR" dirty="0" err="1"/>
              <a:t>group</a:t>
            </a:r>
            <a:r>
              <a:rPr lang="tr-TR" dirty="0"/>
              <a:t> in 2019 </a:t>
            </a:r>
            <a:r>
              <a:rPr lang="en-GB" dirty="0"/>
              <a:t>despite the clear indications of the Committee </a:t>
            </a:r>
            <a:endParaRPr lang="tr-TR" dirty="0"/>
          </a:p>
          <a:p>
            <a:r>
              <a:rPr lang="tr-TR" dirty="0"/>
              <a:t>The </a:t>
            </a:r>
            <a:r>
              <a:rPr lang="tr-TR" dirty="0" err="1"/>
              <a:t>need</a:t>
            </a:r>
            <a:r>
              <a:rPr lang="tr-TR" dirty="0"/>
              <a:t> </a:t>
            </a:r>
            <a:r>
              <a:rPr lang="en-GB" dirty="0"/>
              <a:t>to amend the Law No. 2911 to ensure that its provisions are fully in line with the principles set out in the case law of the European Court and the Constitutional Court</a:t>
            </a:r>
            <a:endParaRPr lang="tr-TR" dirty="0"/>
          </a:p>
          <a:p>
            <a:r>
              <a:rPr lang="tr-TR" dirty="0"/>
              <a:t>The </a:t>
            </a:r>
            <a:r>
              <a:rPr lang="tr-TR" dirty="0" err="1"/>
              <a:t>need</a:t>
            </a:r>
            <a:r>
              <a:rPr lang="tr-TR" dirty="0"/>
              <a:t> </a:t>
            </a:r>
            <a:r>
              <a:rPr lang="tr-TR" dirty="0" err="1"/>
              <a:t>to</a:t>
            </a:r>
            <a:r>
              <a:rPr lang="tr-TR" dirty="0"/>
              <a:t> </a:t>
            </a:r>
            <a:r>
              <a:rPr lang="en-GB" dirty="0"/>
              <a:t>review the 2016 directive on the use of tear gas and other crowd control weapons to ensure that it complies in all respects with international standards in relation to the use of crowd control weapons</a:t>
            </a:r>
          </a:p>
        </p:txBody>
      </p:sp>
    </p:spTree>
    <p:extLst>
      <p:ext uri="{BB962C8B-B14F-4D97-AF65-F5344CB8AC3E}">
        <p14:creationId xmlns:p14="http://schemas.microsoft.com/office/powerpoint/2010/main" val="320933057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C5C8-FC58-C748-6CF6-D33F366A816B}"/>
              </a:ext>
            </a:extLst>
          </p:cNvPr>
          <p:cNvSpPr>
            <a:spLocks noGrp="1"/>
          </p:cNvSpPr>
          <p:nvPr>
            <p:ph type="title"/>
          </p:nvPr>
        </p:nvSpPr>
        <p:spPr>
          <a:xfrm>
            <a:off x="851338" y="1626367"/>
            <a:ext cx="10959662" cy="2409606"/>
          </a:xfrm>
          <a:noFill/>
        </p:spPr>
        <p:txBody>
          <a:bodyPr>
            <a:normAutofit/>
          </a:bodyPr>
          <a:lstStyle/>
          <a:p>
            <a:pPr algn="ctr"/>
            <a:r>
              <a:rPr lang="tr-TR" b="1" dirty="0"/>
              <a:t>1- </a:t>
            </a:r>
            <a:r>
              <a:rPr lang="en-GB" b="1" dirty="0"/>
              <a:t>Joint Rule 9.2 Communication of 23 January 2023 by </a:t>
            </a:r>
            <a:r>
              <a:rPr lang="tr-TR" b="1" dirty="0"/>
              <a:t>26 </a:t>
            </a:r>
            <a:r>
              <a:rPr lang="en-GB" b="1" dirty="0"/>
              <a:t>NGOs </a:t>
            </a:r>
            <a:r>
              <a:rPr lang="tr-TR" b="1" dirty="0" err="1"/>
              <a:t>and</a:t>
            </a:r>
            <a:r>
              <a:rPr lang="en-GB" b="1" dirty="0"/>
              <a:t> 7 Bar Associations</a:t>
            </a:r>
            <a:br>
              <a:rPr lang="en-GB" dirty="0"/>
            </a:br>
            <a:endParaRPr lang="en-GB" dirty="0"/>
          </a:p>
        </p:txBody>
      </p:sp>
    </p:spTree>
    <p:extLst>
      <p:ext uri="{BB962C8B-B14F-4D97-AF65-F5344CB8AC3E}">
        <p14:creationId xmlns:p14="http://schemas.microsoft.com/office/powerpoint/2010/main" val="209111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5DEE8-F37D-563C-24F7-42A5C00099C8}"/>
              </a:ext>
            </a:extLst>
          </p:cNvPr>
          <p:cNvSpPr>
            <a:spLocks noGrp="1"/>
          </p:cNvSpPr>
          <p:nvPr>
            <p:ph type="title"/>
          </p:nvPr>
        </p:nvSpPr>
        <p:spPr/>
        <p:txBody>
          <a:bodyPr>
            <a:normAutofit fontScale="90000"/>
          </a:bodyPr>
          <a:lstStyle/>
          <a:p>
            <a:pPr algn="ctr"/>
            <a:r>
              <a:rPr lang="en-US" b="1" dirty="0"/>
              <a:t>Update on Legislative Developments: Law</a:t>
            </a:r>
            <a:r>
              <a:rPr lang="tr-TR" b="1" dirty="0"/>
              <a:t> No.</a:t>
            </a:r>
            <a:r>
              <a:rPr lang="fr-FR" b="1" dirty="0"/>
              <a:t>2911</a:t>
            </a:r>
            <a:r>
              <a:rPr lang="tr-TR" b="1" dirty="0"/>
              <a:t> on </a:t>
            </a:r>
            <a:r>
              <a:rPr lang="en-GB" b="1" dirty="0"/>
              <a:t>Demonstrations</a:t>
            </a:r>
            <a:r>
              <a:rPr lang="tr-TR" b="1" dirty="0"/>
              <a:t> </a:t>
            </a:r>
            <a:r>
              <a:rPr lang="en-GB" b="1" dirty="0"/>
              <a:t>and</a:t>
            </a:r>
            <a:r>
              <a:rPr lang="tr-TR" b="1" dirty="0"/>
              <a:t> </a:t>
            </a:r>
            <a:r>
              <a:rPr lang="en-GB" b="1" dirty="0"/>
              <a:t>Public</a:t>
            </a:r>
            <a:r>
              <a:rPr lang="tr-TR" b="1" dirty="0"/>
              <a:t> </a:t>
            </a:r>
            <a:r>
              <a:rPr lang="en-GB" b="1" dirty="0"/>
              <a:t>Meetings</a:t>
            </a:r>
          </a:p>
        </p:txBody>
      </p:sp>
      <p:sp>
        <p:nvSpPr>
          <p:cNvPr id="3" name="Content Placeholder 2">
            <a:extLst>
              <a:ext uri="{FF2B5EF4-FFF2-40B4-BE49-F238E27FC236}">
                <a16:creationId xmlns:a16="http://schemas.microsoft.com/office/drawing/2014/main" id="{F18F20BF-CE27-CA20-0B2F-1008746F64BC}"/>
              </a:ext>
            </a:extLst>
          </p:cNvPr>
          <p:cNvSpPr>
            <a:spLocks noGrp="1"/>
          </p:cNvSpPr>
          <p:nvPr>
            <p:ph idx="1"/>
          </p:nvPr>
        </p:nvSpPr>
        <p:spPr/>
        <p:txBody>
          <a:bodyPr>
            <a:normAutofit/>
          </a:bodyPr>
          <a:lstStyle/>
          <a:p>
            <a:r>
              <a:rPr lang="en-GB" dirty="0"/>
              <a:t>Law No. 2911 allows local authorities to:  </a:t>
            </a:r>
            <a:endParaRPr lang="tr-TR" dirty="0"/>
          </a:p>
          <a:p>
            <a:pPr lvl="1"/>
            <a:r>
              <a:rPr lang="en-GB" dirty="0"/>
              <a:t>impose unwarranted restrictions on the right of peaceful assembly;</a:t>
            </a:r>
            <a:endParaRPr lang="tr-TR" dirty="0"/>
          </a:p>
          <a:p>
            <a:pPr lvl="1"/>
            <a:r>
              <a:rPr lang="en-GB" dirty="0"/>
              <a:t>impose blanket bans on all demonstrations and events;  </a:t>
            </a:r>
            <a:endParaRPr lang="tr-TR" dirty="0"/>
          </a:p>
          <a:p>
            <a:pPr lvl="1"/>
            <a:r>
              <a:rPr lang="en-GB" dirty="0"/>
              <a:t>enforce dispersal and impose criminal and administrative sanctions against those who attempt to exercise their right </a:t>
            </a:r>
            <a:r>
              <a:rPr lang="tr-TR" dirty="0" err="1"/>
              <a:t>to</a:t>
            </a:r>
            <a:r>
              <a:rPr lang="en-GB" dirty="0"/>
              <a:t> peaceful assembly.</a:t>
            </a:r>
            <a:endParaRPr lang="tr-TR" dirty="0"/>
          </a:p>
          <a:p>
            <a:r>
              <a:rPr lang="en-GB" dirty="0"/>
              <a:t>Lack</a:t>
            </a:r>
            <a:r>
              <a:rPr lang="tr-TR" dirty="0"/>
              <a:t> of </a:t>
            </a:r>
            <a:r>
              <a:rPr lang="en-GB" dirty="0"/>
              <a:t>any comprehensive legislative measures in fully aligning Law 2911 with Convention standards for 1</a:t>
            </a:r>
            <a:r>
              <a:rPr lang="tr-TR" dirty="0"/>
              <a:t>6</a:t>
            </a:r>
            <a:r>
              <a:rPr lang="en-GB" dirty="0"/>
              <a:t> years.</a:t>
            </a:r>
            <a:endParaRPr lang="tr-TR" dirty="0"/>
          </a:p>
          <a:p>
            <a:r>
              <a:rPr lang="tr-TR" dirty="0"/>
              <a:t>T</a:t>
            </a:r>
            <a:r>
              <a:rPr lang="en-GB" dirty="0"/>
              <a:t>he amendments made between 2014-2018 to Law No. 2911 have already been  examined by the CM in its previous meetings</a:t>
            </a:r>
            <a:r>
              <a:rPr lang="tr-TR" dirty="0"/>
              <a:t>:</a:t>
            </a:r>
            <a:r>
              <a:rPr lang="en-GB" dirty="0"/>
              <a:t> they </a:t>
            </a:r>
            <a:r>
              <a:rPr lang="tr-TR" dirty="0" err="1"/>
              <a:t>are</a:t>
            </a:r>
            <a:r>
              <a:rPr lang="tr-TR" dirty="0"/>
              <a:t> not</a:t>
            </a:r>
            <a:r>
              <a:rPr lang="en-GB" dirty="0"/>
              <a:t> Convention-compliant</a:t>
            </a:r>
            <a:endParaRPr lang="tr-TR" dirty="0"/>
          </a:p>
          <a:p>
            <a:endParaRPr lang="en-GB" dirty="0"/>
          </a:p>
        </p:txBody>
      </p:sp>
    </p:spTree>
    <p:extLst>
      <p:ext uri="{BB962C8B-B14F-4D97-AF65-F5344CB8AC3E}">
        <p14:creationId xmlns:p14="http://schemas.microsoft.com/office/powerpoint/2010/main" val="238912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18364-99CB-F4A4-6C2A-EB595EE0DF73}"/>
              </a:ext>
            </a:extLst>
          </p:cNvPr>
          <p:cNvSpPr>
            <a:spLocks noGrp="1"/>
          </p:cNvSpPr>
          <p:nvPr>
            <p:ph type="title"/>
          </p:nvPr>
        </p:nvSpPr>
        <p:spPr>
          <a:xfrm>
            <a:off x="838200" y="365125"/>
            <a:ext cx="10515600" cy="1842047"/>
          </a:xfrm>
        </p:spPr>
        <p:txBody>
          <a:bodyPr>
            <a:normAutofit fontScale="90000"/>
          </a:bodyPr>
          <a:lstStyle/>
          <a:p>
            <a:pPr algn="ctr"/>
            <a:r>
              <a:rPr lang="en-GB" b="1" dirty="0"/>
              <a:t>Update on Legislative Developments</a:t>
            </a:r>
            <a:r>
              <a:rPr lang="tr-TR" b="1" dirty="0"/>
              <a:t>: </a:t>
            </a:r>
            <a:r>
              <a:rPr lang="en-GB" b="1" dirty="0"/>
              <a:t>Additional</a:t>
            </a:r>
            <a:r>
              <a:rPr lang="tr-TR" b="1" dirty="0"/>
              <a:t> </a:t>
            </a:r>
            <a:r>
              <a:rPr lang="en-GB" b="1" dirty="0"/>
              <a:t>restrictions</a:t>
            </a:r>
            <a:r>
              <a:rPr lang="tr-TR" b="1" dirty="0"/>
              <a:t> in the </a:t>
            </a:r>
            <a:r>
              <a:rPr lang="en-GB" b="1" dirty="0"/>
              <a:t>aftermath</a:t>
            </a:r>
            <a:r>
              <a:rPr lang="tr-TR" b="1" dirty="0"/>
              <a:t> of </a:t>
            </a:r>
            <a:r>
              <a:rPr lang="en-GB" b="1" dirty="0"/>
              <a:t>state</a:t>
            </a:r>
            <a:r>
              <a:rPr lang="tr-TR" b="1" dirty="0"/>
              <a:t> of </a:t>
            </a:r>
            <a:r>
              <a:rPr lang="en-GB" b="1" dirty="0"/>
              <a:t>emergency</a:t>
            </a:r>
            <a:r>
              <a:rPr lang="tr-TR" b="1" dirty="0"/>
              <a:t> </a:t>
            </a:r>
            <a:endParaRPr lang="en-GB" b="1" dirty="0"/>
          </a:p>
        </p:txBody>
      </p:sp>
      <p:sp>
        <p:nvSpPr>
          <p:cNvPr id="3" name="Content Placeholder 2">
            <a:extLst>
              <a:ext uri="{FF2B5EF4-FFF2-40B4-BE49-F238E27FC236}">
                <a16:creationId xmlns:a16="http://schemas.microsoft.com/office/drawing/2014/main" id="{500374E5-20E3-BE10-2131-A617C7619D71}"/>
              </a:ext>
            </a:extLst>
          </p:cNvPr>
          <p:cNvSpPr>
            <a:spLocks noGrp="1"/>
          </p:cNvSpPr>
          <p:nvPr>
            <p:ph idx="1"/>
          </p:nvPr>
        </p:nvSpPr>
        <p:spPr>
          <a:xfrm>
            <a:off x="838200" y="2207171"/>
            <a:ext cx="10515600" cy="3969791"/>
          </a:xfrm>
        </p:spPr>
        <p:txBody>
          <a:bodyPr/>
          <a:lstStyle/>
          <a:p>
            <a:pPr algn="l"/>
            <a:r>
              <a:rPr lang="tr-TR" dirty="0">
                <a:solidFill>
                  <a:srgbClr val="000000"/>
                </a:solidFill>
                <a:latin typeface="SIQGPN+Calibri"/>
              </a:rPr>
              <a:t>A</a:t>
            </a:r>
            <a:r>
              <a:rPr lang="en-GB" b="0" i="0" dirty="0" err="1">
                <a:solidFill>
                  <a:srgbClr val="000000"/>
                </a:solidFill>
                <a:effectLst/>
                <a:latin typeface="SIQGPN+Calibri"/>
              </a:rPr>
              <a:t>fter</a:t>
            </a:r>
            <a:r>
              <a:rPr lang="en-GB" b="0" i="0" dirty="0">
                <a:solidFill>
                  <a:srgbClr val="000000"/>
                </a:solidFill>
                <a:effectLst/>
                <a:latin typeface="SIQGPN+Calibri"/>
              </a:rPr>
              <a:t> the attempted </a:t>
            </a:r>
            <a:r>
              <a:rPr lang="en-GB" b="0" i="1" dirty="0">
                <a:solidFill>
                  <a:srgbClr val="000000"/>
                </a:solidFill>
                <a:effectLst/>
                <a:latin typeface="GISISA+Calibri Italic"/>
              </a:rPr>
              <a:t>coup </a:t>
            </a:r>
            <a:r>
              <a:rPr lang="en-GB" b="0" i="1" dirty="0">
                <a:solidFill>
                  <a:srgbClr val="000000"/>
                </a:solidFill>
                <a:effectLst/>
                <a:latin typeface="KWPCIU+Calibri Italic"/>
              </a:rPr>
              <a:t>d’état </a:t>
            </a:r>
            <a:r>
              <a:rPr lang="en-GB" b="0" i="0" dirty="0">
                <a:solidFill>
                  <a:srgbClr val="000000"/>
                </a:solidFill>
                <a:effectLst/>
                <a:latin typeface="SIQGPN+Calibri"/>
              </a:rPr>
              <a:t>of 15 July 2016, under the state of  emergency, Article 11 of Law No. 2935 on the state of emergency</a:t>
            </a:r>
            <a:r>
              <a:rPr lang="en-GB" b="0" i="0" baseline="30000" dirty="0">
                <a:solidFill>
                  <a:srgbClr val="000000"/>
                </a:solidFill>
                <a:effectLst/>
                <a:latin typeface="SIQGPN+Calibri"/>
              </a:rPr>
              <a:t> </a:t>
            </a:r>
            <a:r>
              <a:rPr lang="en-GB" b="0" i="0" dirty="0">
                <a:solidFill>
                  <a:srgbClr val="000000"/>
                </a:solidFill>
                <a:effectLst/>
                <a:latin typeface="SIQGPN+Calibri"/>
              </a:rPr>
              <a:t>granted broad powers to  governors, restricting the freedoms of assembly and movement along with other freedoms, which  significantly affected civil society activities</a:t>
            </a:r>
            <a:r>
              <a:rPr lang="tr-TR" b="0" i="0" dirty="0">
                <a:solidFill>
                  <a:srgbClr val="000000"/>
                </a:solidFill>
                <a:effectLst/>
                <a:latin typeface="SIQGPN+Calibri"/>
              </a:rPr>
              <a:t>. </a:t>
            </a:r>
          </a:p>
          <a:p>
            <a:pPr algn="l"/>
            <a:r>
              <a:rPr lang="tr-TR" dirty="0">
                <a:solidFill>
                  <a:srgbClr val="000000"/>
                </a:solidFill>
                <a:latin typeface="SIQGPN+Calibri"/>
              </a:rPr>
              <a:t>S</a:t>
            </a:r>
            <a:r>
              <a:rPr lang="en-GB" b="0" i="0" dirty="0" err="1">
                <a:solidFill>
                  <a:srgbClr val="000000"/>
                </a:solidFill>
                <a:effectLst/>
                <a:latin typeface="SIQGPN+Calibri"/>
              </a:rPr>
              <a:t>evere</a:t>
            </a:r>
            <a:r>
              <a:rPr lang="en-GB" b="0" i="0" dirty="0">
                <a:solidFill>
                  <a:srgbClr val="000000"/>
                </a:solidFill>
                <a:effectLst/>
                <a:latin typeface="SIQGPN+Calibri"/>
              </a:rPr>
              <a:t> restrictions such as blanket bans on peaceful assemblies were frequently imposed</a:t>
            </a:r>
            <a:endParaRPr lang="tr-TR" b="0" i="0" dirty="0">
              <a:solidFill>
                <a:srgbClr val="000000"/>
              </a:solidFill>
              <a:effectLst/>
              <a:latin typeface="SIQGPN+Calibri"/>
            </a:endParaRPr>
          </a:p>
          <a:p>
            <a:pPr marL="0" indent="0" algn="l">
              <a:buNone/>
            </a:pPr>
            <a:endParaRPr lang="tr-TR" b="0" i="0" dirty="0">
              <a:solidFill>
                <a:srgbClr val="000000"/>
              </a:solidFill>
              <a:effectLst/>
              <a:latin typeface="SIQGPN+Calibri"/>
            </a:endParaRPr>
          </a:p>
          <a:p>
            <a:pPr algn="l"/>
            <a:endParaRPr lang="en-GB" b="0" i="0" dirty="0">
              <a:solidFill>
                <a:srgbClr val="000000"/>
              </a:solidFill>
              <a:effectLst/>
              <a:latin typeface="Arial" panose="020B0604020202020204" pitchFamily="34" charset="0"/>
            </a:endParaRPr>
          </a:p>
          <a:p>
            <a:endParaRPr lang="en-GB" dirty="0"/>
          </a:p>
        </p:txBody>
      </p:sp>
    </p:spTree>
    <p:extLst>
      <p:ext uri="{BB962C8B-B14F-4D97-AF65-F5344CB8AC3E}">
        <p14:creationId xmlns:p14="http://schemas.microsoft.com/office/powerpoint/2010/main" val="3409190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23334-D684-8B0E-153B-0B943A114DFB}"/>
              </a:ext>
            </a:extLst>
          </p:cNvPr>
          <p:cNvSpPr>
            <a:spLocks noGrp="1"/>
          </p:cNvSpPr>
          <p:nvPr>
            <p:ph type="title"/>
          </p:nvPr>
        </p:nvSpPr>
        <p:spPr/>
        <p:txBody>
          <a:bodyPr>
            <a:normAutofit fontScale="90000"/>
          </a:bodyPr>
          <a:lstStyle/>
          <a:p>
            <a:pPr algn="ctr"/>
            <a:r>
              <a:rPr lang="en-GB" b="1" dirty="0"/>
              <a:t>Update on Legislative Developments: Additional restrictions in the aftermath of state of emergency </a:t>
            </a:r>
          </a:p>
        </p:txBody>
      </p:sp>
      <p:sp>
        <p:nvSpPr>
          <p:cNvPr id="3" name="Content Placeholder 2">
            <a:extLst>
              <a:ext uri="{FF2B5EF4-FFF2-40B4-BE49-F238E27FC236}">
                <a16:creationId xmlns:a16="http://schemas.microsoft.com/office/drawing/2014/main" id="{19C667B8-3034-890C-CD64-982B80658E63}"/>
              </a:ext>
            </a:extLst>
          </p:cNvPr>
          <p:cNvSpPr>
            <a:spLocks noGrp="1"/>
          </p:cNvSpPr>
          <p:nvPr>
            <p:ph idx="1"/>
          </p:nvPr>
        </p:nvSpPr>
        <p:spPr/>
        <p:txBody>
          <a:bodyPr>
            <a:normAutofit/>
          </a:bodyPr>
          <a:lstStyle/>
          <a:p>
            <a:r>
              <a:rPr lang="tr-TR" dirty="0" err="1"/>
              <a:t>Although</a:t>
            </a:r>
            <a:r>
              <a:rPr lang="tr-TR" dirty="0"/>
              <a:t> the S</a:t>
            </a:r>
            <a:r>
              <a:rPr lang="en-GB" dirty="0" err="1"/>
              <a:t>tate</a:t>
            </a:r>
            <a:r>
              <a:rPr lang="en-GB" dirty="0"/>
              <a:t> of emergency formally ended on 18 July 2018</a:t>
            </a:r>
            <a:r>
              <a:rPr lang="tr-TR" dirty="0"/>
              <a:t>, </a:t>
            </a:r>
            <a:r>
              <a:rPr lang="tr-TR" dirty="0" err="1"/>
              <a:t>s</a:t>
            </a:r>
            <a:r>
              <a:rPr lang="tr-TR" b="0" i="0" dirty="0" err="1">
                <a:solidFill>
                  <a:srgbClr val="000000"/>
                </a:solidFill>
                <a:effectLst/>
                <a:latin typeface="SIQGPN+Calibri"/>
              </a:rPr>
              <a:t>erious</a:t>
            </a:r>
            <a:r>
              <a:rPr lang="tr-TR" b="0" i="0" dirty="0">
                <a:solidFill>
                  <a:srgbClr val="000000"/>
                </a:solidFill>
                <a:effectLst/>
                <a:latin typeface="SIQGPN+Calibri"/>
              </a:rPr>
              <a:t> </a:t>
            </a:r>
            <a:r>
              <a:rPr lang="en-GB" b="0" i="0" dirty="0">
                <a:solidFill>
                  <a:srgbClr val="000000"/>
                </a:solidFill>
                <a:effectLst/>
                <a:latin typeface="SIQGPN+Calibri"/>
              </a:rPr>
              <a:t>restrictions placed under the emergency regime</a:t>
            </a:r>
            <a:r>
              <a:rPr lang="tr-TR" b="0" i="0" dirty="0">
                <a:solidFill>
                  <a:srgbClr val="000000"/>
                </a:solidFill>
                <a:effectLst/>
                <a:latin typeface="SIQGPN+Calibri"/>
              </a:rPr>
              <a:t> </a:t>
            </a:r>
            <a:r>
              <a:rPr lang="en-GB" b="0" i="0" dirty="0">
                <a:solidFill>
                  <a:srgbClr val="000000"/>
                </a:solidFill>
                <a:effectLst/>
                <a:latin typeface="SIQGPN+Calibri"/>
              </a:rPr>
              <a:t>were incorporated into permanent legislation.</a:t>
            </a:r>
            <a:endParaRPr lang="tr-TR" b="0" i="0" dirty="0">
              <a:solidFill>
                <a:srgbClr val="000000"/>
              </a:solidFill>
              <a:effectLst/>
              <a:latin typeface="SIQGPN+Calibri"/>
            </a:endParaRPr>
          </a:p>
          <a:p>
            <a:r>
              <a:rPr lang="tr-TR" dirty="0"/>
              <a:t>O</a:t>
            </a:r>
            <a:r>
              <a:rPr lang="en-GB" dirty="0"/>
              <a:t>n 25 July 2018, Law No. 7145</a:t>
            </a:r>
            <a:r>
              <a:rPr lang="tr-TR" dirty="0"/>
              <a:t> (</a:t>
            </a:r>
            <a:r>
              <a:rPr lang="en-GB" dirty="0"/>
              <a:t>an ‘omnibus law’</a:t>
            </a:r>
            <a:r>
              <a:rPr lang="tr-TR" dirty="0"/>
              <a:t>)</a:t>
            </a:r>
            <a:r>
              <a:rPr lang="en-GB" dirty="0"/>
              <a:t> introduced emergency-type restrictive</a:t>
            </a:r>
            <a:r>
              <a:rPr lang="tr-TR" dirty="0"/>
              <a:t> </a:t>
            </a:r>
            <a:r>
              <a:rPr lang="en-GB" dirty="0"/>
              <a:t>measures into </a:t>
            </a:r>
            <a:r>
              <a:rPr lang="tr-TR" dirty="0" err="1"/>
              <a:t>several</a:t>
            </a:r>
            <a:r>
              <a:rPr lang="en-GB" dirty="0"/>
              <a:t> ordinary laws</a:t>
            </a:r>
            <a:r>
              <a:rPr lang="tr-TR" dirty="0"/>
              <a:t>.</a:t>
            </a:r>
          </a:p>
          <a:p>
            <a:pPr lvl="1"/>
            <a:r>
              <a:rPr lang="en-US" dirty="0"/>
              <a:t>Amendments</a:t>
            </a:r>
            <a:r>
              <a:rPr lang="tr-TR" dirty="0"/>
              <a:t> to Articles 6 and 7 of Law no. 2911</a:t>
            </a:r>
          </a:p>
          <a:p>
            <a:pPr lvl="1"/>
            <a:r>
              <a:rPr lang="en-GB" dirty="0"/>
              <a:t>An amendment to Article 11 (C) of Law No. 5442 on Provincial Administration </a:t>
            </a:r>
            <a:r>
              <a:rPr lang="tr-TR" dirty="0"/>
              <a:t>(allowing</a:t>
            </a:r>
            <a:r>
              <a:rPr lang="en-GB" dirty="0"/>
              <a:t> provincial governors to ban the entry or exit of individuals  to their provinces for fifteen days</a:t>
            </a:r>
            <a:r>
              <a:rPr lang="tr-TR" dirty="0"/>
              <a:t>)</a:t>
            </a:r>
            <a:r>
              <a:rPr lang="en-GB" dirty="0"/>
              <a:t>.</a:t>
            </a:r>
            <a:r>
              <a:rPr lang="tr-TR" dirty="0"/>
              <a:t> </a:t>
            </a:r>
            <a:endParaRPr lang="en-GB" dirty="0"/>
          </a:p>
        </p:txBody>
      </p:sp>
    </p:spTree>
    <p:extLst>
      <p:ext uri="{BB962C8B-B14F-4D97-AF65-F5344CB8AC3E}">
        <p14:creationId xmlns:p14="http://schemas.microsoft.com/office/powerpoint/2010/main" val="395150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2E6C8-E8F8-5379-EC5D-435EEA6FCC2C}"/>
              </a:ext>
            </a:extLst>
          </p:cNvPr>
          <p:cNvSpPr>
            <a:spLocks noGrp="1"/>
          </p:cNvSpPr>
          <p:nvPr>
            <p:ph type="title"/>
          </p:nvPr>
        </p:nvSpPr>
        <p:spPr/>
        <p:txBody>
          <a:bodyPr/>
          <a:lstStyle/>
          <a:p>
            <a:pPr algn="ctr"/>
            <a:r>
              <a:rPr lang="tr-TR" b="1" dirty="0"/>
              <a:t>A</a:t>
            </a:r>
            <a:r>
              <a:rPr lang="en-GB" b="1" dirty="0" err="1"/>
              <a:t>pplication</a:t>
            </a:r>
            <a:r>
              <a:rPr lang="en-GB" b="1" dirty="0"/>
              <a:t> and interpretation by the domestic authorities of the domestic law</a:t>
            </a:r>
          </a:p>
        </p:txBody>
      </p:sp>
      <p:sp>
        <p:nvSpPr>
          <p:cNvPr id="3" name="Content Placeholder 2">
            <a:extLst>
              <a:ext uri="{FF2B5EF4-FFF2-40B4-BE49-F238E27FC236}">
                <a16:creationId xmlns:a16="http://schemas.microsoft.com/office/drawing/2014/main" id="{54E15999-5F27-BB28-190A-A4CBF9725D4E}"/>
              </a:ext>
            </a:extLst>
          </p:cNvPr>
          <p:cNvSpPr>
            <a:spLocks noGrp="1"/>
          </p:cNvSpPr>
          <p:nvPr>
            <p:ph idx="1"/>
          </p:nvPr>
        </p:nvSpPr>
        <p:spPr/>
        <p:txBody>
          <a:bodyPr/>
          <a:lstStyle/>
          <a:p>
            <a:pPr marL="514350" indent="-514350">
              <a:buFont typeface="+mj-lt"/>
              <a:buAutoNum type="arabicPeriod"/>
            </a:pPr>
            <a:endParaRPr lang="tr-TR" sz="3600" dirty="0"/>
          </a:p>
          <a:p>
            <a:pPr marL="514350" indent="-514350">
              <a:buFont typeface="+mj-lt"/>
              <a:buAutoNum type="arabicPeriod"/>
            </a:pPr>
            <a:r>
              <a:rPr lang="en-GB" sz="3600" dirty="0"/>
              <a:t>Blanket</a:t>
            </a:r>
            <a:r>
              <a:rPr lang="tr-TR" sz="3600" dirty="0"/>
              <a:t> </a:t>
            </a:r>
            <a:r>
              <a:rPr lang="en-GB" sz="3600" dirty="0"/>
              <a:t>and specific bans on demonstrations and events</a:t>
            </a:r>
            <a:endParaRPr lang="tr-TR" sz="3600" dirty="0"/>
          </a:p>
          <a:p>
            <a:pPr marL="514350" indent="-514350">
              <a:buFont typeface="+mj-lt"/>
              <a:buAutoNum type="arabicPeriod"/>
            </a:pPr>
            <a:endParaRPr lang="tr-TR" sz="3600" dirty="0"/>
          </a:p>
          <a:p>
            <a:pPr marL="514350" indent="-514350">
              <a:buFont typeface="+mj-lt"/>
              <a:buAutoNum type="arabicPeriod"/>
            </a:pPr>
            <a:r>
              <a:rPr lang="tr-TR" sz="3600" dirty="0"/>
              <a:t>P</a:t>
            </a:r>
            <a:r>
              <a:rPr lang="en-GB" sz="3600" dirty="0" err="1"/>
              <a:t>olice</a:t>
            </a:r>
            <a:r>
              <a:rPr lang="en-GB" sz="3600" dirty="0"/>
              <a:t>  interventions with excessive use of force </a:t>
            </a:r>
            <a:endParaRPr lang="tr-TR" sz="3600" dirty="0"/>
          </a:p>
          <a:p>
            <a:pPr marL="514350" indent="-514350">
              <a:buFont typeface="+mj-lt"/>
              <a:buAutoNum type="arabicPeriod"/>
            </a:pPr>
            <a:endParaRPr lang="tr-TR" sz="3600" dirty="0"/>
          </a:p>
          <a:p>
            <a:pPr marL="514350" indent="-514350">
              <a:buFont typeface="+mj-lt"/>
              <a:buAutoNum type="arabicPeriod"/>
            </a:pPr>
            <a:r>
              <a:rPr lang="tr-TR" sz="3600" dirty="0"/>
              <a:t>C</a:t>
            </a:r>
            <a:r>
              <a:rPr lang="en-GB" sz="3600" dirty="0" err="1"/>
              <a:t>riminalisation</a:t>
            </a:r>
            <a:r>
              <a:rPr lang="en-GB" sz="3600" dirty="0"/>
              <a:t> of peaceful protestors</a:t>
            </a:r>
          </a:p>
        </p:txBody>
      </p:sp>
    </p:spTree>
    <p:extLst>
      <p:ext uri="{BB962C8B-B14F-4D97-AF65-F5344CB8AC3E}">
        <p14:creationId xmlns:p14="http://schemas.microsoft.com/office/powerpoint/2010/main" val="411646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9A11E3E3A4354FA938446845BBF733" ma:contentTypeVersion="17" ma:contentTypeDescription="Create a new document." ma:contentTypeScope="" ma:versionID="1d1cd463dd77c3f30011bf4dbbcfa756">
  <xsd:schema xmlns:xsd="http://www.w3.org/2001/XMLSchema" xmlns:xs="http://www.w3.org/2001/XMLSchema" xmlns:p="http://schemas.microsoft.com/office/2006/metadata/properties" xmlns:ns2="60c11fa4-ff9b-492c-bc5b-65b6c8eeded4" xmlns:ns3="d8159c9e-9fad-49a3-a5ae-2b6725e7a0d2" targetNamespace="http://schemas.microsoft.com/office/2006/metadata/properties" ma:root="true" ma:fieldsID="b2507843841a8c6756dad361ea37cbfb" ns2:_="" ns3:_="">
    <xsd:import namespace="60c11fa4-ff9b-492c-bc5b-65b6c8eeded4"/>
    <xsd:import namespace="d8159c9e-9fad-49a3-a5ae-2b6725e7a0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11fa4-ff9b-492c-bc5b-65b6c8eede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157c6d-8be7-4238-927e-8145b24040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159c9e-9fad-49a3-a5ae-2b6725e7a0d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873f42-f0f5-4be7-96d1-d46760763c3c}" ma:internalName="TaxCatchAll" ma:showField="CatchAllData" ma:web="d8159c9e-9fad-49a3-a5ae-2b6725e7a0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8159c9e-9fad-49a3-a5ae-2b6725e7a0d2" xsi:nil="true"/>
    <lcf76f155ced4ddcb4097134ff3c332f xmlns="60c11fa4-ff9b-492c-bc5b-65b6c8eede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5D9F3EE-A125-4943-84CD-A69BD7035391}"/>
</file>

<file path=customXml/itemProps2.xml><?xml version="1.0" encoding="utf-8"?>
<ds:datastoreItem xmlns:ds="http://schemas.openxmlformats.org/officeDocument/2006/customXml" ds:itemID="{2054DB7D-0C65-4E6B-A961-F979E25D09E9}"/>
</file>

<file path=customXml/itemProps3.xml><?xml version="1.0" encoding="utf-8"?>
<ds:datastoreItem xmlns:ds="http://schemas.openxmlformats.org/officeDocument/2006/customXml" ds:itemID="{D661D21D-12E8-4F07-9592-2FC5310DE5EA}"/>
</file>

<file path=docProps/app.xml><?xml version="1.0" encoding="utf-8"?>
<Properties xmlns="http://schemas.openxmlformats.org/officeDocument/2006/extended-properties" xmlns:vt="http://schemas.openxmlformats.org/officeDocument/2006/docPropsVTypes">
  <Template/>
  <TotalTime>768</TotalTime>
  <Words>2904</Words>
  <Application>Microsoft Office PowerPoint</Application>
  <PresentationFormat>Widescreen</PresentationFormat>
  <Paragraphs>306</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GISISA+Calibri Italic</vt:lpstr>
      <vt:lpstr>KWPCIU+Calibri Italic</vt:lpstr>
      <vt:lpstr>SIQGPN+Calibri</vt:lpstr>
      <vt:lpstr>Wingdings</vt:lpstr>
      <vt:lpstr>Office Theme</vt:lpstr>
      <vt:lpstr>Update on the Status of Implementation of Oya Ataman Group cases</vt:lpstr>
      <vt:lpstr>Oya Ataman Group Cases  (Oya Ataman v. Turkey 74552/01 and 74 repetitive cases)</vt:lpstr>
      <vt:lpstr>Oya Ataman Group Cases</vt:lpstr>
      <vt:lpstr>Committee of Ministers (CM) General Measures </vt:lpstr>
      <vt:lpstr>1- Joint Rule 9.2 Communication of 23 January 2023 by 26 NGOs and 7 Bar Associations </vt:lpstr>
      <vt:lpstr>Update on Legislative Developments: Law No.2911 on Demonstrations and Public Meetings</vt:lpstr>
      <vt:lpstr>Update on Legislative Developments: Additional restrictions in the aftermath of state of emergency </vt:lpstr>
      <vt:lpstr>Update on Legislative Developments: Additional restrictions in the aftermath of state of emergency </vt:lpstr>
      <vt:lpstr>Application and interpretation by the domestic authorities of the domestic law</vt:lpstr>
      <vt:lpstr>General (Blanket) Bans</vt:lpstr>
      <vt:lpstr>General Blanket Bans</vt:lpstr>
      <vt:lpstr>Specific Bans</vt:lpstr>
      <vt:lpstr>Specific Bans</vt:lpstr>
      <vt:lpstr>Police Interventions to Demonstrations, Use of Force and Torture</vt:lpstr>
      <vt:lpstr>Police Interventions to Demonstrations, Use of Force and Torture</vt:lpstr>
      <vt:lpstr>Criminalisation of peaceful protestors</vt:lpstr>
      <vt:lpstr>Criminalisation of Peaceful Protestors under Law No. 2911</vt:lpstr>
      <vt:lpstr>Inconsistencies in statistical information provided to the CM by the Turkish authorities</vt:lpstr>
      <vt:lpstr>2. MLSA Rule 9.2 Communication of                  5 January 2023 </vt:lpstr>
      <vt:lpstr>Freedom of assembly on trial</vt:lpstr>
      <vt:lpstr>Pride Marches/Events vs. Hate Marches/Events</vt:lpstr>
      <vt:lpstr>Pride Marches/Events vs. Hate Marches/Events</vt:lpstr>
      <vt:lpstr>Pride Marches/Events vs. Hate Marches/Events</vt:lpstr>
      <vt:lpstr>Pride Marches/Events vs. Hate Marches/Events</vt:lpstr>
      <vt:lpstr>Pride Marches/Events vs. Hate Marches/Events</vt:lpstr>
      <vt:lpstr>Pride Marches/Events vs. Hate Marches/Events</vt:lpstr>
      <vt:lpstr>Pride Marches/Events vs. Hate Marches/Events</vt:lpstr>
      <vt:lpstr>The Convenience of Article 22:  Saturday Mothers v. the Defense of the Islamic Movement</vt:lpstr>
      <vt:lpstr>The Convenience of Article 22:  Saturday Mothers v. the Defense of the Islamic Movement</vt:lpstr>
      <vt:lpstr>The Convenience of Article 22:  Saturday Mothers v. the Defense of the Islamic Movement</vt:lpstr>
      <vt:lpstr>The Convenience of Article 22:  Saturday Mothers v. the Defense of the Islamic Movement</vt:lpstr>
      <vt:lpstr>The Convenience of Article 22:  Saturday Mothers v. the Defense of the Islamic Movement</vt:lpstr>
      <vt:lpstr>The Convenience of Article 22:  Saturday Mothers v. the Defense of the Islamic Movement</vt:lpstr>
      <vt:lpstr>Conclusion </vt:lpstr>
      <vt:lpstr>Recommendations to CM on general measures</vt:lpstr>
      <vt:lpstr>Recommendations to CM on general measures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the Status of Implementation of Oya Ataman Group cases</dc:title>
  <dc:creator>Beril Onder</dc:creator>
  <cp:lastModifiedBy>Ioana iliescu</cp:lastModifiedBy>
  <cp:revision>20</cp:revision>
  <dcterms:created xsi:type="dcterms:W3CDTF">2023-02-17T09:25:07Z</dcterms:created>
  <dcterms:modified xsi:type="dcterms:W3CDTF">2023-02-23T09:18:31Z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0x010100179A11E3E3A4354FA938446845BBF733</vt:lpwstr>
  </property>
</Properties>
</file>