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3" r:id="rId3"/>
    <p:sldId id="278" r:id="rId4"/>
    <p:sldId id="283" r:id="rId5"/>
    <p:sldId id="284" r:id="rId6"/>
    <p:sldId id="285" r:id="rId7"/>
    <p:sldId id="289" r:id="rId8"/>
    <p:sldId id="288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E35"/>
    <a:srgbClr val="D1D8B7"/>
    <a:srgbClr val="A09D79"/>
    <a:srgbClr val="AD5C4D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2" autoAdjust="0"/>
    <p:restoredTop sz="94830"/>
  </p:normalViewPr>
  <p:slideViewPr>
    <p:cSldViewPr snapToGrid="0">
      <p:cViewPr varScale="1">
        <p:scale>
          <a:sx n="84" d="100"/>
          <a:sy n="84" d="100"/>
        </p:scale>
        <p:origin x="216" y="104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FD913024-4032-4B4F-8680-09D5E08EDB6E}" type="datetimeFigureOut">
              <a:rPr lang="en-GB" smtClean="0"/>
              <a:t>22/02/2023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49E357A0-8177-46BC-BFCE-19D99E345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F2AE225E-43E0-7047-8ADB-DD9EBB41B4D0}" type="datetimeFigureOut">
              <a:rPr lang="en-GB" noProof="0" smtClean="0"/>
              <a:t>22/02/2023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7C366290-4595-5745-A50F-D5EC13BAC60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8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C366290-4595-5745-A50F-D5EC13BAC60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9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en-GB" sz="6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GB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en-GB" sz="6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GB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en-GB" sz="2400" cap="all" baseline="0"/>
            </a:lvl1pPr>
            <a:lvl2pPr marL="457200" indent="0" algn="r">
              <a:buNone/>
              <a:defRPr lang="en-GB" sz="1800">
                <a:latin typeface="+mj-lt"/>
              </a:defRPr>
            </a:lvl2pPr>
            <a:lvl3pPr marL="914400" indent="0" algn="r">
              <a:buNone/>
              <a:defRPr lang="en-GB"/>
            </a:lvl3pPr>
            <a:lvl4pPr marL="1371600" indent="0" algn="r">
              <a:buNone/>
              <a:defRPr lang="en-GB"/>
            </a:lvl4pPr>
            <a:lvl5pPr marL="1828800" indent="0" algn="r">
              <a:buNone/>
              <a:defRPr lang="en-GB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en-GB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en-GB" sz="2400">
                <a:solidFill>
                  <a:schemeClr val="accent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40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en-GB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GB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eta.mircheva@gmail.com" TargetMode="External"/><Relationship Id="rId2" Type="http://schemas.openxmlformats.org/officeDocument/2006/relationships/hyperlink" Target="mailto:Simona@validity.ng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 err="1"/>
              <a:t>Stanev</a:t>
            </a:r>
            <a:r>
              <a:rPr lang="en-GB" dirty="0"/>
              <a:t> v Bulgaria </a:t>
            </a:r>
            <a:br>
              <a:rPr lang="en-GB" dirty="0"/>
            </a:br>
            <a:r>
              <a:rPr lang="en-GB" dirty="0" err="1"/>
              <a:t>CoE</a:t>
            </a:r>
            <a:r>
              <a:rPr lang="en-GB" dirty="0"/>
              <a:t> briefing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 err="1"/>
              <a:t>Aneta</a:t>
            </a:r>
            <a:r>
              <a:rPr lang="en-GB" dirty="0"/>
              <a:t> Genova  - Network of Independent Experts</a:t>
            </a:r>
          </a:p>
          <a:p>
            <a:pPr rtl="0"/>
            <a:r>
              <a:rPr lang="en-GB" dirty="0"/>
              <a:t>Simona </a:t>
            </a:r>
            <a:r>
              <a:rPr lang="en-GB" dirty="0" err="1"/>
              <a:t>Florescu</a:t>
            </a:r>
            <a:r>
              <a:rPr lang="en-GB" dirty="0"/>
              <a:t> – Validity Foundation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00BF8-1059-D1B6-5F80-B14C8D74BA44}"/>
              </a:ext>
            </a:extLst>
          </p:cNvPr>
          <p:cNvSpPr txBox="1"/>
          <p:nvPr/>
        </p:nvSpPr>
        <p:spPr>
          <a:xfrm>
            <a:off x="8135007" y="5980386"/>
            <a:ext cx="297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Strasbourg, 26 February 2023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1F5-EEA6-CAA1-43ED-09ACC266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167641"/>
            <a:ext cx="10512256" cy="1432560"/>
          </a:xfrm>
        </p:spPr>
        <p:txBody>
          <a:bodyPr/>
          <a:lstStyle/>
          <a:p>
            <a:r>
              <a:rPr lang="en-NL" dirty="0">
                <a:solidFill>
                  <a:srgbClr val="543E35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B635-8892-40A8-C37D-76415F31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00200"/>
            <a:ext cx="11512296" cy="4419600"/>
          </a:xfrm>
        </p:spPr>
        <p:txBody>
          <a:bodyPr>
            <a:normAutofit lnSpcReduction="10000"/>
          </a:bodyPr>
          <a:lstStyle/>
          <a:p>
            <a:pPr marL="742950" indent="-742950" algn="l">
              <a:buAutoNum type="arabicPeriod"/>
            </a:pPr>
            <a:r>
              <a:rPr lang="en-NL" sz="3600" cap="none" dirty="0"/>
              <a:t>It is imperative that the Committee continues to monitor the implementation of the judgment;</a:t>
            </a:r>
          </a:p>
          <a:p>
            <a:pPr marL="742950" indent="-742950" algn="l">
              <a:buAutoNum type="arabicPeriod"/>
            </a:pPr>
            <a:r>
              <a:rPr lang="en-NL" sz="3600" cap="none" dirty="0"/>
              <a:t>Strategies to ensure that persons with disabilities in family type homes have a path to live in the community; they have access to a complaint procedure and review of their placement; </a:t>
            </a:r>
          </a:p>
          <a:p>
            <a:pPr marL="742950" indent="-742950" algn="l">
              <a:buAutoNum type="arabicPeriod"/>
            </a:pPr>
            <a:r>
              <a:rPr lang="en-NL" sz="3600" cap="none" dirty="0"/>
              <a:t>Government should provide data on the number of persons with disabilities having left residential care to live in the community;</a:t>
            </a:r>
          </a:p>
          <a:p>
            <a:pPr algn="l"/>
            <a:endParaRPr lang="en-NL" sz="3600" cap="none" dirty="0"/>
          </a:p>
          <a:p>
            <a:pPr algn="l"/>
            <a:endParaRPr lang="en-NL" sz="3600" cap="none" dirty="0"/>
          </a:p>
        </p:txBody>
      </p:sp>
    </p:spTree>
    <p:extLst>
      <p:ext uri="{BB962C8B-B14F-4D97-AF65-F5344CB8AC3E}">
        <p14:creationId xmlns:p14="http://schemas.microsoft.com/office/powerpoint/2010/main" val="93814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1F5-EEA6-CAA1-43ED-09ACC266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563881"/>
            <a:ext cx="10512256" cy="1432560"/>
          </a:xfrm>
        </p:spPr>
        <p:txBody>
          <a:bodyPr/>
          <a:lstStyle/>
          <a:p>
            <a:r>
              <a:rPr lang="en-NL" dirty="0">
                <a:solidFill>
                  <a:srgbClr val="543E35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B635-8892-40A8-C37D-76415F31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00200"/>
            <a:ext cx="11512296" cy="4419600"/>
          </a:xfrm>
        </p:spPr>
        <p:txBody>
          <a:bodyPr>
            <a:normAutofit/>
          </a:bodyPr>
          <a:lstStyle/>
          <a:p>
            <a:pPr algn="l"/>
            <a:endParaRPr lang="en-NL" sz="3600" cap="none" dirty="0"/>
          </a:p>
          <a:p>
            <a:pPr algn="l"/>
            <a:r>
              <a:rPr lang="en-NL" sz="3600" cap="none" dirty="0"/>
              <a:t>4. Procedural accomodations available to ensure that persons with disabilities participate in court proceedings;</a:t>
            </a:r>
          </a:p>
          <a:p>
            <a:pPr algn="l"/>
            <a:r>
              <a:rPr lang="en-NL" sz="3600" cap="none" dirty="0"/>
              <a:t>5. Procedural accomodations and informations provided before and at signing the contracts for placement in family type homes. </a:t>
            </a:r>
          </a:p>
        </p:txBody>
      </p:sp>
    </p:spTree>
    <p:extLst>
      <p:ext uri="{BB962C8B-B14F-4D97-AF65-F5344CB8AC3E}">
        <p14:creationId xmlns:p14="http://schemas.microsoft.com/office/powerpoint/2010/main" val="392771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3DC0-0F70-F34B-6C6B-85CF7846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472440"/>
            <a:ext cx="9948376" cy="6385559"/>
          </a:xfrm>
        </p:spPr>
        <p:txBody>
          <a:bodyPr/>
          <a:lstStyle/>
          <a:p>
            <a:r>
              <a:rPr lang="en-NL" dirty="0">
                <a:solidFill>
                  <a:srgbClr val="543E35"/>
                </a:solidFill>
              </a:rPr>
              <a:t>Thank you</a:t>
            </a:r>
            <a:br>
              <a:rPr lang="en-NL" dirty="0">
                <a:solidFill>
                  <a:srgbClr val="543E35"/>
                </a:solidFill>
              </a:rPr>
            </a:br>
            <a:br>
              <a:rPr lang="en-NL" dirty="0">
                <a:solidFill>
                  <a:srgbClr val="543E35"/>
                </a:solidFill>
              </a:rPr>
            </a:br>
            <a:r>
              <a:rPr lang="en-NL" sz="3600" dirty="0">
                <a:solidFill>
                  <a:srgbClr val="543E35"/>
                </a:solidFill>
              </a:rPr>
              <a:t>Simona Florescu</a:t>
            </a:r>
            <a:br>
              <a:rPr lang="en-NL" sz="3600" dirty="0">
                <a:solidFill>
                  <a:srgbClr val="543E35"/>
                </a:solidFill>
              </a:rPr>
            </a:br>
            <a:r>
              <a:rPr lang="en-NL" sz="3600" dirty="0">
                <a:solidFill>
                  <a:srgbClr val="543E3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Simona@validity.ngo</a:t>
            </a:r>
            <a:br>
              <a:rPr lang="en-NL" sz="3600" dirty="0">
                <a:solidFill>
                  <a:srgbClr val="543E35"/>
                </a:solidFill>
              </a:rPr>
            </a:br>
            <a:br>
              <a:rPr lang="en-NL" sz="3600" dirty="0">
                <a:solidFill>
                  <a:srgbClr val="543E35"/>
                </a:solidFill>
              </a:rPr>
            </a:br>
            <a:r>
              <a:rPr lang="en-NL" sz="3600" dirty="0">
                <a:solidFill>
                  <a:srgbClr val="543E35"/>
                </a:solidFill>
              </a:rPr>
              <a:t>Aneta Mircheva</a:t>
            </a:r>
            <a:br>
              <a:rPr lang="en-NL" sz="3600" dirty="0">
                <a:solidFill>
                  <a:srgbClr val="543E35"/>
                </a:solidFill>
              </a:rPr>
            </a:br>
            <a:r>
              <a:rPr lang="en-GB" sz="3600" dirty="0">
                <a:solidFill>
                  <a:srgbClr val="543E35"/>
                </a:solidFill>
                <a:hlinkClick r:id="rId3"/>
              </a:rPr>
              <a:t>aneta.mircheva@gmail.com</a:t>
            </a:r>
            <a:br>
              <a:rPr lang="en-GB" sz="3600" dirty="0">
                <a:solidFill>
                  <a:srgbClr val="543E35"/>
                </a:solidFill>
              </a:rPr>
            </a:br>
            <a:br>
              <a:rPr lang="en-NL" sz="3600" dirty="0">
                <a:solidFill>
                  <a:srgbClr val="543E35"/>
                </a:solidFill>
              </a:rPr>
            </a:br>
            <a:br>
              <a:rPr lang="en-NL" dirty="0"/>
            </a:b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AE32-A84C-01CD-7CF9-A150A224208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923776" y="1170432"/>
            <a:ext cx="4428744" cy="4351338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8924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5" y="1811059"/>
            <a:ext cx="4971202" cy="1325563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Outline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923772"/>
              </p:ext>
            </p:extLst>
          </p:nvPr>
        </p:nvGraphicFramePr>
        <p:xfrm>
          <a:off x="6096000" y="1169988"/>
          <a:ext cx="5827713" cy="4838913"/>
        </p:xfrm>
        <a:graphic>
          <a:graphicData uri="http://schemas.openxmlformats.org/drawingml/2006/table">
            <a:tbl>
              <a:tblPr firstRow="1" bandRow="1"/>
              <a:tblGrid>
                <a:gridCol w="582771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+mn-lt"/>
                          <a:cs typeface="Gill Sans Light" panose="020B0302020104020203" pitchFamily="34" charset="-79"/>
                        </a:rPr>
                        <a:t>The ECtHR Judgment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+mn-lt"/>
                          <a:cs typeface="Gill Sans Light" panose="020B0302020104020203" pitchFamily="34" charset="-79"/>
                        </a:rPr>
                        <a:t>The monitoring of the implementation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+mn-lt"/>
                          <a:cs typeface="Gill Sans Light" panose="020B0302020104020203" pitchFamily="34" charset="-79"/>
                        </a:rPr>
                        <a:t>Alternatives to institutions 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+mn-lt"/>
                          <a:cs typeface="Gill Sans Light" panose="020B0302020104020203" pitchFamily="34" charset="-79"/>
                        </a:rPr>
                        <a:t>The wish to remain in an institution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+mn-lt"/>
                          <a:cs typeface="Gill Sans Light" panose="020B0302020104020203" pitchFamily="34" charset="-79"/>
                        </a:rPr>
                        <a:t>Conclusions and Recommendations 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640" y="1355834"/>
            <a:ext cx="6202679" cy="4298206"/>
          </a:xfrm>
        </p:spPr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543E35"/>
                </a:solidFill>
              </a:rPr>
              <a:t>The case in Strasbourg</a:t>
            </a:r>
            <a:br>
              <a:rPr lang="en-GB" sz="3600" dirty="0">
                <a:solidFill>
                  <a:srgbClr val="543E35"/>
                </a:solidFill>
              </a:rPr>
            </a:br>
            <a:r>
              <a:rPr lang="en-GB" sz="3600" dirty="0">
                <a:solidFill>
                  <a:srgbClr val="543E35"/>
                </a:solidFill>
              </a:rPr>
              <a:t>The exchanges with the Government</a:t>
            </a:r>
            <a:br>
              <a:rPr lang="en-GB" sz="3600" dirty="0">
                <a:solidFill>
                  <a:srgbClr val="543E35"/>
                </a:solidFill>
              </a:rPr>
            </a:br>
            <a:r>
              <a:rPr lang="en-GB" sz="3600" dirty="0">
                <a:solidFill>
                  <a:srgbClr val="543E35"/>
                </a:solidFill>
              </a:rPr>
              <a:t>The scope of CM’s examination</a:t>
            </a:r>
            <a:br>
              <a:rPr lang="en-GB" sz="3600" dirty="0">
                <a:solidFill>
                  <a:srgbClr val="543E35"/>
                </a:solidFill>
              </a:rPr>
            </a:br>
            <a:endParaRPr lang="en-GB" sz="3600" dirty="0">
              <a:solidFill>
                <a:srgbClr val="543E3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545BA-2765-3080-0C61-A404B4D3276C}"/>
              </a:ext>
            </a:extLst>
          </p:cNvPr>
          <p:cNvSpPr txBox="1"/>
          <p:nvPr/>
        </p:nvSpPr>
        <p:spPr>
          <a:xfrm>
            <a:off x="567557" y="378372"/>
            <a:ext cx="1000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b="1" dirty="0"/>
              <a:t>The ECtHR Judgment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92D61-5FE7-18FD-9E21-F31E0E93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6" y="1355834"/>
            <a:ext cx="5246764" cy="42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CA03-4EEF-4000-A0C1-BA102C3C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457201"/>
            <a:ext cx="10298896" cy="1097279"/>
          </a:xfrm>
        </p:spPr>
        <p:txBody>
          <a:bodyPr/>
          <a:lstStyle/>
          <a:p>
            <a:r>
              <a:rPr lang="en-NL" sz="4400" dirty="0">
                <a:solidFill>
                  <a:srgbClr val="543E35"/>
                </a:solidFill>
              </a:rPr>
              <a:t>Concerns – alternatives to residential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9EDB-C2EF-340D-2A6B-A68392B7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798320"/>
            <a:ext cx="9927336" cy="4602478"/>
          </a:xfrm>
        </p:spPr>
        <p:txBody>
          <a:bodyPr>
            <a:normAutofit/>
          </a:bodyPr>
          <a:lstStyle/>
          <a:p>
            <a:pPr algn="l"/>
            <a:r>
              <a:rPr lang="en-NL" sz="3600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Terminology used: Small group homes / family-type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L" sz="36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Features of an institution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L" sz="36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Repetition of the same pattern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L" sz="36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Example of a family type home: </a:t>
            </a:r>
          </a:p>
          <a:p>
            <a:pPr lvl="2" algn="l"/>
            <a:r>
              <a:rPr lang="en-GB" sz="32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	https://</a:t>
            </a:r>
            <a:r>
              <a:rPr lang="en-GB" sz="3200" cap="none" dirty="0" err="1">
                <a:ea typeface="Calibri" panose="020F0502020204030204" pitchFamily="34" charset="0"/>
                <a:cs typeface="Times New Roman" panose="02020603050405020304" pitchFamily="18" charset="0"/>
              </a:rPr>
              <a:t>novini.bg</a:t>
            </a:r>
            <a:r>
              <a:rPr lang="en-GB" sz="32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3200" cap="none" dirty="0" err="1">
                <a:ea typeface="Calibri" panose="020F0502020204030204" pitchFamily="34" charset="0"/>
                <a:cs typeface="Times New Roman" panose="02020603050405020304" pitchFamily="18" charset="0"/>
              </a:rPr>
              <a:t>bylgariya</a:t>
            </a:r>
            <a:r>
              <a:rPr lang="en-GB" sz="32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3200" cap="none" dirty="0" err="1">
                <a:ea typeface="Calibri" panose="020F0502020204030204" pitchFamily="34" charset="0"/>
                <a:cs typeface="Times New Roman" panose="02020603050405020304" pitchFamily="18" charset="0"/>
              </a:rPr>
              <a:t>obshtestvo</a:t>
            </a:r>
            <a:r>
              <a:rPr lang="en-GB" sz="32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/465247</a:t>
            </a:r>
            <a:endParaRPr lang="en-NL" sz="3200" cap="non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NL" sz="3000" cap="non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NL" sz="3600" cap="non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2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C968-E038-F4F5-7CBF-AE4D2CD1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84" y="507650"/>
            <a:ext cx="8912056" cy="1325563"/>
          </a:xfrm>
        </p:spPr>
        <p:txBody>
          <a:bodyPr/>
          <a:lstStyle/>
          <a:p>
            <a:r>
              <a:rPr lang="en-NL" sz="4400" dirty="0">
                <a:solidFill>
                  <a:srgbClr val="543E35"/>
                </a:solidFill>
              </a:rPr>
              <a:t>Path forward – alternatives to residential care</a:t>
            </a:r>
            <a:endParaRPr lang="en-NL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B35B-1823-F655-93FD-3F07DF69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398618"/>
            <a:ext cx="10780776" cy="345354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L" sz="3600" cap="none" dirty="0"/>
              <a:t>The CM is empowered to monitor small group homes (relevant for both Article 3 and Article 5) </a:t>
            </a:r>
          </a:p>
          <a:p>
            <a:pPr algn="l"/>
            <a:endParaRPr lang="en-NL" sz="3600" cap="non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NL" sz="3600" cap="none" dirty="0"/>
              <a:t>Under the Stanev judgment the state should provide for viable alternatives to residential care</a:t>
            </a:r>
          </a:p>
        </p:txBody>
      </p:sp>
    </p:spTree>
    <p:extLst>
      <p:ext uri="{BB962C8B-B14F-4D97-AF65-F5344CB8AC3E}">
        <p14:creationId xmlns:p14="http://schemas.microsoft.com/office/powerpoint/2010/main" val="12076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1F5-EEA6-CAA1-43ED-09ACC266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563881"/>
            <a:ext cx="10512256" cy="1432560"/>
          </a:xfrm>
        </p:spPr>
        <p:txBody>
          <a:bodyPr/>
          <a:lstStyle/>
          <a:p>
            <a:r>
              <a:rPr lang="en-NL" dirty="0">
                <a:solidFill>
                  <a:srgbClr val="543E35"/>
                </a:solidFill>
              </a:rPr>
              <a:t>The wishes of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B635-8892-40A8-C37D-76415F31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225040"/>
            <a:ext cx="11512296" cy="3794760"/>
          </a:xfrm>
        </p:spPr>
        <p:txBody>
          <a:bodyPr>
            <a:normAutofit/>
          </a:bodyPr>
          <a:lstStyle/>
          <a:p>
            <a:pPr algn="l"/>
            <a:r>
              <a:rPr lang="en-NL" sz="3600" cap="none" dirty="0"/>
              <a:t>Aneta</a:t>
            </a:r>
          </a:p>
        </p:txBody>
      </p:sp>
    </p:spTree>
    <p:extLst>
      <p:ext uri="{BB962C8B-B14F-4D97-AF65-F5344CB8AC3E}">
        <p14:creationId xmlns:p14="http://schemas.microsoft.com/office/powerpoint/2010/main" val="202424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1F5-EEA6-CAA1-43ED-09ACC266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563881"/>
            <a:ext cx="10512256" cy="1432560"/>
          </a:xfrm>
        </p:spPr>
        <p:txBody>
          <a:bodyPr/>
          <a:lstStyle/>
          <a:p>
            <a:r>
              <a:rPr lang="en-NL" dirty="0">
                <a:solidFill>
                  <a:srgbClr val="543E35"/>
                </a:solidFill>
              </a:rPr>
              <a:t>The wishes of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B635-8892-40A8-C37D-76415F31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225040"/>
            <a:ext cx="11512296" cy="3794760"/>
          </a:xfrm>
        </p:spPr>
        <p:txBody>
          <a:bodyPr>
            <a:normAutofit/>
          </a:bodyPr>
          <a:lstStyle/>
          <a:p>
            <a:pPr algn="l"/>
            <a:r>
              <a:rPr lang="en-NL" sz="3600" cap="none" dirty="0"/>
              <a:t>Aneta</a:t>
            </a:r>
          </a:p>
        </p:txBody>
      </p:sp>
    </p:spTree>
    <p:extLst>
      <p:ext uri="{BB962C8B-B14F-4D97-AF65-F5344CB8AC3E}">
        <p14:creationId xmlns:p14="http://schemas.microsoft.com/office/powerpoint/2010/main" val="390518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1F5-EEA6-CAA1-43ED-09ACC266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563881"/>
            <a:ext cx="10512256" cy="1432560"/>
          </a:xfrm>
        </p:spPr>
        <p:txBody>
          <a:bodyPr/>
          <a:lstStyle/>
          <a:p>
            <a:r>
              <a:rPr lang="en-NL" dirty="0">
                <a:solidFill>
                  <a:srgbClr val="543E35"/>
                </a:solidFill>
              </a:rPr>
              <a:t>The wishes of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B635-8892-40A8-C37D-76415F31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225040"/>
            <a:ext cx="11512296" cy="3794760"/>
          </a:xfrm>
        </p:spPr>
        <p:txBody>
          <a:bodyPr>
            <a:normAutofit/>
          </a:bodyPr>
          <a:lstStyle/>
          <a:p>
            <a:pPr algn="l"/>
            <a:r>
              <a:rPr lang="en-NL" sz="3600" cap="none" dirty="0"/>
              <a:t>Aneta</a:t>
            </a:r>
          </a:p>
        </p:txBody>
      </p:sp>
    </p:spTree>
    <p:extLst>
      <p:ext uri="{BB962C8B-B14F-4D97-AF65-F5344CB8AC3E}">
        <p14:creationId xmlns:p14="http://schemas.microsoft.com/office/powerpoint/2010/main" val="196729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1F5-EEA6-CAA1-43ED-09ACC266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563881"/>
            <a:ext cx="10512256" cy="1432560"/>
          </a:xfrm>
        </p:spPr>
        <p:txBody>
          <a:bodyPr/>
          <a:lstStyle/>
          <a:p>
            <a:r>
              <a:rPr lang="en-NL" dirty="0">
                <a:solidFill>
                  <a:srgbClr val="543E35"/>
                </a:solidFill>
              </a:rPr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B635-8892-40A8-C37D-76415F31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13560"/>
            <a:ext cx="11512296" cy="4206240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NL" sz="3600" cap="none" dirty="0"/>
              <a:t>The implementation of the Stanev judgment requires and array of legal and policy measures;</a:t>
            </a:r>
          </a:p>
          <a:p>
            <a:pPr marL="742950" indent="-742950" algn="l">
              <a:buAutoNum type="arabicPeriod"/>
            </a:pPr>
            <a:r>
              <a:rPr lang="en-NL" sz="3600" cap="none" dirty="0"/>
              <a:t>The existance of viable community based services cannot be dissociated from the implementation of this judgment </a:t>
            </a:r>
          </a:p>
          <a:p>
            <a:pPr algn="l"/>
            <a:endParaRPr lang="en-NL" sz="3600" cap="none" dirty="0"/>
          </a:p>
          <a:p>
            <a:pPr algn="l"/>
            <a:endParaRPr lang="en-NL" sz="3600" cap="none" dirty="0"/>
          </a:p>
        </p:txBody>
      </p:sp>
    </p:spTree>
    <p:extLst>
      <p:ext uri="{BB962C8B-B14F-4D97-AF65-F5344CB8AC3E}">
        <p14:creationId xmlns:p14="http://schemas.microsoft.com/office/powerpoint/2010/main" val="349431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23_TF11964407_Win32" id="{B93CAFD1-3682-48B9-AB4D-B17AE97EAEF6}" vid="{42E63F67-4AC8-49A2-8D09-A38E4C6451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A11E3E3A4354FA938446845BBF733" ma:contentTypeVersion="17" ma:contentTypeDescription="Create a new document." ma:contentTypeScope="" ma:versionID="1d1cd463dd77c3f30011bf4dbbcfa756">
  <xsd:schema xmlns:xsd="http://www.w3.org/2001/XMLSchema" xmlns:xs="http://www.w3.org/2001/XMLSchema" xmlns:p="http://schemas.microsoft.com/office/2006/metadata/properties" xmlns:ns2="60c11fa4-ff9b-492c-bc5b-65b6c8eeded4" xmlns:ns3="d8159c9e-9fad-49a3-a5ae-2b6725e7a0d2" targetNamespace="http://schemas.microsoft.com/office/2006/metadata/properties" ma:root="true" ma:fieldsID="b2507843841a8c6756dad361ea37cbfb" ns2:_="" ns3:_="">
    <xsd:import namespace="60c11fa4-ff9b-492c-bc5b-65b6c8eeded4"/>
    <xsd:import namespace="d8159c9e-9fad-49a3-a5ae-2b6725e7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1fa4-ff9b-492c-bc5b-65b6c8eed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157c6d-8be7-4238-927e-8145b2404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59c9e-9fad-49a3-a5ae-2b6725e7a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873f42-f0f5-4be7-96d1-d46760763c3c}" ma:internalName="TaxCatchAll" ma:showField="CatchAllData" ma:web="d8159c9e-9fad-49a3-a5ae-2b6725e7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59c9e-9fad-49a3-a5ae-2b6725e7a0d2" xsi:nil="true"/>
    <lcf76f155ced4ddcb4097134ff3c332f xmlns="60c11fa4-ff9b-492c-bc5b-65b6c8eede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2C8548-D9BD-42BF-8B69-C37D10D79A4C}"/>
</file>

<file path=customXml/itemProps2.xml><?xml version="1.0" encoding="utf-8"?>
<ds:datastoreItem xmlns:ds="http://schemas.openxmlformats.org/officeDocument/2006/customXml" ds:itemID="{60A14DAE-9CFA-4B99-AA0C-0B9C3C370498}"/>
</file>

<file path=customXml/itemProps3.xml><?xml version="1.0" encoding="utf-8"?>
<ds:datastoreItem xmlns:ds="http://schemas.openxmlformats.org/officeDocument/2006/customXml" ds:itemID="{71D61F23-1511-4B2D-A169-19BDD303139D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331</Words>
  <Application>Microsoft Macintosh PowerPoint</Application>
  <PresentationFormat>Widescreen</PresentationFormat>
  <Paragraphs>43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Stanev v Bulgaria  CoE briefing </vt:lpstr>
      <vt:lpstr>Outline </vt:lpstr>
      <vt:lpstr>The case in Strasbourg The exchanges with the Government The scope of CM’s examination </vt:lpstr>
      <vt:lpstr>Concerns – alternatives to residential care</vt:lpstr>
      <vt:lpstr>Path forward – alternatives to residential care</vt:lpstr>
      <vt:lpstr>The wishes of persons</vt:lpstr>
      <vt:lpstr>The wishes of persons</vt:lpstr>
      <vt:lpstr>The wishes of persons</vt:lpstr>
      <vt:lpstr>Conclusions </vt:lpstr>
      <vt:lpstr>Recommendations</vt:lpstr>
      <vt:lpstr>Recommendations</vt:lpstr>
      <vt:lpstr>Thank you  Simona Florescu Simona@validity.ngo  Aneta Mircheva aneta.mircheva@gmail.com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Simona Florescu</dc:creator>
  <cp:lastModifiedBy>Simona Florescu</cp:lastModifiedBy>
  <cp:revision>5</cp:revision>
  <dcterms:created xsi:type="dcterms:W3CDTF">2023-02-22T18:44:31Z</dcterms:created>
  <dcterms:modified xsi:type="dcterms:W3CDTF">2023-02-22T21:15:23Z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0x010100179A11E3E3A4354FA938446845BBF733</vt:lpwstr>
  </property>
</Properties>
</file>