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8" d="100"/>
          <a:sy n="88" d="100"/>
        </p:scale>
        <p:origin x="485"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A5550-2FD7-47F0-944B-BE0D08F235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C45208-E391-403A-AE48-033B96E059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4230B2-B2D0-40D5-83EE-CFCE22B20F37}"/>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5" name="Footer Placeholder 4">
            <a:extLst>
              <a:ext uri="{FF2B5EF4-FFF2-40B4-BE49-F238E27FC236}">
                <a16:creationId xmlns:a16="http://schemas.microsoft.com/office/drawing/2014/main" id="{7F36597A-C6FE-4D29-B165-DF7F5034DB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4C8E9-09FD-4F45-ADDF-685121BB893D}"/>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221390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D2C11-3C3F-4360-9188-95371C3458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69FA43-AA61-4C5D-B4B2-85ED645D82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406142-420B-4279-96BA-A3F467BB13F1}"/>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5" name="Footer Placeholder 4">
            <a:extLst>
              <a:ext uri="{FF2B5EF4-FFF2-40B4-BE49-F238E27FC236}">
                <a16:creationId xmlns:a16="http://schemas.microsoft.com/office/drawing/2014/main" id="{43FB5BD3-CB6B-4BC6-8A64-80B5D604B7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E1EF0-2CA1-4AF3-BB59-F703565DF76C}"/>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61191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45EA51-99FF-46FC-B006-2977DF02B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EBE207-031F-44C0-8576-4F6329ABF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B4856-B2E7-465F-A38B-05AE8B3160E6}"/>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5" name="Footer Placeholder 4">
            <a:extLst>
              <a:ext uri="{FF2B5EF4-FFF2-40B4-BE49-F238E27FC236}">
                <a16:creationId xmlns:a16="http://schemas.microsoft.com/office/drawing/2014/main" id="{D7A97AD5-F845-4BA7-9900-55FA338B9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94429F-56E8-4483-9FBA-8A0E9016A234}"/>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210086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F342-C990-496B-B7E7-2CEAB18AB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C657C2-D291-44CF-85BB-3665C2C975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940B5-BD18-4909-958C-744A764AEDA5}"/>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5" name="Footer Placeholder 4">
            <a:extLst>
              <a:ext uri="{FF2B5EF4-FFF2-40B4-BE49-F238E27FC236}">
                <a16:creationId xmlns:a16="http://schemas.microsoft.com/office/drawing/2014/main" id="{A53726BD-0C89-43F7-B172-BFA9F09C2F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99F49E-659C-4899-A8B3-88FAA06C781A}"/>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359006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DC444-7CCD-4841-95E6-FBAC291702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52B4E9-EF0C-4F75-888A-F1EB8F2F92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7FF308-3421-489A-A982-510636531FA4}"/>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5" name="Footer Placeholder 4">
            <a:extLst>
              <a:ext uri="{FF2B5EF4-FFF2-40B4-BE49-F238E27FC236}">
                <a16:creationId xmlns:a16="http://schemas.microsoft.com/office/drawing/2014/main" id="{C7F62AEF-C22B-4A3D-8131-3375AD8CB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7C0DD-F35E-435B-80CB-A3ABA34BA200}"/>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418223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2699-4876-458D-8C2A-AF735BF07D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DD501-3334-46A9-BC1E-19EEF9678B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50DF31-9B32-44FE-9D71-BBB5CA015C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FBC1AD-EE24-4A75-ADAA-9F33778E12A1}"/>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6" name="Footer Placeholder 5">
            <a:extLst>
              <a:ext uri="{FF2B5EF4-FFF2-40B4-BE49-F238E27FC236}">
                <a16:creationId xmlns:a16="http://schemas.microsoft.com/office/drawing/2014/main" id="{C814897C-9947-41A6-B0B1-FAB2CBCAE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EECF83-5BB5-49BC-BB16-2C822DBF4490}"/>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79623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B343-E84D-456A-BE31-CECFD58AD9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A47952-56F3-4C40-9300-36733F99B7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5E3B12-1834-41E8-9E41-AADAE7EA74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20F7EE-CDEA-4A62-8EF3-7250F6D24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243B2-0AAF-44D4-B76E-5DE4A59B96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3CCCE1-7EE6-4D1C-BE45-089AA108907F}"/>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8" name="Footer Placeholder 7">
            <a:extLst>
              <a:ext uri="{FF2B5EF4-FFF2-40B4-BE49-F238E27FC236}">
                <a16:creationId xmlns:a16="http://schemas.microsoft.com/office/drawing/2014/main" id="{06F1C621-895E-4D94-B212-88C45488A2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A14022-150C-47BB-A075-C6F5CCA67D81}"/>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269903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2B42-18C0-42B7-B359-F48559016A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00EEA3-3CBB-418B-95A6-495406B6A3D9}"/>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4" name="Footer Placeholder 3">
            <a:extLst>
              <a:ext uri="{FF2B5EF4-FFF2-40B4-BE49-F238E27FC236}">
                <a16:creationId xmlns:a16="http://schemas.microsoft.com/office/drawing/2014/main" id="{B7162392-CF2A-40AC-A5A9-19BFDE43B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6FC069-DD04-4939-BA36-823C5E00E9CE}"/>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373298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64ED3-EA2C-47B5-AAD2-B0BCB3F8B201}"/>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3" name="Footer Placeholder 2">
            <a:extLst>
              <a:ext uri="{FF2B5EF4-FFF2-40B4-BE49-F238E27FC236}">
                <a16:creationId xmlns:a16="http://schemas.microsoft.com/office/drawing/2014/main" id="{2952A9CA-03FC-4BDE-B25D-F2DAB27008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EB5FC9-B9F2-4A38-A627-0730BD9AB526}"/>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295256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5AE5-5147-418E-A935-2FC2B7527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6F58B0-1E82-4981-83A8-AF0451729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FD4E7-395A-47D0-A54A-730E744F0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E82071-9DA2-4158-A2FA-DE41C6536E6B}"/>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6" name="Footer Placeholder 5">
            <a:extLst>
              <a:ext uri="{FF2B5EF4-FFF2-40B4-BE49-F238E27FC236}">
                <a16:creationId xmlns:a16="http://schemas.microsoft.com/office/drawing/2014/main" id="{3E5DBF8D-0E26-4D82-AB9E-B0333158D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3CF679-4258-4FEC-93F3-36B1B7F6DAFD}"/>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108393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1EF1-3E0C-437A-A0A3-F764706F2B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4C1B46-DEC8-43B3-94FA-5C5C2A16F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8E89E9-3EB9-41B9-94BB-B1C5A679B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D0C59C-9822-42F9-BFD7-8B5C56785B4B}"/>
              </a:ext>
            </a:extLst>
          </p:cNvPr>
          <p:cNvSpPr>
            <a:spLocks noGrp="1"/>
          </p:cNvSpPr>
          <p:nvPr>
            <p:ph type="dt" sz="half" idx="10"/>
          </p:nvPr>
        </p:nvSpPr>
        <p:spPr/>
        <p:txBody>
          <a:bodyPr/>
          <a:lstStyle/>
          <a:p>
            <a:fld id="{CA1790AF-7DE2-43C1-8492-8EADFFEA9DA9}" type="datetimeFigureOut">
              <a:rPr lang="en-US" smtClean="0"/>
              <a:t>11/17/2021</a:t>
            </a:fld>
            <a:endParaRPr lang="en-US"/>
          </a:p>
        </p:txBody>
      </p:sp>
      <p:sp>
        <p:nvSpPr>
          <p:cNvPr id="6" name="Footer Placeholder 5">
            <a:extLst>
              <a:ext uri="{FF2B5EF4-FFF2-40B4-BE49-F238E27FC236}">
                <a16:creationId xmlns:a16="http://schemas.microsoft.com/office/drawing/2014/main" id="{CA1D9385-CE03-44F8-B475-A7CC9D0E3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9ED1A9-F4C8-4736-88A5-791D1377D102}"/>
              </a:ext>
            </a:extLst>
          </p:cNvPr>
          <p:cNvSpPr>
            <a:spLocks noGrp="1"/>
          </p:cNvSpPr>
          <p:nvPr>
            <p:ph type="sldNum" sz="quarter" idx="12"/>
          </p:nvPr>
        </p:nvSpPr>
        <p:spPr/>
        <p:txBody>
          <a:bodyPr/>
          <a:lstStyle/>
          <a:p>
            <a:fld id="{023C7050-869B-4590-9DE7-0589804C3BB5}" type="slidenum">
              <a:rPr lang="en-US" smtClean="0"/>
              <a:t>‹#›</a:t>
            </a:fld>
            <a:endParaRPr lang="en-US"/>
          </a:p>
        </p:txBody>
      </p:sp>
    </p:spTree>
    <p:extLst>
      <p:ext uri="{BB962C8B-B14F-4D97-AF65-F5344CB8AC3E}">
        <p14:creationId xmlns:p14="http://schemas.microsoft.com/office/powerpoint/2010/main" val="352145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768AB3-2FFD-4B1D-B57B-D70BA08D7F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ABF03A-23B4-4B44-BE11-256597FF85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89EBA-2EB4-48F7-8541-E3A19EF9DF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790AF-7DE2-43C1-8492-8EADFFEA9DA9}" type="datetimeFigureOut">
              <a:rPr lang="en-US" smtClean="0"/>
              <a:t>11/17/2021</a:t>
            </a:fld>
            <a:endParaRPr lang="en-US"/>
          </a:p>
        </p:txBody>
      </p:sp>
      <p:sp>
        <p:nvSpPr>
          <p:cNvPr id="5" name="Footer Placeholder 4">
            <a:extLst>
              <a:ext uri="{FF2B5EF4-FFF2-40B4-BE49-F238E27FC236}">
                <a16:creationId xmlns:a16="http://schemas.microsoft.com/office/drawing/2014/main" id="{F15581C6-4017-412C-8B1D-D1B2CA337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B019D8-CF81-4609-B520-9362B29E1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C7050-869B-4590-9DE7-0589804C3BB5}" type="slidenum">
              <a:rPr lang="en-US" smtClean="0"/>
              <a:t>‹#›</a:t>
            </a:fld>
            <a:endParaRPr lang="en-US"/>
          </a:p>
        </p:txBody>
      </p:sp>
    </p:spTree>
    <p:extLst>
      <p:ext uri="{BB962C8B-B14F-4D97-AF65-F5344CB8AC3E}">
        <p14:creationId xmlns:p14="http://schemas.microsoft.com/office/powerpoint/2010/main" val="2764693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vrain.ru/teleshow/reportazh/pytki_dlja_navalnogo-54126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B0F53-C13F-4D39-A0BD-51C10CB39F5E}"/>
              </a:ext>
            </a:extLst>
          </p:cNvPr>
          <p:cNvSpPr>
            <a:spLocks noGrp="1"/>
          </p:cNvSpPr>
          <p:nvPr>
            <p:ph type="ctrTitle"/>
          </p:nvPr>
        </p:nvSpPr>
        <p:spPr/>
        <p:txBody>
          <a:bodyPr>
            <a:normAutofit fontScale="90000"/>
          </a:bodyPr>
          <a:lstStyle/>
          <a:p>
            <a:r>
              <a:rPr lang="en-US" dirty="0"/>
              <a:t>NON EXECUTION OF THE CASE OF </a:t>
            </a:r>
            <a:r>
              <a:rPr lang="en-US" i="1" dirty="0"/>
              <a:t>NAVALNYYE V RUSSIA</a:t>
            </a:r>
            <a:r>
              <a:rPr lang="en-US" dirty="0"/>
              <a:t> </a:t>
            </a:r>
            <a:r>
              <a:rPr lang="en-US" sz="3800" dirty="0"/>
              <a:t>(application no. 101/15)</a:t>
            </a:r>
          </a:p>
        </p:txBody>
      </p:sp>
      <p:sp>
        <p:nvSpPr>
          <p:cNvPr id="3" name="Subtitle 2">
            <a:extLst>
              <a:ext uri="{FF2B5EF4-FFF2-40B4-BE49-F238E27FC236}">
                <a16:creationId xmlns:a16="http://schemas.microsoft.com/office/drawing/2014/main" id="{4D66826E-D1C3-48E8-9CC9-426D682E7EF0}"/>
              </a:ext>
            </a:extLst>
          </p:cNvPr>
          <p:cNvSpPr>
            <a:spLocks noGrp="1"/>
          </p:cNvSpPr>
          <p:nvPr>
            <p:ph type="subTitle" idx="1"/>
          </p:nvPr>
        </p:nvSpPr>
        <p:spPr/>
        <p:txBody>
          <a:bodyPr/>
          <a:lstStyle/>
          <a:p>
            <a:r>
              <a:rPr lang="en-US" dirty="0"/>
              <a:t>Anna Maralyan</a:t>
            </a:r>
          </a:p>
          <a:p>
            <a:r>
              <a:rPr lang="en-US" dirty="0"/>
              <a:t>On behalf of Mr. Aleksey </a:t>
            </a:r>
            <a:r>
              <a:rPr lang="en-US" dirty="0" err="1"/>
              <a:t>Navalnyy</a:t>
            </a:r>
            <a:endParaRPr lang="en-US" dirty="0"/>
          </a:p>
        </p:txBody>
      </p:sp>
    </p:spTree>
    <p:extLst>
      <p:ext uri="{BB962C8B-B14F-4D97-AF65-F5344CB8AC3E}">
        <p14:creationId xmlns:p14="http://schemas.microsoft.com/office/powerpoint/2010/main" val="247331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F6315-F20C-45ED-94D3-F6D645512A0A}"/>
              </a:ext>
            </a:extLst>
          </p:cNvPr>
          <p:cNvSpPr>
            <a:spLocks noGrp="1"/>
          </p:cNvSpPr>
          <p:nvPr>
            <p:ph type="title"/>
          </p:nvPr>
        </p:nvSpPr>
        <p:spPr>
          <a:xfrm>
            <a:off x="725525" y="846160"/>
            <a:ext cx="10515600" cy="1325563"/>
          </a:xfrm>
        </p:spPr>
        <p:txBody>
          <a:bodyPr>
            <a:normAutofit fontScale="90000"/>
          </a:bodyPr>
          <a:lstStyle/>
          <a:p>
            <a:pPr marL="0" marR="0" algn="ctr">
              <a:spcBef>
                <a:spcPts val="0"/>
              </a:spcBef>
              <a:spcAft>
                <a:spcPts val="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ECTHR findings in the case of </a:t>
            </a:r>
            <a:r>
              <a:rPr lang="en-US" b="1"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Navalnyye</a:t>
            </a:r>
            <a:r>
              <a:rPr lang="en-US" b="1" i="1" dirty="0">
                <a:solidFill>
                  <a:srgbClr val="000000"/>
                </a:solidFill>
                <a:latin typeface="Arial" panose="020B0604020202020204" pitchFamily="34" charset="0"/>
                <a:ea typeface="Times New Roman" panose="02020603050405020304" pitchFamily="18" charset="0"/>
                <a:cs typeface="Arial" panose="020B0604020202020204" pitchFamily="34" charset="0"/>
              </a:rPr>
              <a:t> v Russia (delivered on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17 October 2017)</a:t>
            </a:r>
            <a:br>
              <a:rPr lang="en-US" b="1" dirty="0">
                <a:latin typeface="Arial" panose="020B0604020202020204" pitchFamily="34" charset="0"/>
                <a:ea typeface="Times New Roman" panose="02020603050405020304" pitchFamily="18" charset="0"/>
                <a:cs typeface="Arial" panose="020B0604020202020204" pitchFamily="34" charset="0"/>
              </a:rPr>
            </a:b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3154D62-B0B3-47A0-9578-4D0BDFBEE9E0}"/>
              </a:ext>
            </a:extLst>
          </p:cNvPr>
          <p:cNvSpPr>
            <a:spLocks noGrp="1"/>
          </p:cNvSpPr>
          <p:nvPr>
            <p:ph idx="1"/>
          </p:nvPr>
        </p:nvSpPr>
        <p:spPr>
          <a:xfrm>
            <a:off x="983738" y="2270831"/>
            <a:ext cx="10370062" cy="3906131"/>
          </a:xfrm>
        </p:spPr>
        <p:txBody>
          <a:bodyPr/>
          <a:lstStyle/>
          <a:p>
            <a:pPr marR="0" algn="just">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criminal law was extensively and unforeseeably construed to the detriment of the accused in the determination of the criminal charges against the applicants and such an interpretation cannot be said to have constituted a development consistent with the essence of the offence, in breach of Article 7 of the Convention.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Navalnyye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v Russia, no. 101/15, 17 October 2017, §§ 58-68)</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gn="just">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buFont typeface="Wingdings" panose="05000000000000000000" pitchFamily="2" charset="2"/>
              <a:buChar char="Ø"/>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judicial examination of this case was flawed with arbitrariness which was distinct from an incorrect legal classification or a similar error in the application of domestic criminal law. That undermined the fairness of the criminal proceedings in such a fundamental way that it rendered other criminal procedure guarantees irrelevant.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Navalnyye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v Russia, no. 101/15, 17 October 2017, §§ 83-84)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Calibri" panose="020F0502020204030204" pitchFamily="34" charset="0"/>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Calibri" panose="020F0502020204030204" pitchFamily="34" charset="0"/>
              <a:buChar cha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judgment is final on 5 March 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800"/>
              </a:spcAft>
              <a:buNone/>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1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67FFF-6286-43C7-B581-FB117C9096C6}"/>
              </a:ext>
            </a:extLst>
          </p:cNvPr>
          <p:cNvSpPr>
            <a:spLocks noGrp="1"/>
          </p:cNvSpPr>
          <p:nvPr>
            <p:ph type="title"/>
          </p:nvPr>
        </p:nvSpPr>
        <p:spPr/>
        <p:txBody>
          <a:bodyPr/>
          <a:lstStyle/>
          <a:p>
            <a:r>
              <a:rPr lang="en-US" sz="4000" b="1" dirty="0">
                <a:solidFill>
                  <a:srgbClr val="000000"/>
                </a:solidFill>
                <a:latin typeface="Arial" panose="020B0604020202020204" pitchFamily="34" charset="0"/>
                <a:cs typeface="Arial" panose="020B0604020202020204" pitchFamily="34" charset="0"/>
              </a:rPr>
              <a:t>Essential facts</a:t>
            </a:r>
          </a:p>
        </p:txBody>
      </p:sp>
      <p:sp>
        <p:nvSpPr>
          <p:cNvPr id="3" name="Content Placeholder 2">
            <a:extLst>
              <a:ext uri="{FF2B5EF4-FFF2-40B4-BE49-F238E27FC236}">
                <a16:creationId xmlns:a16="http://schemas.microsoft.com/office/drawing/2014/main" id="{F4CA1A3A-48AA-4944-A914-1AC63326D5FC}"/>
              </a:ext>
            </a:extLst>
          </p:cNvPr>
          <p:cNvSpPr>
            <a:spLocks noGrp="1"/>
          </p:cNvSpPr>
          <p:nvPr>
            <p:ph idx="1"/>
          </p:nvPr>
        </p:nvSpPr>
        <p:spPr/>
        <p:txBody>
          <a:bodyPr>
            <a:normAutofit fontScale="92500" lnSpcReduction="20000"/>
          </a:bodyPr>
          <a:lstStyle/>
          <a:p>
            <a:r>
              <a:rPr lang="en-US" sz="3200" dirty="0">
                <a:latin typeface="Times New Roman" panose="02020603050405020304" pitchFamily="18" charset="0"/>
              </a:rPr>
              <a:t>Mr. </a:t>
            </a:r>
            <a:r>
              <a:rPr lang="en-US" sz="3200" dirty="0" err="1">
                <a:latin typeface="Times New Roman" panose="02020603050405020304" pitchFamily="18" charset="0"/>
              </a:rPr>
              <a:t>Navalnyy’s</a:t>
            </a:r>
            <a:r>
              <a:rPr lang="en-US" sz="3200" dirty="0">
                <a:latin typeface="Times New Roman" panose="02020603050405020304" pitchFamily="18" charset="0"/>
              </a:rPr>
              <a:t> near-fatal poisoning by “</a:t>
            </a:r>
            <a:r>
              <a:rPr lang="en-US" sz="3200" dirty="0" err="1">
                <a:latin typeface="Times New Roman" panose="02020603050405020304" pitchFamily="18" charset="0"/>
              </a:rPr>
              <a:t>Novichok</a:t>
            </a:r>
            <a:r>
              <a:rPr lang="en-US" sz="3200" dirty="0">
                <a:latin typeface="Times New Roman" panose="02020603050405020304" pitchFamily="18" charset="0"/>
              </a:rPr>
              <a:t>” nerve agent and findings of several European independent laboratories and the OPCW;</a:t>
            </a:r>
          </a:p>
          <a:p>
            <a:r>
              <a:rPr lang="en-US" sz="3200" dirty="0">
                <a:latin typeface="Times New Roman" panose="02020603050405020304" pitchFamily="18" charset="0"/>
              </a:rPr>
              <a:t>Hinderance in Mr. </a:t>
            </a:r>
            <a:r>
              <a:rPr lang="en-US" sz="3200" dirty="0" err="1">
                <a:latin typeface="Times New Roman" panose="02020603050405020304" pitchFamily="18" charset="0"/>
              </a:rPr>
              <a:t>Navalnyy’s</a:t>
            </a:r>
            <a:r>
              <a:rPr lang="en-US" sz="3200" dirty="0">
                <a:latin typeface="Times New Roman" panose="02020603050405020304" pitchFamily="18" charset="0"/>
              </a:rPr>
              <a:t> transfer to the </a:t>
            </a:r>
            <a:r>
              <a:rPr lang="en-US" sz="3200" dirty="0" err="1">
                <a:latin typeface="Times New Roman" panose="02020603050405020304" pitchFamily="18" charset="0"/>
              </a:rPr>
              <a:t>Charité</a:t>
            </a:r>
            <a:r>
              <a:rPr lang="en-US" sz="3200" dirty="0">
                <a:latin typeface="Times New Roman" panose="02020603050405020304" pitchFamily="18" charset="0"/>
              </a:rPr>
              <a:t> University Medical Centre (Berlin);</a:t>
            </a:r>
          </a:p>
          <a:p>
            <a:r>
              <a:rPr lang="en-US" sz="3200" dirty="0">
                <a:latin typeface="Times New Roman" panose="02020603050405020304" pitchFamily="18" charset="0"/>
              </a:rPr>
              <a:t>Mr. </a:t>
            </a:r>
            <a:r>
              <a:rPr lang="en-US" sz="3200" dirty="0" err="1">
                <a:latin typeface="Times New Roman" panose="02020603050405020304" pitchFamily="18" charset="0"/>
              </a:rPr>
              <a:t>Navalnyy’s</a:t>
            </a:r>
            <a:r>
              <a:rPr lang="en-US" sz="3200" dirty="0">
                <a:latin typeface="Times New Roman" panose="02020603050405020304" pitchFamily="18" charset="0"/>
              </a:rPr>
              <a:t> arrest upon his arrival to Russia;</a:t>
            </a:r>
          </a:p>
          <a:p>
            <a:r>
              <a:rPr lang="en-US" sz="3200" dirty="0">
                <a:latin typeface="Times New Roman" panose="02020603050405020304" pitchFamily="18" charset="0"/>
              </a:rPr>
              <a:t>Dispersal of demonstrations in Mr. </a:t>
            </a:r>
            <a:r>
              <a:rPr lang="en-US" sz="3200" dirty="0" err="1">
                <a:latin typeface="Times New Roman" panose="02020603050405020304" pitchFamily="18" charset="0"/>
              </a:rPr>
              <a:t>Navalnyy’s</a:t>
            </a:r>
            <a:r>
              <a:rPr lang="en-US" sz="3200" dirty="0">
                <a:latin typeface="Times New Roman" panose="02020603050405020304" pitchFamily="18" charset="0"/>
              </a:rPr>
              <a:t> support;</a:t>
            </a:r>
          </a:p>
          <a:p>
            <a:r>
              <a:rPr lang="en-US" sz="3200" dirty="0">
                <a:latin typeface="Times New Roman" panose="02020603050405020304" pitchFamily="18" charset="0"/>
              </a:rPr>
              <a:t> Change of the suspended sentence into a real term of imprisonment;</a:t>
            </a:r>
          </a:p>
          <a:p>
            <a:r>
              <a:rPr lang="en-GB" sz="3200" dirty="0">
                <a:latin typeface="Times New Roman" panose="02020603050405020304" pitchFamily="18" charset="0"/>
              </a:rPr>
              <a:t>Rule 39 decision </a:t>
            </a:r>
            <a:r>
              <a:rPr lang="en-US" sz="3200" dirty="0">
                <a:latin typeface="Times New Roman" panose="02020603050405020304" pitchFamily="18" charset="0"/>
              </a:rPr>
              <a:t>requesting Mr. </a:t>
            </a:r>
            <a:r>
              <a:rPr lang="en-US" sz="3200" dirty="0" err="1">
                <a:latin typeface="Times New Roman" panose="02020603050405020304" pitchFamily="18" charset="0"/>
              </a:rPr>
              <a:t>Navalnyy’s</a:t>
            </a:r>
            <a:r>
              <a:rPr lang="en-US" sz="3200" dirty="0">
                <a:latin typeface="Times New Roman" panose="02020603050405020304" pitchFamily="18" charset="0"/>
              </a:rPr>
              <a:t> immediate release.</a:t>
            </a:r>
          </a:p>
          <a:p>
            <a:endParaRPr lang="en-US" dirty="0"/>
          </a:p>
        </p:txBody>
      </p:sp>
    </p:spTree>
    <p:extLst>
      <p:ext uri="{BB962C8B-B14F-4D97-AF65-F5344CB8AC3E}">
        <p14:creationId xmlns:p14="http://schemas.microsoft.com/office/powerpoint/2010/main" val="401408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70C2B-F307-4A8B-A5A3-76B637C334AD}"/>
              </a:ext>
            </a:extLst>
          </p:cNvPr>
          <p:cNvSpPr>
            <a:spLocks noGrp="1"/>
          </p:cNvSpPr>
          <p:nvPr>
            <p:ph type="title"/>
          </p:nvPr>
        </p:nvSpPr>
        <p:spPr/>
        <p:txBody>
          <a:bodyPr/>
          <a:lstStyle/>
          <a:p>
            <a:r>
              <a:rPr lang="en-US" sz="4000" b="1" dirty="0">
                <a:solidFill>
                  <a:srgbClr val="000000"/>
                </a:solidFill>
                <a:latin typeface="Arial" panose="020B0604020202020204" pitchFamily="34" charset="0"/>
                <a:cs typeface="Arial" panose="020B0604020202020204" pitchFamily="34" charset="0"/>
              </a:rPr>
              <a:t>Mr. </a:t>
            </a:r>
            <a:r>
              <a:rPr lang="en-US" sz="4000" b="1" dirty="0" err="1">
                <a:solidFill>
                  <a:srgbClr val="000000"/>
                </a:solidFill>
                <a:latin typeface="Arial" panose="020B0604020202020204" pitchFamily="34" charset="0"/>
                <a:cs typeface="Arial" panose="020B0604020202020204" pitchFamily="34" charset="0"/>
              </a:rPr>
              <a:t>Navalnyy’s</a:t>
            </a:r>
            <a:r>
              <a:rPr lang="en-US" sz="4000" b="1" dirty="0">
                <a:solidFill>
                  <a:srgbClr val="000000"/>
                </a:solidFill>
                <a:latin typeface="Arial" panose="020B0604020202020204" pitchFamily="34" charset="0"/>
                <a:cs typeface="Arial" panose="020B0604020202020204" pitchFamily="34" charset="0"/>
              </a:rPr>
              <a:t> mal-treatment under detention</a:t>
            </a:r>
          </a:p>
        </p:txBody>
      </p:sp>
      <p:sp>
        <p:nvSpPr>
          <p:cNvPr id="3" name="Content Placeholder 2">
            <a:extLst>
              <a:ext uri="{FF2B5EF4-FFF2-40B4-BE49-F238E27FC236}">
                <a16:creationId xmlns:a16="http://schemas.microsoft.com/office/drawing/2014/main" id="{BA80B8EE-8A7C-494C-A49A-AB4E333802D5}"/>
              </a:ext>
            </a:extLst>
          </p:cNvPr>
          <p:cNvSpPr>
            <a:spLocks noGrp="1"/>
          </p:cNvSpPr>
          <p:nvPr>
            <p:ph idx="1"/>
          </p:nvPr>
        </p:nvSpPr>
        <p:spPr/>
        <p:txBody>
          <a:bodyPr/>
          <a:lstStyle/>
          <a:p>
            <a:r>
              <a:rPr lang="en-US" sz="3200" dirty="0">
                <a:latin typeface="Times New Roman" panose="02020603050405020304" pitchFamily="18" charset="0"/>
              </a:rPr>
              <a:t>Mr. </a:t>
            </a:r>
            <a:r>
              <a:rPr lang="en-US" sz="3200" dirty="0" err="1">
                <a:latin typeface="Times New Roman" panose="02020603050405020304" pitchFamily="18" charset="0"/>
              </a:rPr>
              <a:t>Navalnyy’s</a:t>
            </a:r>
            <a:r>
              <a:rPr lang="en-US" sz="3200" dirty="0">
                <a:latin typeface="Times New Roman" panose="02020603050405020304" pitchFamily="18" charset="0"/>
              </a:rPr>
              <a:t> disappearance and his transfer to IK-2;</a:t>
            </a:r>
          </a:p>
          <a:p>
            <a:r>
              <a:rPr lang="en-US" sz="3200" dirty="0">
                <a:latin typeface="Times New Roman" panose="02020603050405020304" pitchFamily="18" charset="0"/>
              </a:rPr>
              <a:t>Constant sleep disturbance;</a:t>
            </a:r>
          </a:p>
          <a:p>
            <a:r>
              <a:rPr lang="en-US" sz="3200" dirty="0">
                <a:latin typeface="Times New Roman" panose="02020603050405020304" pitchFamily="18" charset="0"/>
              </a:rPr>
              <a:t> No access to adequate medical treatment;</a:t>
            </a:r>
          </a:p>
          <a:p>
            <a:r>
              <a:rPr lang="en-US" sz="3200" dirty="0">
                <a:latin typeface="Times New Roman" panose="02020603050405020304" pitchFamily="18" charset="0"/>
              </a:rPr>
              <a:t>Continuous psychological pressure;</a:t>
            </a:r>
          </a:p>
          <a:p>
            <a:r>
              <a:rPr lang="en-US" sz="3200" dirty="0">
                <a:latin typeface="Times New Roman" panose="02020603050405020304" pitchFamily="18" charset="0"/>
              </a:rPr>
              <a:t>Facts revealed by TV Rain film (available at: </a:t>
            </a:r>
            <a:r>
              <a:rPr lang="en-US" sz="18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https://tvrain.ru/teleshow/reportazh/pytki_dlja_navalnogo-541266/</a:t>
            </a:r>
            <a:r>
              <a:rPr lang="en-US" sz="18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u="sng"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a:p>
            <a:r>
              <a:rPr lang="en-US" sz="3200" dirty="0">
                <a:latin typeface="Times New Roman" panose="02020603050405020304" pitchFamily="18" charset="0"/>
              </a:rPr>
              <a:t>Inhuman treatment against Mr. </a:t>
            </a:r>
            <a:r>
              <a:rPr lang="en-US" sz="3200" dirty="0" err="1">
                <a:latin typeface="Times New Roman" panose="02020603050405020304" pitchFamily="18" charset="0"/>
              </a:rPr>
              <a:t>Navalnny</a:t>
            </a:r>
            <a:r>
              <a:rPr lang="en-US" sz="3200" dirty="0">
                <a:latin typeface="Times New Roman" panose="02020603050405020304" pitchFamily="18" charset="0"/>
              </a:rPr>
              <a:t>;</a:t>
            </a:r>
          </a:p>
          <a:p>
            <a:r>
              <a:rPr lang="en-US" sz="3200" dirty="0">
                <a:latin typeface="Times New Roman" panose="02020603050405020304" pitchFamily="18" charset="0"/>
              </a:rPr>
              <a:t>Imminent threat to Mr. </a:t>
            </a:r>
            <a:r>
              <a:rPr lang="en-US" sz="3200" dirty="0" err="1">
                <a:latin typeface="Times New Roman" panose="02020603050405020304" pitchFamily="18" charset="0"/>
              </a:rPr>
              <a:t>Navalnyy’s</a:t>
            </a:r>
            <a:r>
              <a:rPr lang="en-US" sz="3200" dirty="0">
                <a:latin typeface="Times New Roman" panose="02020603050405020304" pitchFamily="18" charset="0"/>
              </a:rPr>
              <a:t> life and limb.</a:t>
            </a:r>
          </a:p>
        </p:txBody>
      </p:sp>
    </p:spTree>
    <p:extLst>
      <p:ext uri="{BB962C8B-B14F-4D97-AF65-F5344CB8AC3E}">
        <p14:creationId xmlns:p14="http://schemas.microsoft.com/office/powerpoint/2010/main" val="251841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DCFE4-637E-4F15-9623-6B538A635495}"/>
              </a:ext>
            </a:extLst>
          </p:cNvPr>
          <p:cNvSpPr>
            <a:spLocks noGrp="1"/>
          </p:cNvSpPr>
          <p:nvPr>
            <p:ph type="title"/>
          </p:nvPr>
        </p:nvSpPr>
        <p:spPr/>
        <p:txBody>
          <a:bodyPr/>
          <a:lstStyle/>
          <a:p>
            <a:r>
              <a:rPr lang="en-US" sz="4000" b="1" dirty="0">
                <a:solidFill>
                  <a:srgbClr val="000000"/>
                </a:solidFill>
                <a:latin typeface="Arial" panose="020B0604020202020204" pitchFamily="34" charset="0"/>
                <a:cs typeface="Arial" panose="020B0604020202020204" pitchFamily="34" charset="0"/>
              </a:rPr>
              <a:t>Other restrictions of Mr. </a:t>
            </a:r>
            <a:r>
              <a:rPr lang="en-US" sz="4000" b="1" dirty="0" err="1">
                <a:solidFill>
                  <a:srgbClr val="000000"/>
                </a:solidFill>
                <a:latin typeface="Arial" panose="020B0604020202020204" pitchFamily="34" charset="0"/>
                <a:cs typeface="Arial" panose="020B0604020202020204" pitchFamily="34" charset="0"/>
              </a:rPr>
              <a:t>Navalnyy’s</a:t>
            </a:r>
            <a:r>
              <a:rPr lang="en-US" sz="4000" b="1" dirty="0">
                <a:solidFill>
                  <a:srgbClr val="000000"/>
                </a:solidFill>
                <a:latin typeface="Arial" panose="020B0604020202020204" pitchFamily="34" charset="0"/>
                <a:cs typeface="Arial" panose="020B0604020202020204" pitchFamily="34" charset="0"/>
              </a:rPr>
              <a:t> rights under detention</a:t>
            </a:r>
          </a:p>
        </p:txBody>
      </p:sp>
      <p:sp>
        <p:nvSpPr>
          <p:cNvPr id="3" name="Content Placeholder 2">
            <a:extLst>
              <a:ext uri="{FF2B5EF4-FFF2-40B4-BE49-F238E27FC236}">
                <a16:creationId xmlns:a16="http://schemas.microsoft.com/office/drawing/2014/main" id="{744C1801-A7D0-44C2-85F5-429F7664A837}"/>
              </a:ext>
            </a:extLst>
          </p:cNvPr>
          <p:cNvSpPr>
            <a:spLocks noGrp="1"/>
          </p:cNvSpPr>
          <p:nvPr>
            <p:ph idx="1"/>
          </p:nvPr>
        </p:nvSpPr>
        <p:spPr/>
        <p:txBody>
          <a:bodyPr>
            <a:normAutofit/>
          </a:bodyPr>
          <a:lstStyle/>
          <a:p>
            <a:endParaRPr lang="en-GB" sz="3200" dirty="0">
              <a:effectLst/>
              <a:latin typeface="Times New Roman" panose="02020603050405020304" pitchFamily="18" charset="0"/>
              <a:ea typeface="Calibri" panose="020F0502020204030204" pitchFamily="34" charset="0"/>
            </a:endParaRPr>
          </a:p>
          <a:p>
            <a:r>
              <a:rPr lang="en-GB" sz="3200" dirty="0">
                <a:effectLst/>
                <a:latin typeface="Times New Roman" panose="02020603050405020304" pitchFamily="18" charset="0"/>
                <a:ea typeface="Calibri" panose="020F0502020204030204" pitchFamily="34" charset="0"/>
              </a:rPr>
              <a:t>Preventive registration as a person prone to escape;</a:t>
            </a:r>
          </a:p>
          <a:p>
            <a:pPr marL="0" indent="0">
              <a:buNone/>
            </a:pPr>
            <a:endParaRPr lang="en-GB" sz="3200" dirty="0">
              <a:effectLst/>
              <a:latin typeface="Times New Roman" panose="02020603050405020304" pitchFamily="18" charset="0"/>
              <a:ea typeface="Calibri" panose="020F0502020204030204" pitchFamily="34" charset="0"/>
            </a:endParaRPr>
          </a:p>
          <a:p>
            <a:r>
              <a:rPr lang="en-GB" sz="3200" dirty="0">
                <a:latin typeface="Times New Roman" panose="02020603050405020304" pitchFamily="18" charset="0"/>
                <a:ea typeface="Calibri" panose="020F0502020204030204" pitchFamily="34" charset="0"/>
              </a:rPr>
              <a:t>P</a:t>
            </a:r>
            <a:r>
              <a:rPr lang="en-GB" sz="3200" dirty="0">
                <a:effectLst/>
                <a:latin typeface="Times New Roman" panose="02020603050405020304" pitchFamily="18" charset="0"/>
                <a:ea typeface="Calibri" panose="020F0502020204030204" pitchFamily="34" charset="0"/>
              </a:rPr>
              <a:t>reventive registration as a person prone to terrorism and extremism. </a:t>
            </a:r>
            <a:endParaRPr lang="en-US" sz="3200" dirty="0"/>
          </a:p>
        </p:txBody>
      </p:sp>
    </p:spTree>
    <p:extLst>
      <p:ext uri="{BB962C8B-B14F-4D97-AF65-F5344CB8AC3E}">
        <p14:creationId xmlns:p14="http://schemas.microsoft.com/office/powerpoint/2010/main" val="396413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9C49-0144-4AE0-AF3E-CAE06682C7AA}"/>
              </a:ext>
            </a:extLst>
          </p:cNvPr>
          <p:cNvSpPr>
            <a:spLocks noGrp="1"/>
          </p:cNvSpPr>
          <p:nvPr>
            <p:ph type="title"/>
          </p:nvPr>
        </p:nvSpPr>
        <p:spPr/>
        <p:txBody>
          <a:bodyPr>
            <a:normAutofit/>
          </a:bodyPr>
          <a:lstStyle/>
          <a:p>
            <a:r>
              <a:rPr lang="en-US" sz="4000" b="1" dirty="0">
                <a:solidFill>
                  <a:srgbClr val="000000"/>
                </a:solidFill>
                <a:latin typeface="Arial" panose="020B0604020202020204" pitchFamily="34" charset="0"/>
                <a:cs typeface="Arial" panose="020B0604020202020204" pitchFamily="34" charset="0"/>
              </a:rPr>
              <a:t>Requests to the Committee of Ministers</a:t>
            </a:r>
          </a:p>
        </p:txBody>
      </p:sp>
      <p:sp>
        <p:nvSpPr>
          <p:cNvPr id="3" name="Content Placeholder 2">
            <a:extLst>
              <a:ext uri="{FF2B5EF4-FFF2-40B4-BE49-F238E27FC236}">
                <a16:creationId xmlns:a16="http://schemas.microsoft.com/office/drawing/2014/main" id="{3C24D805-9D46-49FD-AF77-A744829B6CE2}"/>
              </a:ext>
            </a:extLst>
          </p:cNvPr>
          <p:cNvSpPr>
            <a:spLocks noGrp="1"/>
          </p:cNvSpPr>
          <p:nvPr>
            <p:ph idx="1"/>
          </p:nvPr>
        </p:nvSpPr>
        <p:spPr/>
        <p:txBody>
          <a:bodyPr>
            <a:normAutofit fontScale="92500" lnSpcReduction="10000"/>
          </a:bodyPr>
          <a:lstStyle/>
          <a:p>
            <a:pPr marL="342900" indent="-342900" algn="just">
              <a:lnSpc>
                <a:spcPct val="115000"/>
              </a:lnSpc>
              <a:spcBef>
                <a:spcPts val="0"/>
              </a:spcBef>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Urge the respondent State to comply with its obligations under Article 46 of the Convention and Article 3 of the Statute of the Council of Europe;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15000"/>
              </a:lnSpc>
              <a:spcBef>
                <a:spcPts val="0"/>
              </a:spcBef>
              <a:buFont typeface="Times New Roman" panose="02020603050405020304" pitchFamily="18" charset="0"/>
              <a:buChar char="-"/>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Urge Russian highest State authorities to ensure by all appropriate means Mr. </a:t>
            </a:r>
            <a:r>
              <a:rPr lang="en-US"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Navalnyy’s</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immediate release and to erase rapidly the remaining consequences for Mr. </a:t>
            </a:r>
            <a:r>
              <a:rPr lang="en-US"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Navalnyy</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the violations established by the referred judgments;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Times New Roman" panose="02020603050405020304" pitchFamily="18" charset="0"/>
              <a:buChar char="-"/>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 on the Secretary General and the authorities of the member States to raise Mr.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Navalnyy’s</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situation with the Russian highest authorities in order to get him released without any delay;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Times New Roman" panose="02020603050405020304" pitchFamily="18" charset="0"/>
              <a:buChar char="-"/>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nsure the implementation of the judgment by using </a:t>
            </a:r>
            <a:r>
              <a:rPr lang="en-US" sz="24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means at the disposal of the Committee, including those under Article 46.4 of the Convention and to initiate an infringement proceeding as stipulated by Rule 11 of the Rules of the Committee of Ministers if the authorities refuse to execute the judgments without any further delay.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8504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97F5EB-3734-4038-AF55-94C2E56E5B49}"/>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Thank you!</a:t>
            </a:r>
          </a:p>
        </p:txBody>
      </p:sp>
      <p:sp>
        <p:nvSpPr>
          <p:cNvPr id="5" name="Text Placeholder 4">
            <a:extLst>
              <a:ext uri="{FF2B5EF4-FFF2-40B4-BE49-F238E27FC236}">
                <a16:creationId xmlns:a16="http://schemas.microsoft.com/office/drawing/2014/main" id="{13B9202C-8450-47AB-A08B-91EB89AE33C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12850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3" ma:contentTypeDescription="Create a new document." ma:contentTypeScope="" ma:versionID="0a42a09bf6f341962696776f2fa916a3">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cb127f1fb3567365e936b65534ecb972"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3E317E-C032-480D-9E46-FD4E627200A2}"/>
</file>

<file path=customXml/itemProps2.xml><?xml version="1.0" encoding="utf-8"?>
<ds:datastoreItem xmlns:ds="http://schemas.openxmlformats.org/officeDocument/2006/customXml" ds:itemID="{488774E1-E9F0-4520-BCAE-251FD0E6A9AD}"/>
</file>

<file path=customXml/itemProps3.xml><?xml version="1.0" encoding="utf-8"?>
<ds:datastoreItem xmlns:ds="http://schemas.openxmlformats.org/officeDocument/2006/customXml" ds:itemID="{8DFA30FD-DAC0-44A4-91DE-C9C5A01EAFA2}"/>
</file>

<file path=docProps/app.xml><?xml version="1.0" encoding="utf-8"?>
<Properties xmlns="http://schemas.openxmlformats.org/officeDocument/2006/extended-properties" xmlns:vt="http://schemas.openxmlformats.org/officeDocument/2006/docPropsVTypes">
  <TotalTime>17</TotalTime>
  <Words>538</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NON EXECUTION OF THE CASE OF NAVALNYYE V RUSSIA (application no. 101/15)</vt:lpstr>
      <vt:lpstr>ECTHR findings in the case of Navalnyye v Russia (delivered on 17 October 2017)   </vt:lpstr>
      <vt:lpstr>Essential facts</vt:lpstr>
      <vt:lpstr>Mr. Navalnyy’s mal-treatment under detention</vt:lpstr>
      <vt:lpstr>Other restrictions of Mr. Navalnyy’s rights under detention</vt:lpstr>
      <vt:lpstr>Requests to the Committee of Ministers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EXECUTION OF THE CASE OF NAVALNYYE V RUSSIA (application no. 101/15)</dc:title>
  <dc:creator>ann maralyan</dc:creator>
  <cp:lastModifiedBy>ann maralyan</cp:lastModifiedBy>
  <cp:revision>2</cp:revision>
  <dcterms:created xsi:type="dcterms:W3CDTF">2021-11-16T16:57:24Z</dcterms:created>
  <dcterms:modified xsi:type="dcterms:W3CDTF">2021-11-17T13:47:26Z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