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90" r:id="rId6"/>
    <p:sldId id="286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D00E3-4086-F919-F986-BF539934D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771E559-D962-CB24-5A29-859FC08D0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D9F625-06BB-A50E-3535-C8DB7038F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A662-C0AC-4EE2-A25F-FCA944C3210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FA8285-AB62-5D28-0188-383313057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0E8272-2D24-F3D3-013F-97DCE7B5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A7A5-BCAE-4FAC-B869-DD143E91D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26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DB76CE-6749-6368-ECC0-FE5044321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400F9A-843A-FB9C-8D1A-F1CF25CF4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6C6FE2-ACEF-AE11-22A0-28B06236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A662-C0AC-4EE2-A25F-FCA944C3210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28F52D-6D6F-3BBD-DE43-2F48AA559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A6DF2E-6C82-3AA2-9226-E66B2F5B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A7A5-BCAE-4FAC-B869-DD143E91D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15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926A396-E683-2426-CD3D-4BAA72448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D7FCE2-0637-9F43-9240-135BEB464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039FA7-5ABE-E506-F608-C8B781E8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A662-C0AC-4EE2-A25F-FCA944C3210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BA7307-2940-5790-F2EF-52B96384D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EAF557-5DBB-9962-8256-CBAA0A27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A7A5-BCAE-4FAC-B869-DD143E91D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8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82101A-D3A2-E224-0FEF-5C05499C1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EFF4E4-409F-09A2-C025-65ECCA4E6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7AF355-4D32-31AA-D9D1-878DC1B93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A662-C0AC-4EE2-A25F-FCA944C3210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453033-B794-923C-DFC7-7F15EB12D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1E4A83-AAF5-F1CA-9D22-35112D74E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A7A5-BCAE-4FAC-B869-DD143E91D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07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27B6B6-B71B-4012-2D5C-BDEE8FAEE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F73DBA-3C30-C921-E848-4DA1A2CE4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0F04CC-963F-6ABC-7009-843F7398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A662-C0AC-4EE2-A25F-FCA944C3210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51A08A-05FE-61DA-70C0-F374C8AB4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265B52-C5E2-7FE7-6BB5-C8C6A041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A7A5-BCAE-4FAC-B869-DD143E91D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67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ED388A-00F9-2C73-1AB3-4070EB469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C46CF8-A803-68B6-8C07-18922E0B7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0E58C7-56FD-AD97-790C-E945945C0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D72249-A301-BBDF-5C9D-26539AD7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A662-C0AC-4EE2-A25F-FCA944C3210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F3131B-C5B9-B6B0-E598-5B7BC9815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1711F5-0AFE-99A6-A6A0-D3DD3DFE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A7A5-BCAE-4FAC-B869-DD143E91D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07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9675E-21C6-0B35-2DD2-0CDD389CE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B4476A-1989-E80A-9984-EB11B3E63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FEF2B1-B11A-7AFC-407C-C3ABDC265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B5AE10-F41C-E79B-7092-6AD01FAD5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0AB518D-74E7-372A-408F-4D093FA09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F590943-0633-F1B8-BB53-B1C64B791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A662-C0AC-4EE2-A25F-FCA944C3210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5CA56B2-9BFE-0861-79EA-89D3B6C30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539CA8A-5200-9D7F-3E7E-E48D7E63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A7A5-BCAE-4FAC-B869-DD143E91D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34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61127A-6916-D05F-544C-7CD023F5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D4D3BE-C414-C9E6-42FA-720A191A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A662-C0AC-4EE2-A25F-FCA944C3210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CF9B63-ED64-ADB4-5CD4-ADB8727DF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9ADBD6-B244-0797-1179-8193C44CB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A7A5-BCAE-4FAC-B869-DD143E91D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76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E29EFE-B845-8A5D-9A6E-8C7106773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A662-C0AC-4EE2-A25F-FCA944C3210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3107E0-97EF-FA04-CD08-49193DF0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0379A3-AEE9-B85D-B82B-2C1190603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A7A5-BCAE-4FAC-B869-DD143E91D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55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96F0B-D4A9-15D9-E10F-0F122C0F5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7049DD-3A8F-E055-3E71-0EF6799A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E9E5CD-7CA1-9132-36BD-08E99F948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CFC20D-AE79-B6C4-0248-A31A615D6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A662-C0AC-4EE2-A25F-FCA944C3210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84F9DD-0595-2A02-12F2-964204E5A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43D454-A6E5-E1C2-7CB9-B907332E3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A7A5-BCAE-4FAC-B869-DD143E91D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30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8C5622-05FD-A553-F8DF-006FF8DF1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CB5795-DD77-5482-A2DD-1F01F199C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1530AE-754D-4D13-5327-2A50861C6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D6B171-DA2B-A8FD-E450-AE8E6F7EB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A662-C0AC-4EE2-A25F-FCA944C3210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070435-431A-2F4A-A92D-6910BA40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FC79F9-1F91-2623-53A8-E4D04C1D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A7A5-BCAE-4FAC-B869-DD143E91D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77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9D317EB-7076-CA4A-6792-5FA2365B5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A47616-206D-582D-6D06-E5EC303C3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6E39B-4322-C130-9439-511968F72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A662-C0AC-4EE2-A25F-FCA944C32105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626339-1CE4-D5D8-956E-F931780C5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289D0C-60C3-F973-D99C-17FF88873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5A7A5-BCAE-4FAC-B869-DD143E91DE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34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42B95BC9-93EF-0DC0-7263-A89A485E0814}"/>
              </a:ext>
            </a:extLst>
          </p:cNvPr>
          <p:cNvSpPr txBox="1"/>
          <p:nvPr/>
        </p:nvSpPr>
        <p:spPr>
          <a:xfrm>
            <a:off x="998706" y="1099225"/>
            <a:ext cx="100194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b="1" i="1" dirty="0"/>
              <a:t>Broda and Bojara v. Poland</a:t>
            </a:r>
          </a:p>
          <a:p>
            <a:pPr algn="ctr"/>
            <a:r>
              <a:rPr lang="pl-PL" sz="6000" b="1" dirty="0"/>
              <a:t> </a:t>
            </a:r>
          </a:p>
          <a:p>
            <a:pPr algn="ctr"/>
            <a:r>
              <a:rPr lang="pl-PL" sz="6000" dirty="0"/>
              <a:t>29 </a:t>
            </a:r>
            <a:r>
              <a:rPr lang="pl-PL" sz="6000" dirty="0" err="1"/>
              <a:t>June</a:t>
            </a:r>
            <a:r>
              <a:rPr lang="pl-PL" sz="6000" dirty="0"/>
              <a:t> 2021, </a:t>
            </a:r>
            <a:r>
              <a:rPr lang="pl-PL" sz="6000" dirty="0" err="1"/>
              <a:t>app</a:t>
            </a:r>
            <a:r>
              <a:rPr lang="pl-PL" sz="6000" dirty="0"/>
              <a:t>. nos. 26691/18 and 27367/18</a:t>
            </a:r>
          </a:p>
        </p:txBody>
      </p:sp>
    </p:spTree>
    <p:extLst>
      <p:ext uri="{BB962C8B-B14F-4D97-AF65-F5344CB8AC3E}">
        <p14:creationId xmlns:p14="http://schemas.microsoft.com/office/powerpoint/2010/main" val="143267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E37AC-C629-48AD-AE09-CF50C5CF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/>
              <a:t>Broda and Bojara</a:t>
            </a:r>
            <a:r>
              <a:rPr lang="pl-PL" dirty="0"/>
              <a:t>: </a:t>
            </a:r>
            <a:r>
              <a:rPr lang="pl-PL" dirty="0" err="1"/>
              <a:t>facts</a:t>
            </a:r>
            <a:r>
              <a:rPr lang="pl-PL" dirty="0"/>
              <a:t> of the </a:t>
            </a:r>
            <a:r>
              <a:rPr lang="pl-PL" dirty="0" err="1"/>
              <a:t>case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F78E08-0E49-4B45-A861-A09CD5C7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13627"/>
            <a:ext cx="10058400" cy="4202348"/>
          </a:xfrm>
        </p:spPr>
        <p:txBody>
          <a:bodyPr>
            <a:normAutofit fontScale="77500" lnSpcReduction="20000"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chemeClr val="tx1"/>
                </a:solidFill>
              </a:rPr>
              <a:t> the </a:t>
            </a:r>
            <a:r>
              <a:rPr lang="pl-PL" sz="2800" dirty="0" err="1">
                <a:solidFill>
                  <a:schemeClr val="tx1"/>
                </a:solidFill>
              </a:rPr>
              <a:t>applicants</a:t>
            </a:r>
            <a:r>
              <a:rPr lang="pl-PL" sz="2800" dirty="0">
                <a:solidFill>
                  <a:schemeClr val="tx1"/>
                </a:solidFill>
              </a:rPr>
              <a:t>, judges, </a:t>
            </a:r>
            <a:r>
              <a:rPr lang="pl-PL" sz="2800" dirty="0" err="1">
                <a:solidFill>
                  <a:schemeClr val="tx1"/>
                </a:solidFill>
              </a:rPr>
              <a:t>were</a:t>
            </a:r>
            <a:r>
              <a:rPr lang="pl-PL" sz="2800" dirty="0">
                <a:solidFill>
                  <a:schemeClr val="tx1"/>
                </a:solidFill>
              </a:rPr>
              <a:t> vice-</a:t>
            </a:r>
            <a:r>
              <a:rPr lang="pl-PL" sz="2800" dirty="0" err="1">
                <a:solidFill>
                  <a:schemeClr val="tx1"/>
                </a:solidFill>
              </a:rPr>
              <a:t>presidents</a:t>
            </a:r>
            <a:r>
              <a:rPr lang="pl-PL" sz="2800" dirty="0">
                <a:solidFill>
                  <a:schemeClr val="tx1"/>
                </a:solidFill>
              </a:rPr>
              <a:t> of </a:t>
            </a:r>
            <a:r>
              <a:rPr lang="pl-PL" sz="2800" dirty="0" err="1">
                <a:solidFill>
                  <a:schemeClr val="tx1"/>
                </a:solidFill>
              </a:rPr>
              <a:t>Circuit</a:t>
            </a:r>
            <a:r>
              <a:rPr lang="pl-PL" sz="2800" dirty="0">
                <a:solidFill>
                  <a:schemeClr val="tx1"/>
                </a:solidFill>
              </a:rPr>
              <a:t> Court in Kielce;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chemeClr val="tx1"/>
                </a:solidFill>
              </a:rPr>
              <a:t> the </a:t>
            </a:r>
            <a:r>
              <a:rPr lang="pl-PL" sz="2800" dirty="0" err="1">
                <a:solidFill>
                  <a:schemeClr val="tx1"/>
                </a:solidFill>
              </a:rPr>
              <a:t>applicants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were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dissmissed</a:t>
            </a:r>
            <a:r>
              <a:rPr lang="pl-PL" sz="2800" dirty="0">
                <a:solidFill>
                  <a:schemeClr val="tx1"/>
                </a:solidFill>
              </a:rPr>
              <a:t> from </a:t>
            </a:r>
            <a:r>
              <a:rPr lang="pl-PL" sz="2800" dirty="0" err="1">
                <a:solidFill>
                  <a:schemeClr val="tx1"/>
                </a:solidFill>
              </a:rPr>
              <a:t>their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positions</a:t>
            </a:r>
            <a:r>
              <a:rPr lang="pl-PL" sz="2800" dirty="0">
                <a:solidFill>
                  <a:schemeClr val="tx1"/>
                </a:solidFill>
              </a:rPr>
              <a:t> by the Minister of </a:t>
            </a:r>
            <a:r>
              <a:rPr lang="pl-PL" sz="2800" dirty="0" err="1">
                <a:solidFill>
                  <a:schemeClr val="tx1"/>
                </a:solidFill>
              </a:rPr>
              <a:t>Justice</a:t>
            </a:r>
            <a:r>
              <a:rPr lang="pl-PL" sz="2800" dirty="0">
                <a:solidFill>
                  <a:schemeClr val="tx1"/>
                </a:solidFill>
              </a:rPr>
              <a:t> on the </a:t>
            </a:r>
            <a:r>
              <a:rPr lang="pl-PL" sz="2800" dirty="0" err="1">
                <a:solidFill>
                  <a:schemeClr val="tx1"/>
                </a:solidFill>
              </a:rPr>
              <a:t>basis</a:t>
            </a:r>
            <a:r>
              <a:rPr lang="pl-PL" sz="2800" dirty="0">
                <a:solidFill>
                  <a:schemeClr val="tx1"/>
                </a:solidFill>
              </a:rPr>
              <a:t> of the law </a:t>
            </a:r>
            <a:r>
              <a:rPr lang="pl-PL" sz="2800" dirty="0" err="1">
                <a:solidFill>
                  <a:schemeClr val="tx1"/>
                </a:solidFill>
              </a:rPr>
              <a:t>adopted</a:t>
            </a:r>
            <a:r>
              <a:rPr lang="pl-PL" sz="2800" dirty="0">
                <a:solidFill>
                  <a:schemeClr val="tx1"/>
                </a:solidFill>
              </a:rPr>
              <a:t> on 12 </a:t>
            </a:r>
            <a:r>
              <a:rPr lang="pl-PL" sz="2800" dirty="0" err="1">
                <a:solidFill>
                  <a:schemeClr val="tx1"/>
                </a:solidFill>
              </a:rPr>
              <a:t>July</a:t>
            </a:r>
            <a:r>
              <a:rPr lang="pl-PL" sz="2800" dirty="0">
                <a:solidFill>
                  <a:schemeClr val="tx1"/>
                </a:solidFill>
              </a:rPr>
              <a:t> 2017: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the law </a:t>
            </a:r>
            <a:r>
              <a:rPr lang="pl-PL" dirty="0" err="1">
                <a:solidFill>
                  <a:schemeClr val="tx1"/>
                </a:solidFill>
              </a:rPr>
              <a:t>authorised</a:t>
            </a:r>
            <a:r>
              <a:rPr lang="pl-PL" dirty="0">
                <a:solidFill>
                  <a:schemeClr val="tx1"/>
                </a:solidFill>
              </a:rPr>
              <a:t> the Minister to </a:t>
            </a:r>
            <a:r>
              <a:rPr lang="pl-PL" dirty="0" err="1">
                <a:solidFill>
                  <a:schemeClr val="tx1"/>
                </a:solidFill>
              </a:rPr>
              <a:t>dismiss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presidents</a:t>
            </a:r>
            <a:r>
              <a:rPr lang="pl-PL" dirty="0">
                <a:solidFill>
                  <a:schemeClr val="tx1"/>
                </a:solidFill>
              </a:rPr>
              <a:t> and vice-</a:t>
            </a:r>
            <a:r>
              <a:rPr lang="pl-PL" dirty="0" err="1">
                <a:solidFill>
                  <a:schemeClr val="tx1"/>
                </a:solidFill>
              </a:rPr>
              <a:t>presidents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courts</a:t>
            </a:r>
            <a:r>
              <a:rPr lang="pl-PL" dirty="0">
                <a:solidFill>
                  <a:schemeClr val="tx1"/>
                </a:solidFill>
              </a:rPr>
              <a:t> for </a:t>
            </a:r>
            <a:r>
              <a:rPr lang="pl-PL" dirty="0" err="1">
                <a:solidFill>
                  <a:schemeClr val="tx1"/>
                </a:solidFill>
              </a:rPr>
              <a:t>any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reason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without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need</a:t>
            </a:r>
            <a:r>
              <a:rPr lang="pl-PL" dirty="0">
                <a:solidFill>
                  <a:schemeClr val="tx1"/>
                </a:solidFill>
              </a:rPr>
              <a:t> for </a:t>
            </a:r>
            <a:r>
              <a:rPr lang="pl-PL" dirty="0" err="1">
                <a:solidFill>
                  <a:schemeClr val="tx1"/>
                </a:solidFill>
              </a:rPr>
              <a:t>consultations</a:t>
            </a:r>
            <a:r>
              <a:rPr lang="pl-PL" dirty="0">
                <a:solidFill>
                  <a:schemeClr val="tx1"/>
                </a:solidFill>
              </a:rPr>
              <a:t> with </a:t>
            </a:r>
            <a:r>
              <a:rPr lang="pl-PL" dirty="0" err="1">
                <a:solidFill>
                  <a:schemeClr val="tx1"/>
                </a:solidFill>
              </a:rPr>
              <a:t>organs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courts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or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National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Council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Judiciary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providing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reasons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the law was </a:t>
            </a:r>
            <a:r>
              <a:rPr lang="pl-PL" dirty="0" err="1">
                <a:solidFill>
                  <a:schemeClr val="tx1"/>
                </a:solidFill>
              </a:rPr>
              <a:t>assessed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negatively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among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others</a:t>
            </a:r>
            <a:r>
              <a:rPr lang="pl-PL" dirty="0">
                <a:solidFill>
                  <a:schemeClr val="tx1"/>
                </a:solidFill>
              </a:rPr>
              <a:t> by the </a:t>
            </a:r>
            <a:r>
              <a:rPr lang="pl-PL" dirty="0" err="1">
                <a:solidFill>
                  <a:schemeClr val="tx1"/>
                </a:solidFill>
              </a:rPr>
              <a:t>Venice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Commission</a:t>
            </a:r>
            <a:endParaRPr lang="pl-PL" dirty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these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provisions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were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applicable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only</a:t>
            </a:r>
            <a:r>
              <a:rPr lang="pl-PL" dirty="0">
                <a:solidFill>
                  <a:schemeClr val="tx1"/>
                </a:solidFill>
              </a:rPr>
              <a:t> in the period of 6 </a:t>
            </a:r>
            <a:r>
              <a:rPr lang="pl-PL" dirty="0" err="1">
                <a:solidFill>
                  <a:schemeClr val="tx1"/>
                </a:solidFill>
              </a:rPr>
              <a:t>months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since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entry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intro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force</a:t>
            </a:r>
            <a:r>
              <a:rPr lang="pl-PL" dirty="0">
                <a:solidFill>
                  <a:schemeClr val="tx1"/>
                </a:solidFill>
              </a:rPr>
              <a:t> of the law, </a:t>
            </a:r>
            <a:r>
              <a:rPr lang="pl-PL" dirty="0" err="1">
                <a:solidFill>
                  <a:schemeClr val="tx1"/>
                </a:solidFill>
              </a:rPr>
              <a:t>that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between</a:t>
            </a:r>
            <a:r>
              <a:rPr lang="pl-PL" dirty="0">
                <a:solidFill>
                  <a:schemeClr val="tx1"/>
                </a:solidFill>
              </a:rPr>
              <a:t> 12 August 2017 and 12 </a:t>
            </a:r>
            <a:r>
              <a:rPr lang="pl-PL" dirty="0" err="1">
                <a:solidFill>
                  <a:schemeClr val="tx1"/>
                </a:solidFill>
              </a:rPr>
              <a:t>February</a:t>
            </a:r>
            <a:r>
              <a:rPr lang="pl-PL" dirty="0">
                <a:solidFill>
                  <a:schemeClr val="tx1"/>
                </a:solidFill>
              </a:rPr>
              <a:t> 2018;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after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that</a:t>
            </a:r>
            <a:r>
              <a:rPr lang="pl-PL" dirty="0">
                <a:solidFill>
                  <a:schemeClr val="tx1"/>
                </a:solidFill>
              </a:rPr>
              <a:t> period, </a:t>
            </a:r>
            <a:r>
              <a:rPr lang="pl-PL" dirty="0" err="1">
                <a:solidFill>
                  <a:schemeClr val="tx1"/>
                </a:solidFill>
              </a:rPr>
              <a:t>procedure</a:t>
            </a:r>
            <a:r>
              <a:rPr lang="pl-PL" dirty="0">
                <a:solidFill>
                  <a:schemeClr val="tx1"/>
                </a:solidFill>
              </a:rPr>
              <a:t> for the </a:t>
            </a:r>
            <a:r>
              <a:rPr lang="pl-PL" dirty="0" err="1">
                <a:solidFill>
                  <a:schemeClr val="tx1"/>
                </a:solidFill>
              </a:rPr>
              <a:t>dismissal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court’s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presidents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regulated</a:t>
            </a:r>
            <a:r>
              <a:rPr lang="pl-PL" dirty="0">
                <a:solidFill>
                  <a:schemeClr val="tx1"/>
                </a:solidFill>
              </a:rPr>
              <a:t> by </a:t>
            </a:r>
            <a:r>
              <a:rPr lang="pl-PL" dirty="0" err="1">
                <a:solidFill>
                  <a:schemeClr val="tx1"/>
                </a:solidFill>
              </a:rPr>
              <a:t>different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provisions</a:t>
            </a:r>
            <a:endParaRPr lang="pl-PL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chemeClr val="tx1"/>
                </a:solidFill>
              </a:rPr>
              <a:t> the </a:t>
            </a:r>
            <a:r>
              <a:rPr lang="pl-PL" sz="2800" dirty="0" err="1">
                <a:solidFill>
                  <a:schemeClr val="tx1"/>
                </a:solidFill>
              </a:rPr>
              <a:t>applicants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asked</a:t>
            </a:r>
            <a:r>
              <a:rPr lang="pl-PL" sz="2800" dirty="0">
                <a:solidFill>
                  <a:schemeClr val="tx1"/>
                </a:solidFill>
              </a:rPr>
              <a:t> the Minister to </a:t>
            </a:r>
            <a:r>
              <a:rPr lang="pl-PL" sz="2800" dirty="0" err="1">
                <a:solidFill>
                  <a:schemeClr val="tx1"/>
                </a:solidFill>
              </a:rPr>
              <a:t>inform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them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about</a:t>
            </a:r>
            <a:r>
              <a:rPr lang="pl-PL" sz="2800" dirty="0">
                <a:solidFill>
                  <a:schemeClr val="tx1"/>
                </a:solidFill>
              </a:rPr>
              <a:t> the </a:t>
            </a:r>
            <a:r>
              <a:rPr lang="pl-PL" sz="2800" dirty="0" err="1">
                <a:solidFill>
                  <a:schemeClr val="tx1"/>
                </a:solidFill>
              </a:rPr>
              <a:t>reasons</a:t>
            </a:r>
            <a:r>
              <a:rPr lang="pl-PL" sz="2800" dirty="0">
                <a:solidFill>
                  <a:schemeClr val="tx1"/>
                </a:solidFill>
              </a:rPr>
              <a:t> of </a:t>
            </a:r>
            <a:r>
              <a:rPr lang="pl-PL" sz="2800" dirty="0" err="1">
                <a:solidFill>
                  <a:schemeClr val="tx1"/>
                </a:solidFill>
              </a:rPr>
              <a:t>such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decision</a:t>
            </a:r>
            <a:r>
              <a:rPr lang="pl-PL" sz="2800" dirty="0">
                <a:solidFill>
                  <a:schemeClr val="tx1"/>
                </a:solidFill>
              </a:rPr>
              <a:t> and </a:t>
            </a:r>
            <a:r>
              <a:rPr lang="pl-PL" sz="2800" dirty="0" err="1">
                <a:solidFill>
                  <a:schemeClr val="tx1"/>
                </a:solidFill>
              </a:rPr>
              <a:t>about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remedies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available</a:t>
            </a:r>
            <a:r>
              <a:rPr lang="pl-PL" sz="2800" dirty="0">
                <a:solidFill>
                  <a:schemeClr val="tx1"/>
                </a:solidFill>
              </a:rPr>
              <a:t> to </a:t>
            </a:r>
            <a:r>
              <a:rPr lang="pl-PL" sz="2800" dirty="0" err="1">
                <a:solidFill>
                  <a:schemeClr val="tx1"/>
                </a:solidFill>
              </a:rPr>
              <a:t>them</a:t>
            </a:r>
            <a:r>
              <a:rPr lang="pl-PL" sz="2800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chemeClr val="tx1"/>
                </a:solidFill>
              </a:rPr>
              <a:t> the Minister </a:t>
            </a:r>
            <a:r>
              <a:rPr lang="pl-PL" sz="2800" dirty="0" err="1">
                <a:solidFill>
                  <a:schemeClr val="tx1"/>
                </a:solidFill>
              </a:rPr>
              <a:t>informed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that</a:t>
            </a:r>
            <a:r>
              <a:rPr lang="pl-PL" sz="2800" dirty="0">
                <a:solidFill>
                  <a:schemeClr val="tx1"/>
                </a:solidFill>
              </a:rPr>
              <a:t> he was not </a:t>
            </a:r>
            <a:r>
              <a:rPr lang="pl-PL" sz="2800" dirty="0" err="1">
                <a:solidFill>
                  <a:schemeClr val="tx1"/>
                </a:solidFill>
              </a:rPr>
              <a:t>obliged</a:t>
            </a:r>
            <a:r>
              <a:rPr lang="pl-PL" sz="2800" dirty="0">
                <a:solidFill>
                  <a:schemeClr val="tx1"/>
                </a:solidFill>
              </a:rPr>
              <a:t> to </a:t>
            </a:r>
            <a:r>
              <a:rPr lang="pl-PL" sz="2800" dirty="0" err="1">
                <a:solidFill>
                  <a:schemeClr val="tx1"/>
                </a:solidFill>
              </a:rPr>
              <a:t>provide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reasons</a:t>
            </a:r>
            <a:r>
              <a:rPr lang="pl-PL" sz="2800" dirty="0">
                <a:solidFill>
                  <a:schemeClr val="tx1"/>
                </a:solidFill>
              </a:rPr>
              <a:t> and </a:t>
            </a:r>
            <a:r>
              <a:rPr lang="pl-PL" sz="2800" dirty="0" err="1">
                <a:solidFill>
                  <a:schemeClr val="tx1"/>
                </a:solidFill>
              </a:rPr>
              <a:t>that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his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decision</a:t>
            </a:r>
            <a:r>
              <a:rPr lang="pl-PL" sz="2800" dirty="0">
                <a:solidFill>
                  <a:schemeClr val="tx1"/>
                </a:solidFill>
              </a:rPr>
              <a:t> was not </a:t>
            </a:r>
            <a:r>
              <a:rPr lang="pl-PL" sz="2800" dirty="0" err="1">
                <a:solidFill>
                  <a:schemeClr val="tx1"/>
                </a:solidFill>
              </a:rPr>
              <a:t>appealable</a:t>
            </a:r>
            <a:r>
              <a:rPr lang="pl-PL" sz="2800" dirty="0">
                <a:solidFill>
                  <a:schemeClr val="tx1"/>
                </a:solidFill>
              </a:rPr>
              <a:t> by </a:t>
            </a:r>
            <a:r>
              <a:rPr lang="pl-PL" sz="2800" dirty="0" err="1">
                <a:solidFill>
                  <a:schemeClr val="tx1"/>
                </a:solidFill>
              </a:rPr>
              <a:t>any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means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32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E37AC-C629-48AD-AE09-CF50C5CF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/>
              <a:t>Broda and Bojara</a:t>
            </a:r>
            <a:r>
              <a:rPr lang="pl-PL" dirty="0"/>
              <a:t>: </a:t>
            </a:r>
            <a:r>
              <a:rPr lang="pl-PL" dirty="0" err="1"/>
              <a:t>judgment</a:t>
            </a:r>
            <a:r>
              <a:rPr lang="pl-PL" dirty="0"/>
              <a:t> of the Court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F78E08-0E49-4B45-A861-A09CD5C7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6894"/>
            <a:ext cx="10058400" cy="4445539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3200" dirty="0">
                <a:solidFill>
                  <a:schemeClr val="tx1"/>
                </a:solidFill>
              </a:rPr>
              <a:t> the Court </a:t>
            </a:r>
            <a:r>
              <a:rPr lang="pl-PL" sz="3200" dirty="0" err="1">
                <a:solidFill>
                  <a:schemeClr val="tx1"/>
                </a:solidFill>
              </a:rPr>
              <a:t>ruled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that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there</a:t>
            </a:r>
            <a:r>
              <a:rPr lang="pl-PL" sz="3200" dirty="0">
                <a:solidFill>
                  <a:schemeClr val="tx1"/>
                </a:solidFill>
              </a:rPr>
              <a:t> was </a:t>
            </a:r>
            <a:r>
              <a:rPr lang="pl-PL" sz="3200" dirty="0" err="1">
                <a:solidFill>
                  <a:schemeClr val="tx1"/>
                </a:solidFill>
              </a:rPr>
              <a:t>violation</a:t>
            </a:r>
            <a:r>
              <a:rPr lang="pl-PL" sz="3200" dirty="0">
                <a:solidFill>
                  <a:schemeClr val="tx1"/>
                </a:solidFill>
              </a:rPr>
              <a:t> of </a:t>
            </a:r>
            <a:r>
              <a:rPr lang="pl-PL" sz="3200" dirty="0" err="1">
                <a:solidFill>
                  <a:schemeClr val="tx1"/>
                </a:solidFill>
              </a:rPr>
              <a:t>Article</a:t>
            </a:r>
            <a:r>
              <a:rPr lang="pl-PL" sz="3200" dirty="0">
                <a:solidFill>
                  <a:schemeClr val="tx1"/>
                </a:solidFill>
              </a:rPr>
              <a:t> 6 § 1 ECHR;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3200" dirty="0">
                <a:solidFill>
                  <a:schemeClr val="tx1"/>
                </a:solidFill>
              </a:rPr>
              <a:t> the </a:t>
            </a:r>
            <a:r>
              <a:rPr lang="pl-PL" sz="3200" dirty="0" err="1">
                <a:solidFill>
                  <a:schemeClr val="tx1"/>
                </a:solidFill>
              </a:rPr>
              <a:t>applicants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were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completely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deprived</a:t>
            </a:r>
            <a:r>
              <a:rPr lang="pl-PL" sz="3200" dirty="0">
                <a:solidFill>
                  <a:schemeClr val="tx1"/>
                </a:solidFill>
              </a:rPr>
              <a:t> of </a:t>
            </a:r>
            <a:r>
              <a:rPr lang="pl-PL" sz="3200" dirty="0" err="1">
                <a:solidFill>
                  <a:schemeClr val="tx1"/>
                </a:solidFill>
              </a:rPr>
              <a:t>access</a:t>
            </a:r>
            <a:r>
              <a:rPr lang="pl-PL" sz="3200" dirty="0">
                <a:solidFill>
                  <a:schemeClr val="tx1"/>
                </a:solidFill>
              </a:rPr>
              <a:t> to </a:t>
            </a:r>
            <a:r>
              <a:rPr lang="pl-PL" sz="3200" dirty="0" err="1">
                <a:solidFill>
                  <a:schemeClr val="tx1"/>
                </a:solidFill>
              </a:rPr>
              <a:t>court</a:t>
            </a:r>
            <a:r>
              <a:rPr lang="pl-PL" sz="3200" dirty="0">
                <a:solidFill>
                  <a:schemeClr val="tx1"/>
                </a:solidFill>
              </a:rPr>
              <a:t> with </a:t>
            </a:r>
            <a:r>
              <a:rPr lang="pl-PL" sz="3200" dirty="0" err="1">
                <a:solidFill>
                  <a:schemeClr val="tx1"/>
                </a:solidFill>
              </a:rPr>
              <a:t>regards</a:t>
            </a:r>
            <a:r>
              <a:rPr lang="pl-PL" sz="3200" dirty="0">
                <a:solidFill>
                  <a:schemeClr val="tx1"/>
                </a:solidFill>
              </a:rPr>
              <a:t> to </a:t>
            </a:r>
            <a:r>
              <a:rPr lang="pl-PL" sz="3200" dirty="0" err="1">
                <a:solidFill>
                  <a:schemeClr val="tx1"/>
                </a:solidFill>
              </a:rPr>
              <a:t>their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dismissal</a:t>
            </a:r>
            <a:r>
              <a:rPr lang="pl-PL" sz="3200" dirty="0">
                <a:solidFill>
                  <a:schemeClr val="tx1"/>
                </a:solidFill>
              </a:rPr>
              <a:t> from the </a:t>
            </a:r>
            <a:r>
              <a:rPr lang="pl-PL" sz="3200" dirty="0" err="1">
                <a:solidFill>
                  <a:schemeClr val="tx1"/>
                </a:solidFill>
              </a:rPr>
              <a:t>office</a:t>
            </a:r>
            <a:r>
              <a:rPr lang="pl-PL" sz="3200" dirty="0">
                <a:solidFill>
                  <a:schemeClr val="tx1"/>
                </a:solidFill>
              </a:rPr>
              <a:t> of vice-</a:t>
            </a:r>
            <a:r>
              <a:rPr lang="pl-PL" sz="3200" dirty="0" err="1">
                <a:solidFill>
                  <a:schemeClr val="tx1"/>
                </a:solidFill>
              </a:rPr>
              <a:t>presidents</a:t>
            </a:r>
            <a:r>
              <a:rPr lang="pl-PL" sz="3200" dirty="0">
                <a:solidFill>
                  <a:schemeClr val="tx1"/>
                </a:solidFill>
              </a:rPr>
              <a:t> of </a:t>
            </a:r>
            <a:r>
              <a:rPr lang="pl-PL" sz="3200" dirty="0" err="1">
                <a:solidFill>
                  <a:schemeClr val="tx1"/>
                </a:solidFill>
              </a:rPr>
              <a:t>courts</a:t>
            </a:r>
            <a:r>
              <a:rPr lang="pl-PL" sz="3200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3200" dirty="0">
                <a:solidFill>
                  <a:schemeClr val="tx1"/>
                </a:solidFill>
              </a:rPr>
              <a:t> the </a:t>
            </a:r>
            <a:r>
              <a:rPr lang="pl-PL" sz="3200" dirty="0" err="1">
                <a:solidFill>
                  <a:schemeClr val="tx1"/>
                </a:solidFill>
              </a:rPr>
              <a:t>Minister’s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decision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did</a:t>
            </a:r>
            <a:r>
              <a:rPr lang="pl-PL" sz="3200" dirty="0">
                <a:solidFill>
                  <a:schemeClr val="tx1"/>
                </a:solidFill>
              </a:rPr>
              <a:t> not </a:t>
            </a:r>
            <a:r>
              <a:rPr lang="pl-PL" sz="3200" dirty="0" err="1">
                <a:solidFill>
                  <a:schemeClr val="tx1"/>
                </a:solidFill>
              </a:rPr>
              <a:t>contain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any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statement</a:t>
            </a:r>
            <a:r>
              <a:rPr lang="pl-PL" sz="3200" dirty="0">
                <a:solidFill>
                  <a:schemeClr val="tx1"/>
                </a:solidFill>
              </a:rPr>
              <a:t> of </a:t>
            </a:r>
            <a:r>
              <a:rPr lang="pl-PL" sz="3200" dirty="0" err="1">
                <a:solidFill>
                  <a:schemeClr val="tx1"/>
                </a:solidFill>
              </a:rPr>
              <a:t>reasons</a:t>
            </a:r>
            <a:r>
              <a:rPr lang="pl-PL" sz="3200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3200" dirty="0">
                <a:solidFill>
                  <a:schemeClr val="tx1"/>
                </a:solidFill>
              </a:rPr>
              <a:t> no </a:t>
            </a:r>
            <a:r>
              <a:rPr lang="pl-PL" sz="3200" dirty="0" err="1">
                <a:solidFill>
                  <a:schemeClr val="tx1"/>
                </a:solidFill>
              </a:rPr>
              <a:t>protection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against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arbitary</a:t>
            </a:r>
            <a:r>
              <a:rPr lang="pl-PL" sz="3200" dirty="0">
                <a:solidFill>
                  <a:schemeClr val="tx1"/>
                </a:solidFill>
              </a:rPr>
              <a:t> </a:t>
            </a:r>
            <a:r>
              <a:rPr lang="pl-PL" sz="3200" dirty="0" err="1">
                <a:solidFill>
                  <a:schemeClr val="tx1"/>
                </a:solidFill>
              </a:rPr>
              <a:t>dismissals</a:t>
            </a:r>
            <a:r>
              <a:rPr lang="pl-PL" sz="3200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0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E37AC-C629-48AD-AE09-CF50C5CF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/>
              <a:t>Broda and Bojara</a:t>
            </a:r>
            <a:r>
              <a:rPr lang="pl-PL" dirty="0"/>
              <a:t>: Action Report of the </a:t>
            </a:r>
            <a:r>
              <a:rPr lang="pl-PL" dirty="0" err="1"/>
              <a:t>Government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F78E08-0E49-4B45-A861-A09CD5C7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6894"/>
            <a:ext cx="10058400" cy="4319081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Action Report of 5 </a:t>
            </a:r>
            <a:r>
              <a:rPr lang="pl-PL" dirty="0" err="1">
                <a:solidFill>
                  <a:schemeClr val="tx1"/>
                </a:solidFill>
              </a:rPr>
              <a:t>July</a:t>
            </a:r>
            <a:r>
              <a:rPr lang="pl-PL" dirty="0">
                <a:solidFill>
                  <a:schemeClr val="tx1"/>
                </a:solidFill>
              </a:rPr>
              <a:t> 2022;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individual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measures</a:t>
            </a:r>
            <a:r>
              <a:rPr lang="pl-PL" dirty="0">
                <a:solidFill>
                  <a:schemeClr val="tx1"/>
                </a:solidFill>
              </a:rPr>
              <a:t>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payment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just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satisfaction</a:t>
            </a:r>
            <a:r>
              <a:rPr lang="pl-PL" dirty="0">
                <a:solidFill>
                  <a:schemeClr val="tx1"/>
                </a:solidFill>
              </a:rPr>
              <a:t>; no </a:t>
            </a:r>
            <a:r>
              <a:rPr lang="pl-PL" dirty="0" err="1">
                <a:solidFill>
                  <a:schemeClr val="tx1"/>
                </a:solidFill>
              </a:rPr>
              <a:t>other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individual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remedies</a:t>
            </a:r>
            <a:endParaRPr lang="pl-PL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general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measures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no </a:t>
            </a:r>
            <a:r>
              <a:rPr lang="pl-PL" dirty="0" err="1">
                <a:solidFill>
                  <a:schemeClr val="tx1"/>
                </a:solidFill>
              </a:rPr>
              <a:t>need</a:t>
            </a:r>
            <a:r>
              <a:rPr lang="pl-PL" dirty="0">
                <a:solidFill>
                  <a:schemeClr val="tx1"/>
                </a:solidFill>
              </a:rPr>
              <a:t> to </a:t>
            </a:r>
            <a:r>
              <a:rPr lang="pl-PL" dirty="0" err="1">
                <a:solidFill>
                  <a:schemeClr val="tx1"/>
                </a:solidFill>
              </a:rPr>
              <a:t>adopt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any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legal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changes</a:t>
            </a:r>
            <a:r>
              <a:rPr lang="pl-PL" dirty="0">
                <a:solidFill>
                  <a:schemeClr val="tx1"/>
                </a:solidFill>
              </a:rPr>
              <a:t>: </a:t>
            </a:r>
            <a:r>
              <a:rPr lang="pl-PL" dirty="0" err="1">
                <a:solidFill>
                  <a:schemeClr val="tx1"/>
                </a:solidFill>
              </a:rPr>
              <a:t>provisions</a:t>
            </a:r>
            <a:r>
              <a:rPr lang="pl-PL" dirty="0">
                <a:solidFill>
                  <a:schemeClr val="tx1"/>
                </a:solidFill>
              </a:rPr>
              <a:t> on the </a:t>
            </a:r>
            <a:r>
              <a:rPr lang="pl-PL" dirty="0" err="1">
                <a:solidFill>
                  <a:schemeClr val="tx1"/>
                </a:solidFill>
              </a:rPr>
              <a:t>bases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which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applicants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were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dismissed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no </a:t>
            </a:r>
            <a:r>
              <a:rPr lang="pl-PL" dirty="0" err="1">
                <a:solidFill>
                  <a:schemeClr val="tx1"/>
                </a:solidFill>
              </a:rPr>
              <a:t>longer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applocable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translation</a:t>
            </a:r>
            <a:r>
              <a:rPr lang="pl-PL" dirty="0">
                <a:solidFill>
                  <a:schemeClr val="tx1"/>
                </a:solidFill>
              </a:rPr>
              <a:t> of the </a:t>
            </a:r>
            <a:r>
              <a:rPr lang="pl-PL" dirty="0" err="1">
                <a:solidFill>
                  <a:schemeClr val="tx1"/>
                </a:solidFill>
              </a:rPr>
              <a:t>judgment</a:t>
            </a:r>
            <a:r>
              <a:rPr lang="pl-PL" dirty="0">
                <a:solidFill>
                  <a:schemeClr val="tx1"/>
                </a:solidFill>
              </a:rPr>
              <a:t> and </a:t>
            </a:r>
            <a:r>
              <a:rPr lang="pl-PL" dirty="0" err="1">
                <a:solidFill>
                  <a:schemeClr val="tx1"/>
                </a:solidFill>
              </a:rPr>
              <a:t>dissemination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information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about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it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Constitutional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Tribunal’s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judgment</a:t>
            </a:r>
            <a:r>
              <a:rPr lang="pl-PL" dirty="0">
                <a:solidFill>
                  <a:schemeClr val="tx1"/>
                </a:solidFill>
              </a:rPr>
              <a:t> in K 7/21;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‘no other general measures appear necessary</a:t>
            </a:r>
            <a:r>
              <a:rPr lang="pl-PL" dirty="0">
                <a:solidFill>
                  <a:schemeClr val="tx1"/>
                </a:solidFill>
              </a:rPr>
              <a:t>’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31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E37AC-C629-48AD-AE09-CF50C5CF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/>
              <a:t>Broda and Bojara</a:t>
            </a:r>
            <a:r>
              <a:rPr lang="pl-PL" dirty="0"/>
              <a:t>: </a:t>
            </a:r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situation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F78E08-0E49-4B45-A861-A09CD5C7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6895"/>
            <a:ext cx="10058400" cy="4474722"/>
          </a:xfrm>
        </p:spPr>
        <p:txBody>
          <a:bodyPr>
            <a:normAutofit fontScale="85000" lnSpcReduction="20000"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provisions</a:t>
            </a:r>
            <a:r>
              <a:rPr lang="pl-PL" dirty="0">
                <a:solidFill>
                  <a:schemeClr val="tx1"/>
                </a:solidFill>
              </a:rPr>
              <a:t> on the </a:t>
            </a:r>
            <a:r>
              <a:rPr lang="pl-PL" dirty="0" err="1">
                <a:solidFill>
                  <a:schemeClr val="tx1"/>
                </a:solidFill>
              </a:rPr>
              <a:t>basis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which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applicants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were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dismissed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no </a:t>
            </a:r>
            <a:r>
              <a:rPr lang="pl-PL" dirty="0" err="1">
                <a:solidFill>
                  <a:schemeClr val="tx1"/>
                </a:solidFill>
              </a:rPr>
              <a:t>longer</a:t>
            </a:r>
            <a:r>
              <a:rPr lang="pl-PL" dirty="0">
                <a:solidFill>
                  <a:schemeClr val="tx1"/>
                </a:solidFill>
              </a:rPr>
              <a:t> in </a:t>
            </a:r>
            <a:r>
              <a:rPr lang="pl-PL" dirty="0" err="1">
                <a:solidFill>
                  <a:schemeClr val="tx1"/>
                </a:solidFill>
              </a:rPr>
              <a:t>force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currently</a:t>
            </a:r>
            <a:r>
              <a:rPr lang="pl-PL" dirty="0">
                <a:solidFill>
                  <a:schemeClr val="tx1"/>
                </a:solidFill>
              </a:rPr>
              <a:t>, the Minister of </a:t>
            </a:r>
            <a:r>
              <a:rPr lang="pl-PL" dirty="0" err="1">
                <a:solidFill>
                  <a:schemeClr val="tx1"/>
                </a:solidFill>
              </a:rPr>
              <a:t>Justice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may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remove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president</a:t>
            </a:r>
            <a:r>
              <a:rPr lang="pl-PL" dirty="0">
                <a:solidFill>
                  <a:schemeClr val="tx1"/>
                </a:solidFill>
              </a:rPr>
              <a:t>/vice-</a:t>
            </a:r>
            <a:r>
              <a:rPr lang="pl-PL" dirty="0" err="1">
                <a:solidFill>
                  <a:schemeClr val="tx1"/>
                </a:solidFill>
              </a:rPr>
              <a:t>president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court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only</a:t>
            </a:r>
            <a:r>
              <a:rPr lang="pl-PL" dirty="0">
                <a:solidFill>
                  <a:schemeClr val="tx1"/>
                </a:solidFill>
              </a:rPr>
              <a:t> on </a:t>
            </a:r>
            <a:r>
              <a:rPr lang="pl-PL" dirty="0" err="1">
                <a:solidFill>
                  <a:schemeClr val="tx1"/>
                </a:solidFill>
              </a:rPr>
              <a:t>specific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grounds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enumerated</a:t>
            </a:r>
            <a:r>
              <a:rPr lang="pl-PL" dirty="0">
                <a:solidFill>
                  <a:schemeClr val="tx1"/>
                </a:solidFill>
              </a:rPr>
              <a:t> in the law: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gross or persistent failure to discharge the duties;</a:t>
            </a:r>
            <a:endParaRPr lang="pl-PL" dirty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remaining</a:t>
            </a:r>
            <a:r>
              <a:rPr lang="pl-PL" dirty="0">
                <a:solidFill>
                  <a:schemeClr val="tx1"/>
                </a:solidFill>
              </a:rPr>
              <a:t> vice-</a:t>
            </a:r>
            <a:r>
              <a:rPr lang="pl-PL" dirty="0" err="1">
                <a:solidFill>
                  <a:schemeClr val="tx1"/>
                </a:solidFill>
              </a:rPr>
              <a:t>president</a:t>
            </a:r>
            <a:r>
              <a:rPr lang="pl-PL" dirty="0">
                <a:solidFill>
                  <a:schemeClr val="tx1"/>
                </a:solidFill>
              </a:rPr>
              <a:t>/</a:t>
            </a:r>
            <a:r>
              <a:rPr lang="pl-PL" dirty="0" err="1">
                <a:solidFill>
                  <a:schemeClr val="tx1"/>
                </a:solidFill>
              </a:rPr>
              <a:t>president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office is incompatible with the </a:t>
            </a:r>
            <a:r>
              <a:rPr lang="pl-PL" dirty="0" err="1">
                <a:solidFill>
                  <a:schemeClr val="tx1"/>
                </a:solidFill>
              </a:rPr>
              <a:t>interest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administration of justice;</a:t>
            </a:r>
            <a:endParaRPr lang="pl-PL" dirty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particular </a:t>
            </a:r>
            <a:r>
              <a:rPr lang="en-US" dirty="0" err="1">
                <a:solidFill>
                  <a:schemeClr val="tx1"/>
                </a:solidFill>
              </a:rPr>
              <a:t>inefficien</a:t>
            </a:r>
            <a:r>
              <a:rPr lang="pl-PL" dirty="0" err="1">
                <a:solidFill>
                  <a:schemeClr val="tx1"/>
                </a:solidFill>
              </a:rPr>
              <a:t>cy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president</a:t>
            </a:r>
            <a:r>
              <a:rPr lang="pl-PL" dirty="0">
                <a:solidFill>
                  <a:schemeClr val="tx1"/>
                </a:solidFill>
              </a:rPr>
              <a:t>/vice-</a:t>
            </a:r>
            <a:r>
              <a:rPr lang="pl-PL" dirty="0" err="1">
                <a:solidFill>
                  <a:schemeClr val="tx1"/>
                </a:solidFill>
              </a:rPr>
              <a:t>president</a:t>
            </a:r>
            <a:r>
              <a:rPr lang="pl-PL" dirty="0">
                <a:solidFill>
                  <a:schemeClr val="tx1"/>
                </a:solidFill>
              </a:rPr>
              <a:t> 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exercising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administrative supervision or </a:t>
            </a:r>
            <a:r>
              <a:rPr lang="en-US" dirty="0" err="1">
                <a:solidFill>
                  <a:schemeClr val="tx1"/>
                </a:solidFill>
              </a:rPr>
              <a:t>organis</a:t>
            </a:r>
            <a:r>
              <a:rPr lang="pl-PL" dirty="0" err="1">
                <a:solidFill>
                  <a:schemeClr val="tx1"/>
                </a:solidFill>
              </a:rPr>
              <a:t>ing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work</a:t>
            </a:r>
            <a:r>
              <a:rPr lang="pl-PL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in the court or lower courts;</a:t>
            </a:r>
            <a:endParaRPr lang="pl-PL" dirty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voluntary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resignation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president</a:t>
            </a:r>
            <a:r>
              <a:rPr lang="pl-PL" dirty="0">
                <a:solidFill>
                  <a:schemeClr val="tx1"/>
                </a:solidFill>
              </a:rPr>
              <a:t>/vice-</a:t>
            </a:r>
            <a:r>
              <a:rPr lang="pl-PL" dirty="0" err="1">
                <a:solidFill>
                  <a:schemeClr val="tx1"/>
                </a:solidFill>
              </a:rPr>
              <a:t>president</a:t>
            </a:r>
            <a:endParaRPr lang="pl-PL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Minister </a:t>
            </a:r>
            <a:r>
              <a:rPr lang="pl-PL" dirty="0" err="1">
                <a:solidFill>
                  <a:schemeClr val="tx1"/>
                </a:solidFill>
              </a:rPr>
              <a:t>must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consult</a:t>
            </a:r>
            <a:r>
              <a:rPr lang="pl-PL" dirty="0">
                <a:solidFill>
                  <a:schemeClr val="tx1"/>
                </a:solidFill>
              </a:rPr>
              <a:t> college of a </a:t>
            </a:r>
            <a:r>
              <a:rPr lang="pl-PL" dirty="0" err="1">
                <a:solidFill>
                  <a:schemeClr val="tx1"/>
                </a:solidFill>
              </a:rPr>
              <a:t>given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court</a:t>
            </a:r>
            <a:r>
              <a:rPr lang="pl-PL" dirty="0">
                <a:solidFill>
                  <a:schemeClr val="tx1"/>
                </a:solidFill>
              </a:rPr>
              <a:t> and </a:t>
            </a:r>
            <a:r>
              <a:rPr lang="pl-PL" dirty="0" err="1">
                <a:solidFill>
                  <a:schemeClr val="tx1"/>
                </a:solidFill>
              </a:rPr>
              <a:t>if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opposes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dismissal</a:t>
            </a:r>
            <a:r>
              <a:rPr lang="pl-PL" dirty="0">
                <a:solidFill>
                  <a:schemeClr val="tx1"/>
                </a:solidFill>
              </a:rPr>
              <a:t>, the Minister </a:t>
            </a:r>
            <a:r>
              <a:rPr lang="pl-PL" dirty="0" err="1">
                <a:solidFill>
                  <a:schemeClr val="tx1"/>
                </a:solidFill>
              </a:rPr>
              <a:t>must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also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consult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National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Council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Judiciary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however</a:t>
            </a:r>
            <a:r>
              <a:rPr lang="pl-PL" dirty="0">
                <a:solidFill>
                  <a:schemeClr val="tx1"/>
                </a:solidFill>
              </a:rPr>
              <a:t>, the </a:t>
            </a:r>
            <a:r>
              <a:rPr lang="pl-PL" dirty="0" err="1">
                <a:solidFill>
                  <a:schemeClr val="tx1"/>
                </a:solidFill>
              </a:rPr>
              <a:t>negative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opinion</a:t>
            </a:r>
            <a:r>
              <a:rPr lang="pl-PL" dirty="0">
                <a:solidFill>
                  <a:schemeClr val="tx1"/>
                </a:solidFill>
              </a:rPr>
              <a:t> of the NCJ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not </a:t>
            </a:r>
            <a:r>
              <a:rPr lang="pl-PL" dirty="0" err="1">
                <a:solidFill>
                  <a:schemeClr val="tx1"/>
                </a:solidFill>
              </a:rPr>
              <a:t>binding</a:t>
            </a:r>
            <a:r>
              <a:rPr lang="pl-PL" dirty="0">
                <a:solidFill>
                  <a:schemeClr val="tx1"/>
                </a:solidFill>
              </a:rPr>
              <a:t> on the Minister </a:t>
            </a:r>
            <a:r>
              <a:rPr lang="pl-PL" dirty="0" err="1">
                <a:solidFill>
                  <a:schemeClr val="tx1"/>
                </a:solidFill>
              </a:rPr>
              <a:t>unless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it</a:t>
            </a:r>
            <a:r>
              <a:rPr lang="pl-PL" dirty="0">
                <a:solidFill>
                  <a:schemeClr val="tx1"/>
                </a:solidFill>
              </a:rPr>
              <a:t> was </a:t>
            </a:r>
            <a:r>
              <a:rPr lang="pl-PL" dirty="0" err="1">
                <a:solidFill>
                  <a:schemeClr val="tx1"/>
                </a:solidFill>
              </a:rPr>
              <a:t>issued</a:t>
            </a:r>
            <a:r>
              <a:rPr lang="pl-PL" dirty="0">
                <a:solidFill>
                  <a:schemeClr val="tx1"/>
                </a:solidFill>
              </a:rPr>
              <a:t> with 2/3 </a:t>
            </a:r>
            <a:r>
              <a:rPr lang="pl-PL" dirty="0" err="1">
                <a:solidFill>
                  <a:schemeClr val="tx1"/>
                </a:solidFill>
              </a:rPr>
              <a:t>majority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Minister’s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decision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cannot</a:t>
            </a:r>
            <a:r>
              <a:rPr lang="pl-PL" dirty="0">
                <a:solidFill>
                  <a:schemeClr val="tx1"/>
                </a:solidFill>
              </a:rPr>
              <a:t> be </a:t>
            </a:r>
            <a:r>
              <a:rPr lang="pl-PL" dirty="0" err="1">
                <a:solidFill>
                  <a:schemeClr val="tx1"/>
                </a:solidFill>
              </a:rPr>
              <a:t>challenged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before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court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2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E37AC-C629-48AD-AE09-CF50C5CF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/>
              <a:t>Broda and Bojara</a:t>
            </a:r>
            <a:r>
              <a:rPr lang="pl-PL" dirty="0"/>
              <a:t>: HFHR </a:t>
            </a:r>
            <a:r>
              <a:rPr lang="pl-PL" dirty="0" err="1"/>
              <a:t>recommendations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F78E08-0E49-4B45-A861-A09CD5C7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6895"/>
            <a:ext cx="10058400" cy="4674502"/>
          </a:xfrm>
        </p:spPr>
        <p:txBody>
          <a:bodyPr>
            <a:normAutofit fontScale="85000" lnSpcReduction="10000"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HFHR’s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Rule</a:t>
            </a:r>
            <a:r>
              <a:rPr lang="pl-PL" dirty="0">
                <a:solidFill>
                  <a:schemeClr val="tx1"/>
                </a:solidFill>
              </a:rPr>
              <a:t> 9 </a:t>
            </a:r>
            <a:r>
              <a:rPr lang="pl-PL" dirty="0" err="1">
                <a:solidFill>
                  <a:schemeClr val="tx1"/>
                </a:solidFill>
              </a:rPr>
              <a:t>submission</a:t>
            </a:r>
            <a:r>
              <a:rPr lang="pl-PL" dirty="0">
                <a:solidFill>
                  <a:schemeClr val="tx1"/>
                </a:solidFill>
              </a:rPr>
              <a:t> – 18 </a:t>
            </a:r>
            <a:r>
              <a:rPr lang="pl-PL" dirty="0" err="1">
                <a:solidFill>
                  <a:schemeClr val="tx1"/>
                </a:solidFill>
              </a:rPr>
              <a:t>October</a:t>
            </a:r>
            <a:r>
              <a:rPr lang="pl-PL" dirty="0">
                <a:solidFill>
                  <a:schemeClr val="tx1"/>
                </a:solidFill>
              </a:rPr>
              <a:t> 2022;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 </a:t>
            </a:r>
            <a:r>
              <a:rPr lang="pl-PL" dirty="0" err="1">
                <a:solidFill>
                  <a:schemeClr val="tx1"/>
                </a:solidFill>
              </a:rPr>
              <a:t>implementation</a:t>
            </a:r>
            <a:r>
              <a:rPr lang="pl-PL" dirty="0">
                <a:solidFill>
                  <a:schemeClr val="tx1"/>
                </a:solidFill>
              </a:rPr>
              <a:t> of the </a:t>
            </a:r>
            <a:r>
              <a:rPr lang="pl-PL" dirty="0" err="1">
                <a:solidFill>
                  <a:schemeClr val="tx1"/>
                </a:solidFill>
              </a:rPr>
              <a:t>judgment</a:t>
            </a:r>
            <a:r>
              <a:rPr lang="pl-PL" dirty="0">
                <a:solidFill>
                  <a:schemeClr val="tx1"/>
                </a:solidFill>
              </a:rPr>
              <a:t> on the </a:t>
            </a:r>
            <a:r>
              <a:rPr lang="pl-PL" dirty="0" err="1">
                <a:solidFill>
                  <a:schemeClr val="tx1"/>
                </a:solidFill>
              </a:rPr>
              <a:t>general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level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requires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adoption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proper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legislative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measures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legislative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change</a:t>
            </a:r>
            <a:r>
              <a:rPr lang="pl-PL" dirty="0">
                <a:solidFill>
                  <a:schemeClr val="tx1"/>
                </a:solidFill>
              </a:rPr>
              <a:t>: </a:t>
            </a:r>
            <a:r>
              <a:rPr lang="pl-PL" dirty="0" err="1">
                <a:solidFill>
                  <a:schemeClr val="tx1"/>
                </a:solidFill>
              </a:rPr>
              <a:t>limitation</a:t>
            </a:r>
            <a:r>
              <a:rPr lang="pl-PL" dirty="0">
                <a:solidFill>
                  <a:schemeClr val="tx1"/>
                </a:solidFill>
              </a:rPr>
              <a:t> of the </a:t>
            </a:r>
            <a:r>
              <a:rPr lang="pl-PL" dirty="0" err="1">
                <a:solidFill>
                  <a:schemeClr val="tx1"/>
                </a:solidFill>
              </a:rPr>
              <a:t>powers</a:t>
            </a:r>
            <a:r>
              <a:rPr lang="pl-PL" dirty="0">
                <a:solidFill>
                  <a:schemeClr val="tx1"/>
                </a:solidFill>
              </a:rPr>
              <a:t> of the Minister of </a:t>
            </a:r>
            <a:r>
              <a:rPr lang="pl-PL" dirty="0" err="1">
                <a:solidFill>
                  <a:schemeClr val="tx1"/>
                </a:solidFill>
              </a:rPr>
              <a:t>Justice</a:t>
            </a:r>
            <a:r>
              <a:rPr lang="pl-PL" dirty="0">
                <a:solidFill>
                  <a:schemeClr val="tx1"/>
                </a:solidFill>
              </a:rPr>
              <a:t> to </a:t>
            </a:r>
            <a:r>
              <a:rPr lang="pl-PL" dirty="0" err="1">
                <a:solidFill>
                  <a:schemeClr val="tx1"/>
                </a:solidFill>
              </a:rPr>
              <a:t>dismiss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presidents</a:t>
            </a:r>
            <a:r>
              <a:rPr lang="pl-PL" dirty="0">
                <a:solidFill>
                  <a:schemeClr val="tx1"/>
                </a:solidFill>
              </a:rPr>
              <a:t>/vice-</a:t>
            </a:r>
            <a:r>
              <a:rPr lang="pl-PL" dirty="0" err="1">
                <a:solidFill>
                  <a:schemeClr val="tx1"/>
                </a:solidFill>
              </a:rPr>
              <a:t>presidents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courts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negative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opinion</a:t>
            </a:r>
            <a:r>
              <a:rPr lang="pl-PL" dirty="0">
                <a:solidFill>
                  <a:schemeClr val="tx1"/>
                </a:solidFill>
              </a:rPr>
              <a:t> of the NCJ </a:t>
            </a:r>
            <a:r>
              <a:rPr lang="pl-PL" dirty="0" err="1">
                <a:solidFill>
                  <a:schemeClr val="tx1"/>
                </a:solidFill>
              </a:rPr>
              <a:t>should</a:t>
            </a:r>
            <a:r>
              <a:rPr lang="pl-PL" dirty="0">
                <a:solidFill>
                  <a:schemeClr val="tx1"/>
                </a:solidFill>
              </a:rPr>
              <a:t> be </a:t>
            </a:r>
            <a:r>
              <a:rPr lang="pl-PL" dirty="0" err="1">
                <a:solidFill>
                  <a:schemeClr val="tx1"/>
                </a:solidFill>
              </a:rPr>
              <a:t>binding</a:t>
            </a:r>
            <a:r>
              <a:rPr lang="pl-PL" dirty="0">
                <a:solidFill>
                  <a:schemeClr val="tx1"/>
                </a:solidFill>
              </a:rPr>
              <a:t> on the Minister of </a:t>
            </a:r>
            <a:r>
              <a:rPr lang="pl-PL" dirty="0" err="1">
                <a:solidFill>
                  <a:schemeClr val="tx1"/>
                </a:solidFill>
              </a:rPr>
              <a:t>Justice</a:t>
            </a:r>
            <a:r>
              <a:rPr lang="pl-PL" dirty="0">
                <a:solidFill>
                  <a:schemeClr val="tx1"/>
                </a:solidFill>
              </a:rPr>
              <a:t> (as </a:t>
            </a:r>
            <a:r>
              <a:rPr lang="pl-PL" dirty="0" err="1">
                <a:solidFill>
                  <a:schemeClr val="tx1"/>
                </a:solidFill>
              </a:rPr>
              <a:t>it</a:t>
            </a:r>
            <a:r>
              <a:rPr lang="pl-PL" dirty="0">
                <a:solidFill>
                  <a:schemeClr val="tx1"/>
                </a:solidFill>
              </a:rPr>
              <a:t> was </a:t>
            </a:r>
            <a:r>
              <a:rPr lang="pl-PL" dirty="0" err="1">
                <a:solidFill>
                  <a:schemeClr val="tx1"/>
                </a:solidFill>
              </a:rPr>
              <a:t>until</a:t>
            </a:r>
            <a:r>
              <a:rPr lang="pl-PL" dirty="0">
                <a:solidFill>
                  <a:schemeClr val="tx1"/>
                </a:solidFill>
              </a:rPr>
              <a:t> 2017);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NCJ </a:t>
            </a:r>
            <a:r>
              <a:rPr lang="pl-PL" dirty="0" err="1">
                <a:solidFill>
                  <a:schemeClr val="tx1"/>
                </a:solidFill>
              </a:rPr>
              <a:t>must</a:t>
            </a:r>
            <a:r>
              <a:rPr lang="pl-PL" dirty="0">
                <a:solidFill>
                  <a:schemeClr val="tx1"/>
                </a:solidFill>
              </a:rPr>
              <a:t> be </a:t>
            </a:r>
            <a:r>
              <a:rPr lang="pl-PL" dirty="0" err="1">
                <a:solidFill>
                  <a:schemeClr val="tx1"/>
                </a:solidFill>
              </a:rPr>
              <a:t>an</a:t>
            </a:r>
            <a:r>
              <a:rPr lang="pl-PL" dirty="0">
                <a:solidFill>
                  <a:schemeClr val="tx1"/>
                </a:solidFill>
              </a:rPr>
              <a:t> independent and </a:t>
            </a:r>
            <a:r>
              <a:rPr lang="pl-PL" dirty="0" err="1">
                <a:solidFill>
                  <a:schemeClr val="tx1"/>
                </a:solidFill>
              </a:rPr>
              <a:t>lawfully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constituted</a:t>
            </a:r>
            <a:r>
              <a:rPr lang="pl-PL" dirty="0">
                <a:solidFill>
                  <a:schemeClr val="tx1"/>
                </a:solidFill>
              </a:rPr>
              <a:t> organ;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limitation</a:t>
            </a:r>
            <a:r>
              <a:rPr lang="pl-PL" dirty="0">
                <a:solidFill>
                  <a:schemeClr val="tx1"/>
                </a:solidFill>
              </a:rPr>
              <a:t> of the </a:t>
            </a:r>
            <a:r>
              <a:rPr lang="pl-PL" dirty="0" err="1">
                <a:solidFill>
                  <a:schemeClr val="tx1"/>
                </a:solidFill>
              </a:rPr>
              <a:t>MoJ’s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discretion</a:t>
            </a:r>
            <a:r>
              <a:rPr lang="pl-PL" dirty="0">
                <a:solidFill>
                  <a:schemeClr val="tx1"/>
                </a:solidFill>
              </a:rPr>
              <a:t> in the </a:t>
            </a:r>
            <a:r>
              <a:rPr lang="pl-PL" dirty="0" err="1">
                <a:solidFill>
                  <a:schemeClr val="tx1"/>
                </a:solidFill>
              </a:rPr>
              <a:t>appointment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court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presidents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will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also</a:t>
            </a:r>
            <a:r>
              <a:rPr lang="pl-PL" dirty="0">
                <a:solidFill>
                  <a:schemeClr val="tx1"/>
                </a:solidFill>
              </a:rPr>
              <a:t> be </a:t>
            </a:r>
            <a:r>
              <a:rPr lang="pl-PL" dirty="0" err="1">
                <a:solidFill>
                  <a:schemeClr val="tx1"/>
                </a:solidFill>
              </a:rPr>
              <a:t>advisable</a:t>
            </a:r>
            <a:endParaRPr lang="pl-PL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legislative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change</a:t>
            </a:r>
            <a:r>
              <a:rPr lang="pl-PL" dirty="0">
                <a:solidFill>
                  <a:schemeClr val="tx1"/>
                </a:solidFill>
              </a:rPr>
              <a:t>: the </a:t>
            </a:r>
            <a:r>
              <a:rPr lang="pl-PL" dirty="0" err="1">
                <a:solidFill>
                  <a:schemeClr val="tx1"/>
                </a:solidFill>
              </a:rPr>
              <a:t>decision</a:t>
            </a:r>
            <a:r>
              <a:rPr lang="pl-PL" dirty="0">
                <a:solidFill>
                  <a:schemeClr val="tx1"/>
                </a:solidFill>
              </a:rPr>
              <a:t> of the Minister of </a:t>
            </a:r>
            <a:r>
              <a:rPr lang="pl-PL" dirty="0" err="1">
                <a:solidFill>
                  <a:schemeClr val="tx1"/>
                </a:solidFill>
              </a:rPr>
              <a:t>Justice</a:t>
            </a:r>
            <a:r>
              <a:rPr lang="pl-PL" dirty="0">
                <a:solidFill>
                  <a:schemeClr val="tx1"/>
                </a:solidFill>
              </a:rPr>
              <a:t> on the </a:t>
            </a:r>
            <a:r>
              <a:rPr lang="pl-PL" dirty="0" err="1">
                <a:solidFill>
                  <a:schemeClr val="tx1"/>
                </a:solidFill>
              </a:rPr>
              <a:t>dismissal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presidents</a:t>
            </a:r>
            <a:r>
              <a:rPr lang="pl-PL" dirty="0">
                <a:solidFill>
                  <a:schemeClr val="tx1"/>
                </a:solidFill>
              </a:rPr>
              <a:t>/vice-</a:t>
            </a:r>
            <a:r>
              <a:rPr lang="pl-PL" dirty="0" err="1">
                <a:solidFill>
                  <a:schemeClr val="tx1"/>
                </a:solidFill>
              </a:rPr>
              <a:t>presidents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courts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must</a:t>
            </a:r>
            <a:r>
              <a:rPr lang="pl-PL" dirty="0">
                <a:solidFill>
                  <a:schemeClr val="tx1"/>
                </a:solidFill>
              </a:rPr>
              <a:t> be </a:t>
            </a:r>
            <a:r>
              <a:rPr lang="pl-PL" dirty="0" err="1">
                <a:solidFill>
                  <a:schemeClr val="tx1"/>
                </a:solidFill>
              </a:rPr>
              <a:t>appealable</a:t>
            </a:r>
            <a:r>
              <a:rPr lang="pl-PL" dirty="0">
                <a:solidFill>
                  <a:schemeClr val="tx1"/>
                </a:solidFill>
              </a:rPr>
              <a:t> to </a:t>
            </a:r>
            <a:r>
              <a:rPr lang="pl-PL" dirty="0" err="1">
                <a:solidFill>
                  <a:schemeClr val="tx1"/>
                </a:solidFill>
              </a:rPr>
              <a:t>court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domestic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authorities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must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refrain</a:t>
            </a:r>
            <a:r>
              <a:rPr lang="pl-PL" dirty="0">
                <a:solidFill>
                  <a:schemeClr val="tx1"/>
                </a:solidFill>
              </a:rPr>
              <a:t> from </a:t>
            </a:r>
            <a:r>
              <a:rPr lang="pl-PL" dirty="0" err="1">
                <a:solidFill>
                  <a:schemeClr val="tx1"/>
                </a:solidFill>
              </a:rPr>
              <a:t>questioning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validity</a:t>
            </a:r>
            <a:r>
              <a:rPr lang="pl-PL" dirty="0">
                <a:solidFill>
                  <a:schemeClr val="tx1"/>
                </a:solidFill>
              </a:rPr>
              <a:t> of the </a:t>
            </a:r>
            <a:r>
              <a:rPr lang="pl-PL" dirty="0" err="1">
                <a:solidFill>
                  <a:schemeClr val="tx1"/>
                </a:solidFill>
              </a:rPr>
              <a:t>Court’s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rulings</a:t>
            </a: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ClrTx/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180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643</Words>
  <Application>Microsoft Office PowerPoint</Application>
  <PresentationFormat>Grand écran</PresentationFormat>
  <Paragraphs>45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Présentation PowerPoint</vt:lpstr>
      <vt:lpstr>Broda and Bojara: facts of the case</vt:lpstr>
      <vt:lpstr>Broda and Bojara: judgment of the Court</vt:lpstr>
      <vt:lpstr>Broda and Bojara: Action Report of the Government</vt:lpstr>
      <vt:lpstr>Broda and Bojara: current situation</vt:lpstr>
      <vt:lpstr>Broda and Bojara: HFHR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Ciccarone Agnès</dc:creator>
  <cp:lastModifiedBy>Ciccarone Agnès</cp:lastModifiedBy>
  <cp:revision>1</cp:revision>
  <dcterms:created xsi:type="dcterms:W3CDTF">2022-12-08T14:59:32Z</dcterms:created>
  <dcterms:modified xsi:type="dcterms:W3CDTF">2022-12-08T15:00:09Z</dcterms:modified>
</cp:coreProperties>
</file>