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314" r:id="rId3"/>
    <p:sldId id="301" r:id="rId4"/>
    <p:sldId id="313" r:id="rId5"/>
    <p:sldId id="306" r:id="rId6"/>
    <p:sldId id="307" r:id="rId7"/>
    <p:sldId id="310" r:id="rId8"/>
    <p:sldId id="315" r:id="rId9"/>
    <p:sldId id="308" r:id="rId10"/>
    <p:sldId id="309" r:id="rId11"/>
    <p:sldId id="311" r:id="rId12"/>
    <p:sldId id="312" r:id="rId13"/>
    <p:sldId id="279" r:id="rId14"/>
  </p:sldIdLst>
  <p:sldSz cx="12192000" cy="6858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66" d="100"/>
          <a:sy n="66" d="100"/>
        </p:scale>
        <p:origin x="653" y="4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munkalap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50" baseline="0">
                <a:solidFill>
                  <a:schemeClr val="tx1"/>
                </a:solidFill>
                <a:latin typeface="+mn-lt"/>
                <a:ea typeface="+mn-ea"/>
                <a:cs typeface="+mn-cs"/>
              </a:defRPr>
            </a:pPr>
            <a:r>
              <a:rPr lang="en-US" sz="1800" b="1" i="0" baseline="0" noProof="0" dirty="0" smtClean="0">
                <a:solidFill>
                  <a:schemeClr val="tx1"/>
                </a:solidFill>
                <a:effectLst/>
              </a:rPr>
              <a:t>Push-backs carried out by the Hungarian Police</a:t>
            </a:r>
            <a:endParaRPr lang="en-US" noProof="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solidFill>
              <a:latin typeface="+mn-lt"/>
              <a:ea typeface="+mn-ea"/>
              <a:cs typeface="+mn-cs"/>
            </a:defRPr>
          </a:pPr>
          <a:endParaRPr lang="hu-HU"/>
        </a:p>
      </c:txPr>
    </c:title>
    <c:autoTitleDeleted val="0"/>
    <c:plotArea>
      <c:layout/>
      <c:barChart>
        <c:barDir val="col"/>
        <c:grouping val="clustered"/>
        <c:varyColors val="0"/>
        <c:ser>
          <c:idx val="0"/>
          <c:order val="0"/>
          <c:tx>
            <c:strRef>
              <c:f>Munka1!$B$1</c:f>
              <c:strCache>
                <c:ptCount val="1"/>
                <c:pt idx="0">
                  <c:v>2. adatsor</c:v>
                </c:pt>
              </c:strCache>
            </c:strRef>
          </c:tx>
          <c:spPr>
            <a:pattFill prst="dkHorz">
              <a:fgClr>
                <a:schemeClr val="accent1">
                  <a:lumMod val="60000"/>
                  <a:lumOff val="40000"/>
                </a:schemeClr>
              </a:fgClr>
              <a:bgClr>
                <a:schemeClr val="bg1"/>
              </a:bgClr>
            </a:pattFill>
            <a:ln w="25400" cap="flat" cmpd="sng" algn="ctr">
              <a:solidFill>
                <a:schemeClr val="accent1"/>
              </a:solidFill>
              <a:miter lim="800000"/>
            </a:ln>
            <a:effectLst/>
          </c:spPr>
          <c:invertIfNegative val="0"/>
          <c:dPt>
            <c:idx val="3"/>
            <c:invertIfNegative val="0"/>
            <c:bubble3D val="0"/>
            <c:spPr>
              <a:pattFill prst="dkHorz">
                <a:fgClr>
                  <a:schemeClr val="tx1"/>
                </a:fgClr>
                <a:bgClr>
                  <a:schemeClr val="bg1"/>
                </a:bgClr>
              </a:pattFill>
              <a:ln w="25400" cap="flat" cmpd="sng" algn="ctr">
                <a:solidFill>
                  <a:schemeClr val="tx1"/>
                </a:solidFill>
                <a:miter lim="800000"/>
              </a:ln>
              <a:effectLst/>
            </c:spPr>
            <c:extLst xmlns:c16r2="http://schemas.microsoft.com/office/drawing/2015/06/chart">
              <c:ext xmlns:c16="http://schemas.microsoft.com/office/drawing/2014/chart" uri="{C3380CC4-5D6E-409C-BE32-E72D297353CC}">
                <c16:uniqueId val="{00000000-C36C-448F-BBE0-764079A36C4A}"/>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cap="all" baseline="0">
                    <a:solidFill>
                      <a:schemeClr val="tx1"/>
                    </a:solidFill>
                    <a:latin typeface="Arial" panose="020B0604020202020204" pitchFamily="34" charset="0"/>
                    <a:ea typeface="+mn-ea"/>
                    <a:cs typeface="+mn-cs"/>
                  </a:defRPr>
                </a:pPr>
                <a:endParaRPr lang="hu-H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2021</c:v>
                </c:pt>
                <c:pt idx="1">
                  <c:v>2022</c:v>
                </c:pt>
                <c:pt idx="2">
                  <c:v>2023</c:v>
                </c:pt>
                <c:pt idx="3">
                  <c:v>2017-</c:v>
                </c:pt>
              </c:strCache>
            </c:strRef>
          </c:cat>
          <c:val>
            <c:numRef>
              <c:f>Munka1!$B$2:$B$5</c:f>
              <c:numCache>
                <c:formatCode>#,##0</c:formatCode>
                <c:ptCount val="4"/>
                <c:pt idx="0">
                  <c:v>72787</c:v>
                </c:pt>
                <c:pt idx="1">
                  <c:v>158565</c:v>
                </c:pt>
                <c:pt idx="2">
                  <c:v>62071</c:v>
                </c:pt>
                <c:pt idx="3">
                  <c:v>349733</c:v>
                </c:pt>
              </c:numCache>
            </c:numRef>
          </c:val>
          <c:extLst xmlns:c16r2="http://schemas.microsoft.com/office/drawing/2015/06/chart">
            <c:ext xmlns:c16="http://schemas.microsoft.com/office/drawing/2014/chart" uri="{C3380CC4-5D6E-409C-BE32-E72D297353CC}">
              <c16:uniqueId val="{00000000-B585-4E00-A357-B6AF7D535DAD}"/>
            </c:ext>
          </c:extLst>
        </c:ser>
        <c:dLbls>
          <c:showLegendKey val="0"/>
          <c:showVal val="0"/>
          <c:showCatName val="0"/>
          <c:showSerName val="0"/>
          <c:showPercent val="0"/>
          <c:showBubbleSize val="0"/>
        </c:dLbls>
        <c:gapWidth val="164"/>
        <c:overlap val="-35"/>
        <c:axId val="433867168"/>
        <c:axId val="433867560"/>
      </c:barChart>
      <c:catAx>
        <c:axId val="433867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mn-cs"/>
              </a:defRPr>
            </a:pPr>
            <a:endParaRPr lang="hu-HU"/>
          </a:p>
        </c:txPr>
        <c:crossAx val="433867560"/>
        <c:crosses val="autoZero"/>
        <c:auto val="1"/>
        <c:lblAlgn val="ctr"/>
        <c:lblOffset val="100"/>
        <c:noMultiLvlLbl val="0"/>
      </c:catAx>
      <c:valAx>
        <c:axId val="433867560"/>
        <c:scaling>
          <c:orientation val="minMax"/>
        </c:scaling>
        <c:delete val="0"/>
        <c:axPos val="l"/>
        <c:majorGridlines>
          <c:spPr>
            <a:ln w="9525">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mn-cs"/>
              </a:defRPr>
            </a:pPr>
            <a:endParaRPr lang="hu-HU"/>
          </a:p>
        </c:txPr>
        <c:crossAx val="433867168"/>
        <c:crosses val="autoZero"/>
        <c:crossBetween val="between"/>
      </c:valAx>
      <c:spPr>
        <a:noFill/>
        <a:ln>
          <a:noFill/>
        </a:ln>
        <a:effectLst/>
      </c:spPr>
    </c:plotArea>
    <c:plotVisOnly val="1"/>
    <c:dispBlanksAs val="gap"/>
    <c:showDLblsOverMax val="0"/>
  </c:chart>
  <c:spPr>
    <a:noFill/>
    <a:ln w="38100" cmpd="thinThick">
      <a:solidFill>
        <a:schemeClr val="tx1"/>
      </a:solid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5A4AF263-8FC8-436F-8675-9B18411D19E1}" type="datetimeFigureOut">
              <a:rPr lang="en-US" smtClean="0"/>
              <a:t>9/14/2023</a:t>
            </a:fld>
            <a:endParaRPr lang="en-US"/>
          </a:p>
        </p:txBody>
      </p:sp>
      <p:sp>
        <p:nvSpPr>
          <p:cNvPr id="4" name="Élőláb helye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5" name="Dia számának helye 4"/>
          <p:cNvSpPr>
            <a:spLocks noGrp="1"/>
          </p:cNvSpPr>
          <p:nvPr>
            <p:ph type="sldNum" sz="quarter" idx="3"/>
          </p:nvPr>
        </p:nvSpPr>
        <p:spPr>
          <a:xfrm>
            <a:off x="3850444" y="9430092"/>
            <a:ext cx="2945659" cy="498134"/>
          </a:xfrm>
          <a:prstGeom prst="rect">
            <a:avLst/>
          </a:prstGeom>
        </p:spPr>
        <p:txBody>
          <a:bodyPr vert="horz" lIns="91440" tIns="45720" rIns="91440" bIns="45720" rtlCol="0" anchor="b"/>
          <a:lstStyle>
            <a:lvl1pPr algn="r">
              <a:defRPr sz="1200"/>
            </a:lvl1pPr>
          </a:lstStyle>
          <a:p>
            <a:fld id="{1560AD41-4FB5-43EC-A6C5-76CA90DF5457}" type="slidenum">
              <a:rPr lang="en-US" smtClean="0"/>
              <a:t>‹#›</a:t>
            </a:fld>
            <a:endParaRPr lang="en-US"/>
          </a:p>
        </p:txBody>
      </p:sp>
    </p:spTree>
    <p:extLst>
      <p:ext uri="{BB962C8B-B14F-4D97-AF65-F5344CB8AC3E}">
        <p14:creationId xmlns:p14="http://schemas.microsoft.com/office/powerpoint/2010/main" val="2208941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90488" y="744538"/>
            <a:ext cx="6616700" cy="3722687"/>
          </a:xfrm>
          <a:prstGeom prst="rect">
            <a:avLst/>
          </a:prstGeom>
        </p:spPr>
        <p:txBody>
          <a:bodyPr/>
          <a:lstStyle/>
          <a:p>
            <a:endParaRPr/>
          </a:p>
        </p:txBody>
      </p:sp>
      <p:sp>
        <p:nvSpPr>
          <p:cNvPr id="113" name="Shape 113"/>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4118684519"/>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90488" y="744538"/>
            <a:ext cx="6616700" cy="3722687"/>
          </a:xfrm>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lvl1pPr marL="457200" indent="-298450">
              <a:buClr>
                <a:srgbClr val="000000"/>
              </a:buClr>
              <a:buSzPts val="1100"/>
              <a:buFont typeface="Arial"/>
              <a:buChar char="●"/>
              <a:defRPr sz="1100"/>
            </a:lvl1pPr>
          </a:lstStyle>
          <a:p>
            <a:endParaRPr dirty="0"/>
          </a:p>
        </p:txBody>
      </p:sp>
    </p:spTree>
    <p:extLst>
      <p:ext uri="{BB962C8B-B14F-4D97-AF65-F5344CB8AC3E}">
        <p14:creationId xmlns:p14="http://schemas.microsoft.com/office/powerpoint/2010/main" val="282356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605036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40320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90488" y="744538"/>
            <a:ext cx="6616700" cy="3722687"/>
          </a:xfrm>
          <a:prstGeom prst="rect">
            <a:avLst/>
          </a:prstGeom>
        </p:spPr>
        <p:txBody>
          <a:bodyPr/>
          <a:lstStyle/>
          <a:p>
            <a:endParaRPr/>
          </a:p>
        </p:txBody>
      </p:sp>
      <p:sp>
        <p:nvSpPr>
          <p:cNvPr id="120" name="Shape 120"/>
          <p:cNvSpPr>
            <a:spLocks noGrp="1"/>
          </p:cNvSpPr>
          <p:nvPr>
            <p:ph type="body" sz="quarter" idx="1"/>
          </p:nvPr>
        </p:nvSpPr>
        <p:spPr>
          <a:prstGeom prst="rect">
            <a:avLst/>
          </a:prstGeom>
        </p:spPr>
        <p:txBody>
          <a:bodyPr/>
          <a:lstStyle>
            <a:lvl1pPr marL="457200" indent="-298450">
              <a:buClr>
                <a:srgbClr val="000000"/>
              </a:buClr>
              <a:buSzPts val="1100"/>
              <a:buFont typeface="Arial"/>
              <a:buChar char="●"/>
              <a:defRPr sz="1100"/>
            </a:lvl1pPr>
          </a:lstStyle>
          <a:p>
            <a:endParaRPr dirty="0"/>
          </a:p>
        </p:txBody>
      </p:sp>
    </p:spTree>
    <p:extLst>
      <p:ext uri="{BB962C8B-B14F-4D97-AF65-F5344CB8AC3E}">
        <p14:creationId xmlns:p14="http://schemas.microsoft.com/office/powerpoint/2010/main" val="7621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4"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105" name="Body Level One…"/>
          <p:cNvSpPr txBox="1">
            <a:spLocks noGrp="1"/>
          </p:cNvSpPr>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28032365-3156-45B3-BC27-700664D41D14}" type="datetimeFigureOut">
              <a:rPr lang="hu-HU"/>
              <a:pPr>
                <a:defRPr/>
              </a:pPr>
              <a:t>2023.09.14.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fld id="{DA5CC2D9-8094-4B4D-8A51-F81DE2A35F42}" type="slidenum">
              <a:rPr lang="hu-HU" altLang="hu-HU"/>
              <a:pPr/>
              <a:t>‹#›</a:t>
            </a:fld>
            <a:endParaRPr lang="hu-HU" altLang="hu-HU"/>
          </a:p>
        </p:txBody>
      </p:sp>
    </p:spTree>
    <p:extLst>
      <p:ext uri="{BB962C8B-B14F-4D97-AF65-F5344CB8AC3E}">
        <p14:creationId xmlns:p14="http://schemas.microsoft.com/office/powerpoint/2010/main" val="103503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7"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28" name="Body Level One…"/>
          <p:cNvSpPr txBox="1">
            <a:spLocks noGrp="1"/>
          </p:cNvSpPr>
          <p:nvPr>
            <p:ph type="body" idx="1"/>
          </p:nvPr>
        </p:nvSpPr>
        <p:spPr>
          <a:xfrm>
            <a:off x="838200" y="1825625"/>
            <a:ext cx="10515600" cy="4351338"/>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6"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7"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45"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46" name="Body Level One…"/>
          <p:cNvSpPr txBox="1">
            <a:spLocks noGrp="1"/>
          </p:cNvSpPr>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47" name="Google Shape;36;p18"/>
          <p:cNvSpPr txBox="1">
            <a:spLocks noGrp="1"/>
          </p:cNvSpPr>
          <p:nvPr>
            <p:ph type="body" sz="half" idx="13"/>
          </p:nvPr>
        </p:nvSpPr>
        <p:spPr>
          <a:xfrm>
            <a:off x="6172200" y="1825625"/>
            <a:ext cx="5181600" cy="4351338"/>
          </a:xfrm>
          <a:prstGeom prst="rect">
            <a:avLst/>
          </a:prstGeom>
        </p:spPr>
        <p:txBody>
          <a:bodyPr/>
          <a:lstStyle/>
          <a:p>
            <a:pPr indent="-342900"/>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6"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 name="Google Shape;43;p19"/>
          <p:cNvSpPr txBox="1">
            <a:spLocks noGrp="1"/>
          </p:cNvSpPr>
          <p:nvPr>
            <p:ph type="body" sz="half" idx="13"/>
          </p:nvPr>
        </p:nvSpPr>
        <p:spPr>
          <a:xfrm>
            <a:off x="839787" y="2505075"/>
            <a:ext cx="5157788" cy="3684588"/>
          </a:xfrm>
          <a:prstGeom prst="rect">
            <a:avLst/>
          </a:prstGeom>
        </p:spPr>
        <p:txBody>
          <a:bodyPr/>
          <a:lstStyle/>
          <a:p>
            <a:pPr indent="-342900"/>
            <a:endParaRPr/>
          </a:p>
        </p:txBody>
      </p:sp>
      <p:sp>
        <p:nvSpPr>
          <p:cNvPr id="58" name="Google Shape;44;p19"/>
          <p:cNvSpPr txBox="1">
            <a:spLocks noGrp="1"/>
          </p:cNvSpPr>
          <p:nvPr>
            <p:ph type="body" sz="quarter" idx="14"/>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59" name="Google Shape;45;p19"/>
          <p:cNvSpPr txBox="1">
            <a:spLocks noGrp="1"/>
          </p:cNvSpPr>
          <p:nvPr>
            <p:ph type="body" sz="half" idx="15"/>
          </p:nvPr>
        </p:nvSpPr>
        <p:spPr>
          <a:xfrm>
            <a:off x="6172200" y="2505075"/>
            <a:ext cx="5183188" cy="3684588"/>
          </a:xfrm>
          <a:prstGeom prst="rect">
            <a:avLst/>
          </a:prstGeom>
        </p:spPr>
        <p:txBody>
          <a:bodyPr/>
          <a:lstStyle/>
          <a:p>
            <a:pPr indent="-342900"/>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7"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7" name="Google Shape;57;p21"/>
          <p:cNvSpPr txBox="1">
            <a:spLocks noGrp="1"/>
          </p:cNvSpPr>
          <p:nvPr>
            <p:ph type="body" sz="quarter" idx="13"/>
          </p:nvPr>
        </p:nvSpPr>
        <p:spPr>
          <a:xfrm>
            <a:off x="839787" y="2057400"/>
            <a:ext cx="3932238" cy="3811588"/>
          </a:xfrm>
          <a:prstGeom prst="rect">
            <a:avLst/>
          </a:prstGeom>
        </p:spPr>
        <p:txBody>
          <a:bodyPr/>
          <a:lstStyle/>
          <a:p>
            <a:pPr marL="228600" indent="0">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6" name="Google Shape;63;p22"/>
          <p:cNvSpPr>
            <a:spLocks noGrp="1"/>
          </p:cNvSpPr>
          <p:nvPr>
            <p:ph type="pic" sz="half" idx="13"/>
          </p:nvPr>
        </p:nvSpPr>
        <p:spPr>
          <a:xfrm>
            <a:off x="5183187" y="987425"/>
            <a:ext cx="6172201" cy="4873625"/>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5" name="Title Text"/>
          <p:cNvSpPr txBox="1">
            <a:spLocks noGrp="1"/>
          </p:cNvSpPr>
          <p:nvPr>
            <p:ph type="title"/>
          </p:nvPr>
        </p:nvSpPr>
        <p:spPr>
          <a:xfrm>
            <a:off x="838200" y="365125"/>
            <a:ext cx="10515600" cy="1325563"/>
          </a:xfrm>
          <a:prstGeom prst="rect">
            <a:avLst/>
          </a:prstGeom>
        </p:spPr>
        <p:txBody>
          <a:bodyPr/>
          <a:lstStyle/>
          <a:p>
            <a:r>
              <a:t>Title Text</a:t>
            </a:r>
          </a:p>
        </p:txBody>
      </p:sp>
      <p:sp>
        <p:nvSpPr>
          <p:cNvPr id="96" name="Body Level One…"/>
          <p:cNvSpPr txBox="1">
            <a:spLocks noGrp="1"/>
          </p:cNvSpPr>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04312"/>
            <a:ext cx="258585" cy="269201"/>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5" name="Google Shape;84;p1" descr="Google Shape;84;p1"/>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16" name="Google Shape;85;p1"/>
          <p:cNvSpPr txBox="1"/>
          <p:nvPr/>
        </p:nvSpPr>
        <p:spPr>
          <a:xfrm>
            <a:off x="278208" y="2290226"/>
            <a:ext cx="11635583" cy="2600670"/>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spAutoFit/>
          </a:bodyPr>
          <a:lstStyle/>
          <a:p>
            <a:pPr algn="ctr">
              <a:defRPr sz="7000" b="1">
                <a:solidFill>
                  <a:srgbClr val="FFFB00"/>
                </a:solidFill>
              </a:defRPr>
            </a:pPr>
            <a:r>
              <a:rPr lang="en-US" sz="4800" dirty="0" err="1" smtClean="0">
                <a:solidFill>
                  <a:schemeClr val="bg1"/>
                </a:solidFill>
              </a:rPr>
              <a:t>Ilias</a:t>
            </a:r>
            <a:r>
              <a:rPr lang="en-US" sz="4800" dirty="0" smtClean="0">
                <a:solidFill>
                  <a:schemeClr val="bg1"/>
                </a:solidFill>
              </a:rPr>
              <a:t> and Ahmed v. Hungary</a:t>
            </a:r>
          </a:p>
          <a:p>
            <a:pPr algn="ctr">
              <a:spcBef>
                <a:spcPts val="1200"/>
              </a:spcBef>
              <a:defRPr sz="7000" b="1">
                <a:solidFill>
                  <a:srgbClr val="FFFB00"/>
                </a:solidFill>
              </a:defRPr>
            </a:pPr>
            <a:r>
              <a:rPr lang="en-US" sz="2800" dirty="0" smtClean="0">
                <a:solidFill>
                  <a:schemeClr val="bg1"/>
                </a:solidFill>
              </a:rPr>
              <a:t>Contribution by the </a:t>
            </a:r>
            <a:br>
              <a:rPr lang="en-US" sz="2800" dirty="0" smtClean="0">
                <a:solidFill>
                  <a:schemeClr val="bg1"/>
                </a:solidFill>
              </a:rPr>
            </a:br>
            <a:r>
              <a:rPr lang="en-US" sz="2800" dirty="0" smtClean="0">
                <a:solidFill>
                  <a:schemeClr val="bg1"/>
                </a:solidFill>
              </a:rPr>
              <a:t>Hungarian Helsinki Committee</a:t>
            </a:r>
          </a:p>
          <a:p>
            <a:pPr algn="ctr">
              <a:spcBef>
                <a:spcPts val="600"/>
              </a:spcBef>
              <a:defRPr sz="1800" b="1">
                <a:solidFill>
                  <a:srgbClr val="FFFB00"/>
                </a:solidFill>
              </a:defRPr>
            </a:pPr>
            <a:r>
              <a:rPr lang="hu-HU" dirty="0" smtClean="0">
                <a:solidFill>
                  <a:schemeClr val="bg1"/>
                </a:solidFill>
              </a:rPr>
              <a:t>15</a:t>
            </a:r>
            <a:r>
              <a:rPr lang="en-US" dirty="0" smtClean="0">
                <a:solidFill>
                  <a:schemeClr val="bg1"/>
                </a:solidFill>
              </a:rPr>
              <a:t> </a:t>
            </a:r>
            <a:r>
              <a:rPr lang="hu-HU" dirty="0" smtClean="0">
                <a:solidFill>
                  <a:schemeClr val="bg1"/>
                </a:solidFill>
              </a:rPr>
              <a:t>September</a:t>
            </a:r>
            <a:r>
              <a:rPr lang="en-US" dirty="0" smtClean="0">
                <a:solidFill>
                  <a:schemeClr val="bg1"/>
                </a:solidFill>
              </a:rPr>
              <a:t>, 202</a:t>
            </a:r>
            <a:r>
              <a:rPr lang="hu-HU" dirty="0" smtClean="0">
                <a:solidFill>
                  <a:schemeClr val="bg1"/>
                </a:solidFill>
              </a:rPr>
              <a:t>3</a:t>
            </a:r>
            <a:endParaRPr lang="en-US" dirty="0" smtClean="0">
              <a:solidFill>
                <a:schemeClr val="bg1"/>
              </a:solidFill>
            </a:endParaRPr>
          </a:p>
          <a:p>
            <a:pPr>
              <a:defRPr sz="2600" b="1">
                <a:solidFill>
                  <a:srgbClr val="FFFFFF"/>
                </a:solidFill>
              </a:defRPr>
            </a:pPr>
            <a:endParaRPr lang="en-US" dirty="0" smtClean="0"/>
          </a:p>
        </p:txBody>
      </p:sp>
      <p:pic>
        <p:nvPicPr>
          <p:cNvPr id="117" name="Google Shape;87;p1" descr="Google Shape;87;p1"/>
          <p:cNvPicPr>
            <a:picLocks noChangeAspect="1"/>
          </p:cNvPicPr>
          <p:nvPr/>
        </p:nvPicPr>
        <p:blipFill>
          <a:blip r:embed="rId4">
            <a:extLst/>
          </a:blip>
          <a:stretch>
            <a:fillRect/>
          </a:stretch>
        </p:blipFill>
        <p:spPr>
          <a:xfrm>
            <a:off x="10704599" y="6441880"/>
            <a:ext cx="1301322" cy="245178"/>
          </a:xfrm>
          <a:prstGeom prst="rect">
            <a:avLst/>
          </a:prstGeom>
          <a:ln w="12700">
            <a:miter lim="400000"/>
          </a:ln>
        </p:spPr>
      </p:pic>
      <p:pic>
        <p:nvPicPr>
          <p:cNvPr id="118" name="Kép 5" descr="Kép 5"/>
          <p:cNvPicPr>
            <a:picLocks noChangeAspect="1"/>
          </p:cNvPicPr>
          <p:nvPr/>
        </p:nvPicPr>
        <p:blipFill>
          <a:blip r:embed="rId5">
            <a:extLst/>
          </a:blip>
          <a:stretch>
            <a:fillRect/>
          </a:stretch>
        </p:blipFill>
        <p:spPr>
          <a:xfrm>
            <a:off x="278209" y="284309"/>
            <a:ext cx="1805665" cy="65758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Summary removals to Serbia</a:t>
            </a:r>
            <a:endParaRPr lang="en-US" sz="4000" u="sng" dirty="0"/>
          </a:p>
        </p:txBody>
      </p:sp>
      <p:graphicFrame>
        <p:nvGraphicFramePr>
          <p:cNvPr id="8" name="Diagram 7"/>
          <p:cNvGraphicFramePr/>
          <p:nvPr>
            <p:extLst>
              <p:ext uri="{D42A27DB-BD31-4B8C-83A1-F6EECF244321}">
                <p14:modId xmlns:p14="http://schemas.microsoft.com/office/powerpoint/2010/main" val="2478213508"/>
              </p:ext>
            </p:extLst>
          </p:nvPr>
        </p:nvGraphicFramePr>
        <p:xfrm>
          <a:off x="672305" y="1612646"/>
          <a:ext cx="5627077" cy="4797083"/>
        </p:xfrm>
        <a:graphic>
          <a:graphicData uri="http://schemas.openxmlformats.org/drawingml/2006/chart">
            <c:chart xmlns:c="http://schemas.openxmlformats.org/drawingml/2006/chart" xmlns:r="http://schemas.openxmlformats.org/officeDocument/2006/relationships" r:id="rId2"/>
          </a:graphicData>
        </a:graphic>
      </p:graphicFrame>
      <p:pic>
        <p:nvPicPr>
          <p:cNvPr id="6" name="Google Shape;124;p6"/>
          <p:cNvPicPr preferRelativeResize="0"/>
          <p:nvPr/>
        </p:nvPicPr>
        <p:blipFill rotWithShape="1">
          <a:blip r:embed="rId3">
            <a:alphaModFix/>
          </a:blip>
          <a:srcRect/>
          <a:stretch/>
        </p:blipFill>
        <p:spPr>
          <a:xfrm>
            <a:off x="7146388" y="410308"/>
            <a:ext cx="4543864" cy="5999421"/>
          </a:xfrm>
          <a:prstGeom prst="rect">
            <a:avLst/>
          </a:prstGeom>
          <a:noFill/>
          <a:ln>
            <a:noFill/>
          </a:ln>
        </p:spPr>
      </p:pic>
    </p:spTree>
    <p:extLst>
      <p:ext uri="{BB962C8B-B14F-4D97-AF65-F5344CB8AC3E}">
        <p14:creationId xmlns:p14="http://schemas.microsoft.com/office/powerpoint/2010/main" val="426467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The war in Ukraine</a:t>
            </a:r>
            <a:endParaRPr lang="en-US" sz="4000" u="sng" dirty="0"/>
          </a:p>
        </p:txBody>
      </p:sp>
      <p:sp>
        <p:nvSpPr>
          <p:cNvPr id="5" name="Téglalap 4"/>
          <p:cNvSpPr/>
          <p:nvPr/>
        </p:nvSpPr>
        <p:spPr>
          <a:xfrm>
            <a:off x="225911" y="1478720"/>
            <a:ext cx="8385654" cy="3862596"/>
          </a:xfrm>
          <a:prstGeom prst="rect">
            <a:avLst/>
          </a:prstGeom>
        </p:spPr>
        <p:txBody>
          <a:bodyPr wrap="square">
            <a:spAutoFit/>
          </a:bodyPr>
          <a:lstStyle/>
          <a:p>
            <a:pPr lvl="3" hangingPunct="1">
              <a:spcAft>
                <a:spcPts val="600"/>
              </a:spcAft>
              <a:defRPr/>
            </a:pPr>
            <a:r>
              <a:rPr lang="en-US" sz="1800" b="1" kern="1200" dirty="0" smtClean="0">
                <a:solidFill>
                  <a:srgbClr val="002060"/>
                </a:solidFill>
              </a:rPr>
              <a:t>Refusal of entry:</a:t>
            </a:r>
          </a:p>
          <a:p>
            <a:pPr lvl="3" hangingPunct="1">
              <a:spcBef>
                <a:spcPts val="1200"/>
              </a:spcBef>
              <a:spcAft>
                <a:spcPts val="600"/>
              </a:spcAft>
              <a:defRPr/>
            </a:pPr>
            <a:r>
              <a:rPr lang="en-US" sz="1800" dirty="0" smtClean="0"/>
              <a:t>Late January 2023, </a:t>
            </a:r>
            <a:r>
              <a:rPr lang="en-US" sz="1800" b="1" dirty="0" smtClean="0"/>
              <a:t>the practice at the Hungarian/Ukrainian border has changed</a:t>
            </a:r>
            <a:r>
              <a:rPr lang="en-US" sz="1800" dirty="0" smtClean="0"/>
              <a:t>. </a:t>
            </a:r>
            <a:r>
              <a:rPr lang="en-US" sz="1800" dirty="0" smtClean="0"/>
              <a:t>According to the new rules only those are granted entry:</a:t>
            </a:r>
          </a:p>
          <a:p>
            <a:pPr marL="285750" lvl="3" indent="-285750" hangingPunct="1">
              <a:spcBef>
                <a:spcPts val="1200"/>
              </a:spcBef>
              <a:spcAft>
                <a:spcPts val="600"/>
              </a:spcAft>
              <a:buFont typeface="Arial" panose="020B0604020202020204" pitchFamily="34" charset="0"/>
              <a:buChar char="•"/>
              <a:defRPr/>
            </a:pPr>
            <a:r>
              <a:rPr lang="en-US" sz="1800" dirty="0" smtClean="0"/>
              <a:t>who have the necessary and valid travel documents (e.g. visa, passport);</a:t>
            </a:r>
          </a:p>
          <a:p>
            <a:pPr marL="285750" lvl="3" indent="-285750" hangingPunct="1">
              <a:spcBef>
                <a:spcPts val="600"/>
              </a:spcBef>
              <a:spcAft>
                <a:spcPts val="600"/>
              </a:spcAft>
              <a:buFont typeface="Arial" panose="020B0604020202020204" pitchFamily="34" charset="0"/>
              <a:buChar char="•"/>
              <a:defRPr/>
            </a:pPr>
            <a:r>
              <a:rPr lang="en-US" sz="1800" dirty="0" smtClean="0"/>
              <a:t>who are not under the effect of an entry ban;</a:t>
            </a:r>
          </a:p>
          <a:p>
            <a:pPr marL="285750" lvl="3" indent="-285750" hangingPunct="1">
              <a:spcBef>
                <a:spcPts val="600"/>
              </a:spcBef>
              <a:spcAft>
                <a:spcPts val="600"/>
              </a:spcAft>
              <a:buFont typeface="Arial" panose="020B0604020202020204" pitchFamily="34" charset="0"/>
              <a:buChar char="•"/>
              <a:defRPr/>
            </a:pPr>
            <a:r>
              <a:rPr lang="en-US" sz="1800" dirty="0" smtClean="0"/>
              <a:t>those third-country nationals who did not enter Ukraine after 24 February 2022.</a:t>
            </a:r>
          </a:p>
          <a:p>
            <a:pPr lvl="3" hangingPunct="1">
              <a:spcBef>
                <a:spcPts val="1200"/>
              </a:spcBef>
              <a:spcAft>
                <a:spcPts val="600"/>
              </a:spcAft>
              <a:defRPr/>
            </a:pPr>
            <a:r>
              <a:rPr lang="en-US" sz="1800" dirty="0" smtClean="0"/>
              <a:t>As a result, </a:t>
            </a:r>
            <a:r>
              <a:rPr lang="en-US" sz="1800" b="1" dirty="0" smtClean="0"/>
              <a:t>third-country nationals</a:t>
            </a:r>
            <a:r>
              <a:rPr lang="en-US" sz="1800" dirty="0" smtClean="0"/>
              <a:t> (non Ukrainians) who have returned to Ukraine after the war </a:t>
            </a:r>
            <a:r>
              <a:rPr lang="en-US" sz="1800" b="1" dirty="0" smtClean="0"/>
              <a:t>are refused entry </a:t>
            </a:r>
            <a:r>
              <a:rPr lang="en-US" sz="1800" dirty="0" smtClean="0"/>
              <a:t>to Hungary. </a:t>
            </a:r>
            <a:r>
              <a:rPr lang="en-US" sz="1800" b="1" dirty="0" smtClean="0"/>
              <a:t>The non-</a:t>
            </a:r>
            <a:r>
              <a:rPr lang="en-US" sz="1800" b="1" dirty="0" err="1" smtClean="0"/>
              <a:t>refoulement</a:t>
            </a:r>
            <a:r>
              <a:rPr lang="en-US" sz="1800" b="1" dirty="0" smtClean="0"/>
              <a:t> examination bares serious shortcomings.</a:t>
            </a:r>
            <a:endParaRPr lang="en-US" sz="1800" b="1" dirty="0" smtClean="0">
              <a:solidFill>
                <a:schemeClr val="accent1">
                  <a:lumMod val="50000"/>
                </a:schemeClr>
              </a:solidFill>
            </a:endParaRPr>
          </a:p>
        </p:txBody>
      </p:sp>
      <p:pic>
        <p:nvPicPr>
          <p:cNvPr id="9" name="Google Shape;124;p6"/>
          <p:cNvPicPr preferRelativeResize="0"/>
          <p:nvPr/>
        </p:nvPicPr>
        <p:blipFill rotWithShape="1">
          <a:blip r:embed="rId2">
            <a:alphaModFix/>
          </a:blip>
          <a:srcRect/>
          <a:stretch/>
        </p:blipFill>
        <p:spPr>
          <a:xfrm>
            <a:off x="8750105" y="410308"/>
            <a:ext cx="2926080" cy="6276420"/>
          </a:xfrm>
          <a:prstGeom prst="rect">
            <a:avLst/>
          </a:prstGeom>
          <a:noFill/>
          <a:ln>
            <a:noFill/>
          </a:ln>
        </p:spPr>
      </p:pic>
    </p:spTree>
    <p:extLst>
      <p:ext uri="{BB962C8B-B14F-4D97-AF65-F5344CB8AC3E}">
        <p14:creationId xmlns:p14="http://schemas.microsoft.com/office/powerpoint/2010/main" val="245513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Conclusion and recommendations</a:t>
            </a:r>
            <a:endParaRPr lang="en-US" sz="4000" u="sng" dirty="0"/>
          </a:p>
        </p:txBody>
      </p:sp>
      <p:sp>
        <p:nvSpPr>
          <p:cNvPr id="5" name="Téglalap 4"/>
          <p:cNvSpPr/>
          <p:nvPr/>
        </p:nvSpPr>
        <p:spPr>
          <a:xfrm>
            <a:off x="225911" y="1239083"/>
            <a:ext cx="8177309" cy="369332"/>
          </a:xfrm>
          <a:prstGeom prst="rect">
            <a:avLst/>
          </a:prstGeom>
        </p:spPr>
        <p:txBody>
          <a:bodyPr wrap="square">
            <a:spAutoFit/>
          </a:bodyPr>
          <a:lstStyle/>
          <a:p>
            <a:pPr lvl="3" hangingPunct="1">
              <a:spcAft>
                <a:spcPts val="600"/>
              </a:spcAft>
              <a:defRPr/>
            </a:pPr>
            <a:endParaRPr lang="en-US" sz="1800" b="1" dirty="0" smtClean="0">
              <a:solidFill>
                <a:schemeClr val="accent1">
                  <a:lumMod val="50000"/>
                </a:schemeClr>
              </a:solidFill>
            </a:endParaRPr>
          </a:p>
        </p:txBody>
      </p:sp>
      <p:sp>
        <p:nvSpPr>
          <p:cNvPr id="6" name="Téglalap 5"/>
          <p:cNvSpPr/>
          <p:nvPr/>
        </p:nvSpPr>
        <p:spPr>
          <a:xfrm>
            <a:off x="225911" y="1239083"/>
            <a:ext cx="9195881" cy="5001369"/>
          </a:xfrm>
          <a:prstGeom prst="rect">
            <a:avLst/>
          </a:prstGeom>
        </p:spPr>
        <p:txBody>
          <a:bodyPr wrap="square">
            <a:spAutoFit/>
          </a:bodyPr>
          <a:lstStyle/>
          <a:p>
            <a:pPr lvl="3" hangingPunct="1">
              <a:spcBef>
                <a:spcPts val="600"/>
              </a:spcBef>
              <a:spcAft>
                <a:spcPts val="600"/>
              </a:spcAft>
              <a:defRPr/>
            </a:pPr>
            <a:r>
              <a:rPr lang="en-US" sz="1800" dirty="0" smtClean="0"/>
              <a:t>The HHC respectfully recommends the CM </a:t>
            </a:r>
            <a:r>
              <a:rPr lang="en-US" sz="1800" b="1" dirty="0" smtClean="0"/>
              <a:t>to continue examining the execution of the judgment.</a:t>
            </a:r>
          </a:p>
          <a:p>
            <a:pPr lvl="3" hangingPunct="1">
              <a:spcBef>
                <a:spcPts val="600"/>
              </a:spcBef>
              <a:spcAft>
                <a:spcPts val="600"/>
              </a:spcAft>
              <a:defRPr/>
            </a:pPr>
            <a:r>
              <a:rPr lang="en-US" sz="1800" b="1" dirty="0" smtClean="0">
                <a:solidFill>
                  <a:schemeClr val="accent1">
                    <a:lumMod val="50000"/>
                  </a:schemeClr>
                </a:solidFill>
              </a:rPr>
              <a:t>Recommendations to the Government of Hungary:</a:t>
            </a:r>
            <a:endParaRPr lang="en-US" sz="1800" b="1" dirty="0" smtClean="0">
              <a:solidFill>
                <a:schemeClr val="accent1">
                  <a:lumMod val="50000"/>
                </a:schemeClr>
              </a:solidFill>
            </a:endParaRPr>
          </a:p>
          <a:p>
            <a:pPr marL="285750" lvl="3" indent="-285750" hangingPunct="1">
              <a:spcBef>
                <a:spcPts val="1200"/>
              </a:spcBef>
              <a:spcAft>
                <a:spcPts val="600"/>
              </a:spcAft>
              <a:buFont typeface="Arial" panose="020B0604020202020204" pitchFamily="34" charset="0"/>
              <a:buChar char="•"/>
              <a:defRPr/>
            </a:pPr>
            <a:r>
              <a:rPr lang="en-US" sz="1800" dirty="0" smtClean="0"/>
              <a:t>C</a:t>
            </a:r>
            <a:r>
              <a:rPr lang="en-US" sz="1800" dirty="0" smtClean="0"/>
              <a:t>onduct a </a:t>
            </a:r>
            <a:r>
              <a:rPr lang="en-US" sz="1800" b="1" dirty="0" smtClean="0"/>
              <a:t>new adequate assessment</a:t>
            </a:r>
            <a:r>
              <a:rPr lang="en-US" sz="1800" dirty="0" smtClean="0"/>
              <a:t> of all existing sources on the situation of asylum seekers in Serbia.</a:t>
            </a:r>
            <a:endParaRPr lang="en-US" sz="1800" b="1" dirty="0" smtClean="0">
              <a:solidFill>
                <a:schemeClr val="accent1">
                  <a:lumMod val="50000"/>
                </a:schemeClr>
              </a:solidFill>
            </a:endParaRPr>
          </a:p>
          <a:p>
            <a:pPr marL="285750" lvl="3" indent="-285750" hangingPunct="1">
              <a:spcBef>
                <a:spcPts val="1200"/>
              </a:spcBef>
              <a:spcAft>
                <a:spcPts val="600"/>
              </a:spcAft>
              <a:buFont typeface="Arial" panose="020B0604020202020204" pitchFamily="34" charset="0"/>
              <a:buChar char="•"/>
              <a:defRPr/>
            </a:pPr>
            <a:r>
              <a:rPr lang="en-US" sz="1800" b="1" dirty="0" smtClean="0"/>
              <a:t>Amend Section 51(2)(e) and Section 51/A of the Asylum Act </a:t>
            </a:r>
            <a:r>
              <a:rPr lang="en-US" sz="1800" dirty="0" smtClean="0"/>
              <a:t>to ensure that the “safe third country” concept is applied and expulsion is ordered only if the third country takes back the asylum seeker in an orderly manner.</a:t>
            </a:r>
          </a:p>
          <a:p>
            <a:pPr marL="285750" lvl="3" indent="-285750" hangingPunct="1">
              <a:spcBef>
                <a:spcPts val="1200"/>
              </a:spcBef>
              <a:spcAft>
                <a:spcPts val="600"/>
              </a:spcAft>
              <a:buFont typeface="Arial" panose="020B0604020202020204" pitchFamily="34" charset="0"/>
              <a:buChar char="•"/>
              <a:defRPr/>
            </a:pPr>
            <a:r>
              <a:rPr lang="en-US" sz="1800" b="1" dirty="0" smtClean="0"/>
              <a:t>Repeal the legislation legalizing summary removals</a:t>
            </a:r>
            <a:r>
              <a:rPr lang="en-US" sz="1800" dirty="0" smtClean="0"/>
              <a:t> and until it is done refrain from the unlawful practice on continuing these removals.</a:t>
            </a:r>
          </a:p>
          <a:p>
            <a:pPr marL="285750" lvl="3" indent="-285750" hangingPunct="1">
              <a:spcBef>
                <a:spcPts val="1200"/>
              </a:spcBef>
              <a:spcAft>
                <a:spcPts val="600"/>
              </a:spcAft>
              <a:buFont typeface="Arial" panose="020B0604020202020204" pitchFamily="34" charset="0"/>
              <a:buChar char="•"/>
              <a:defRPr/>
            </a:pPr>
            <a:r>
              <a:rPr lang="en-US" sz="1800" dirty="0" smtClean="0"/>
              <a:t>Take measures to ensure </a:t>
            </a:r>
            <a:r>
              <a:rPr lang="en-US" sz="1800" b="1" dirty="0" smtClean="0"/>
              <a:t>effective access to territory and procedure </a:t>
            </a:r>
            <a:r>
              <a:rPr lang="en-US" sz="1800" dirty="0" smtClean="0"/>
              <a:t>for those seeking protection at the borders and on the territory of Hungary.</a:t>
            </a:r>
          </a:p>
          <a:p>
            <a:pPr marL="285750" lvl="3" indent="-285750" hangingPunct="1">
              <a:spcBef>
                <a:spcPts val="1200"/>
              </a:spcBef>
              <a:spcAft>
                <a:spcPts val="600"/>
              </a:spcAft>
              <a:buFont typeface="Arial" panose="020B0604020202020204" pitchFamily="34" charset="0"/>
              <a:buChar char="•"/>
              <a:defRPr/>
            </a:pPr>
            <a:r>
              <a:rPr lang="en-US" sz="1800" dirty="0" smtClean="0"/>
              <a:t>Refrain from </a:t>
            </a:r>
            <a:r>
              <a:rPr lang="en-US" sz="1800" b="1" dirty="0" smtClean="0"/>
              <a:t>unlawful refusals </a:t>
            </a:r>
            <a:r>
              <a:rPr lang="en-US" sz="1800" dirty="0" smtClean="0"/>
              <a:t>at the Hungarian-Ukrainian border.</a:t>
            </a:r>
            <a:endParaRPr lang="en-US" sz="1800" dirty="0" smtClean="0"/>
          </a:p>
        </p:txBody>
      </p:sp>
      <p:pic>
        <p:nvPicPr>
          <p:cNvPr id="8" name="Kép 7"/>
          <p:cNvPicPr>
            <a:picLocks noChangeAspect="1"/>
          </p:cNvPicPr>
          <p:nvPr/>
        </p:nvPicPr>
        <p:blipFill>
          <a:blip r:embed="rId2"/>
          <a:stretch>
            <a:fillRect/>
          </a:stretch>
        </p:blipFill>
        <p:spPr>
          <a:xfrm>
            <a:off x="9781048" y="410308"/>
            <a:ext cx="1842416" cy="6271846"/>
          </a:xfrm>
          <a:prstGeom prst="rect">
            <a:avLst/>
          </a:prstGeom>
        </p:spPr>
      </p:pic>
    </p:spTree>
    <p:extLst>
      <p:ext uri="{BB962C8B-B14F-4D97-AF65-F5344CB8AC3E}">
        <p14:creationId xmlns:p14="http://schemas.microsoft.com/office/powerpoint/2010/main" val="169130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81847"/>
          </a:xfrm>
          <a:prstGeom prst="rect">
            <a:avLst/>
          </a:prstGeom>
        </p:spPr>
      </p:pic>
      <p:pic>
        <p:nvPicPr>
          <p:cNvPr id="117" name="Google Shape;87;p1" descr="Google Shape;87;p1"/>
          <p:cNvPicPr>
            <a:picLocks noChangeAspect="1"/>
          </p:cNvPicPr>
          <p:nvPr/>
        </p:nvPicPr>
        <p:blipFill>
          <a:blip r:embed="rId4">
            <a:extLst/>
          </a:blip>
          <a:stretch>
            <a:fillRect/>
          </a:stretch>
        </p:blipFill>
        <p:spPr>
          <a:xfrm>
            <a:off x="10493584" y="5466888"/>
            <a:ext cx="1301322" cy="245178"/>
          </a:xfrm>
          <a:prstGeom prst="rect">
            <a:avLst/>
          </a:prstGeom>
          <a:ln w="12700">
            <a:miter lim="400000"/>
          </a:ln>
        </p:spPr>
      </p:pic>
      <p:sp>
        <p:nvSpPr>
          <p:cNvPr id="7" name="Google Shape;85;p1"/>
          <p:cNvSpPr txBox="1"/>
          <p:nvPr/>
        </p:nvSpPr>
        <p:spPr>
          <a:xfrm>
            <a:off x="250074" y="2219888"/>
            <a:ext cx="7866986" cy="2939224"/>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spAutoFit/>
          </a:bodyPr>
          <a:lstStyle/>
          <a:p>
            <a:pPr algn="ctr">
              <a:defRPr sz="7000" b="1">
                <a:solidFill>
                  <a:srgbClr val="FFFB00"/>
                </a:solidFill>
              </a:defRPr>
            </a:pPr>
            <a:r>
              <a:rPr lang="en-US" sz="4800" dirty="0" smtClean="0">
                <a:solidFill>
                  <a:schemeClr val="bg1"/>
                </a:solidFill>
              </a:rPr>
              <a:t>Thank you!</a:t>
            </a:r>
          </a:p>
          <a:p>
            <a:pPr algn="ctr">
              <a:spcBef>
                <a:spcPts val="1200"/>
              </a:spcBef>
              <a:defRPr sz="7000" b="1">
                <a:solidFill>
                  <a:srgbClr val="FFFB00"/>
                </a:solidFill>
              </a:defRPr>
            </a:pPr>
            <a:r>
              <a:rPr lang="hu-HU" sz="1800" dirty="0" smtClean="0">
                <a:solidFill>
                  <a:schemeClr val="bg1"/>
                </a:solidFill>
              </a:rPr>
              <a:t>Balázs Gaál</a:t>
            </a:r>
            <a:r>
              <a:rPr lang="en-US" sz="1800" dirty="0" smtClean="0">
                <a:solidFill>
                  <a:schemeClr val="bg1"/>
                </a:solidFill>
              </a:rPr>
              <a:t/>
            </a:r>
            <a:br>
              <a:rPr lang="en-US" sz="1800" dirty="0" smtClean="0">
                <a:solidFill>
                  <a:schemeClr val="bg1"/>
                </a:solidFill>
              </a:rPr>
            </a:br>
            <a:r>
              <a:rPr lang="hu-HU" sz="1800" dirty="0" smtClean="0">
                <a:solidFill>
                  <a:schemeClr val="bg1"/>
                </a:solidFill>
              </a:rPr>
              <a:t>balazs.gaal@helsinki.hu</a:t>
            </a:r>
            <a:endParaRPr lang="en-US" sz="1800" dirty="0" smtClean="0">
              <a:solidFill>
                <a:schemeClr val="bg1"/>
              </a:solidFill>
            </a:endParaRPr>
          </a:p>
          <a:p>
            <a:pPr>
              <a:defRPr sz="2600" b="1">
                <a:solidFill>
                  <a:srgbClr val="FFFFFF"/>
                </a:solidFill>
              </a:defRPr>
            </a:pPr>
            <a:endParaRPr lang="en-US" dirty="0" smtClean="0"/>
          </a:p>
          <a:p>
            <a:pPr>
              <a:defRPr sz="6500" b="1">
                <a:solidFill>
                  <a:srgbClr val="FFFFFF"/>
                </a:solidFill>
              </a:defRPr>
            </a:pPr>
            <a:endParaRPr lang="en-US" dirty="0"/>
          </a:p>
        </p:txBody>
      </p:sp>
      <p:pic>
        <p:nvPicPr>
          <p:cNvPr id="6" name="Kép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074" y="421398"/>
            <a:ext cx="2141434" cy="767062"/>
          </a:xfrm>
          <a:prstGeom prst="rect">
            <a:avLst/>
          </a:prstGeom>
        </p:spPr>
      </p:pic>
    </p:spTree>
    <p:extLst>
      <p:ext uri="{BB962C8B-B14F-4D97-AF65-F5344CB8AC3E}">
        <p14:creationId xmlns:p14="http://schemas.microsoft.com/office/powerpoint/2010/main" val="376317749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hu-HU" sz="4000" u="sng" dirty="0" err="1" smtClean="0"/>
              <a:t>Ilias</a:t>
            </a:r>
            <a:r>
              <a:rPr lang="hu-HU" sz="4000" u="sng" dirty="0" smtClean="0"/>
              <a:t> and Ahmed v. Hungary</a:t>
            </a:r>
            <a:endParaRPr lang="en-US" sz="4000" u="sng" dirty="0"/>
          </a:p>
        </p:txBody>
      </p:sp>
      <p:pic>
        <p:nvPicPr>
          <p:cNvPr id="4" name="Kép 3"/>
          <p:cNvPicPr>
            <a:picLocks noChangeAspect="1"/>
          </p:cNvPicPr>
          <p:nvPr/>
        </p:nvPicPr>
        <p:blipFill>
          <a:blip r:embed="rId2"/>
          <a:stretch>
            <a:fillRect/>
          </a:stretch>
        </p:blipFill>
        <p:spPr>
          <a:xfrm>
            <a:off x="9838701" y="410308"/>
            <a:ext cx="1842416" cy="6314049"/>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782" y="1453445"/>
            <a:ext cx="5505150" cy="4128862"/>
          </a:xfrm>
          <a:prstGeom prst="rect">
            <a:avLst/>
          </a:prstGeom>
          <a:ln w="25400">
            <a:solidFill>
              <a:schemeClr val="tx1"/>
            </a:solidFill>
          </a:ln>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298" y="1453445"/>
            <a:ext cx="3722368" cy="4948812"/>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zövegdoboz 1"/>
          <p:cNvSpPr txBox="1"/>
          <p:nvPr/>
        </p:nvSpPr>
        <p:spPr>
          <a:xfrm>
            <a:off x="4136782" y="5701938"/>
            <a:ext cx="5505149"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Aft>
                <a:spcPts val="0"/>
              </a:spcAft>
              <a:buClrTx/>
              <a:buSzTx/>
              <a:buFontTx/>
              <a:buNone/>
              <a:tabLst/>
            </a:pPr>
            <a:r>
              <a:rPr lang="en-US" sz="1800" dirty="0" smtClean="0"/>
              <a:t>Transit Zone in </a:t>
            </a:r>
            <a:r>
              <a:rPr lang="en-US" sz="1800" dirty="0" err="1" smtClean="0"/>
              <a:t>Röszke</a:t>
            </a:r>
            <a:r>
              <a:rPr lang="en-US" sz="1800" dirty="0" smtClean="0"/>
              <a:t>, Hungary (April 2016)</a:t>
            </a:r>
            <a:endParaRPr lang="hu-HU" sz="1800" dirty="0"/>
          </a:p>
          <a:p>
            <a:pPr marL="0" marR="0" indent="0" algn="l" defTabSz="914400" rtl="0" fontAlgn="auto" latinLnBrk="0" hangingPunct="0">
              <a:lnSpc>
                <a:spcPct val="100000"/>
              </a:lnSpc>
              <a:spcBef>
                <a:spcPts val="600"/>
              </a:spcBef>
              <a:spcAft>
                <a:spcPts val="0"/>
              </a:spcAft>
              <a:buClrTx/>
              <a:buSzTx/>
              <a:buFontTx/>
              <a:buNone/>
              <a:tabLst/>
            </a:pPr>
            <a:r>
              <a:rPr lang="en-US" sz="1600" i="1" dirty="0" smtClean="0"/>
              <a:t>Source: HHC </a:t>
            </a:r>
            <a:endParaRPr kumimoji="0" lang="en-US" sz="1600" b="0" i="1"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166614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hu-HU" sz="4000" u="sng" dirty="0" err="1" smtClean="0"/>
              <a:t>Ilias</a:t>
            </a:r>
            <a:r>
              <a:rPr lang="hu-HU" sz="4000" u="sng" dirty="0" smtClean="0"/>
              <a:t> and Ahmed v. Hungary</a:t>
            </a:r>
            <a:endParaRPr lang="en-US" sz="4000" u="sng" dirty="0"/>
          </a:p>
        </p:txBody>
      </p:sp>
      <p:pic>
        <p:nvPicPr>
          <p:cNvPr id="4" name="Kép 3"/>
          <p:cNvPicPr>
            <a:picLocks noChangeAspect="1"/>
          </p:cNvPicPr>
          <p:nvPr/>
        </p:nvPicPr>
        <p:blipFill>
          <a:blip r:embed="rId2"/>
          <a:stretch>
            <a:fillRect/>
          </a:stretch>
        </p:blipFill>
        <p:spPr>
          <a:xfrm>
            <a:off x="9781048" y="410308"/>
            <a:ext cx="1842416" cy="6314049"/>
          </a:xfrm>
          <a:prstGeom prst="rect">
            <a:avLst/>
          </a:prstGeom>
        </p:spPr>
      </p:pic>
      <p:sp>
        <p:nvSpPr>
          <p:cNvPr id="5" name="Téglalap 4"/>
          <p:cNvSpPr/>
          <p:nvPr/>
        </p:nvSpPr>
        <p:spPr>
          <a:xfrm>
            <a:off x="225911" y="1239083"/>
            <a:ext cx="9255714" cy="5447645"/>
          </a:xfrm>
          <a:prstGeom prst="rect">
            <a:avLst/>
          </a:prstGeom>
        </p:spPr>
        <p:txBody>
          <a:bodyPr wrap="square">
            <a:spAutoFit/>
          </a:bodyPr>
          <a:lstStyle/>
          <a:p>
            <a:pPr lvl="3" hangingPunct="1">
              <a:spcAft>
                <a:spcPts val="600"/>
              </a:spcAft>
              <a:defRPr/>
            </a:pPr>
            <a:r>
              <a:rPr lang="en-US" sz="1800" b="1" kern="1200" dirty="0" err="1" smtClean="0">
                <a:solidFill>
                  <a:srgbClr val="002060"/>
                </a:solidFill>
              </a:rPr>
              <a:t>Ilias</a:t>
            </a:r>
            <a:r>
              <a:rPr lang="en-US" sz="1800" b="1" kern="1200" dirty="0" smtClean="0">
                <a:solidFill>
                  <a:srgbClr val="002060"/>
                </a:solidFill>
              </a:rPr>
              <a:t> and Ahmed v. Hungary – app. 47287/15</a:t>
            </a:r>
            <a:endParaRPr lang="en-US" sz="1800" kern="1200" dirty="0" smtClean="0">
              <a:solidFill>
                <a:prstClr val="black"/>
              </a:solidFill>
            </a:endParaRPr>
          </a:p>
          <a:p>
            <a:pPr lvl="3" hangingPunct="1">
              <a:spcAft>
                <a:spcPts val="600"/>
              </a:spcAft>
              <a:defRPr/>
            </a:pPr>
            <a:r>
              <a:rPr lang="en-US" sz="1800" kern="1200" dirty="0" smtClean="0">
                <a:solidFill>
                  <a:prstClr val="black"/>
                </a:solidFill>
              </a:rPr>
              <a:t>GC judgment, 21.11.2019.</a:t>
            </a:r>
          </a:p>
          <a:p>
            <a:pPr lvl="3" hangingPunct="1">
              <a:spcBef>
                <a:spcPts val="600"/>
              </a:spcBef>
              <a:spcAft>
                <a:spcPts val="600"/>
              </a:spcAft>
              <a:defRPr/>
            </a:pPr>
            <a:r>
              <a:rPr lang="en-US" sz="1800" b="1" kern="1200" dirty="0" smtClean="0">
                <a:solidFill>
                  <a:schemeClr val="accent1">
                    <a:lumMod val="50000"/>
                  </a:schemeClr>
                </a:solidFill>
              </a:rPr>
              <a:t>Facts:</a:t>
            </a:r>
          </a:p>
          <a:p>
            <a:pPr lvl="3" hangingPunct="1">
              <a:spcAft>
                <a:spcPts val="600"/>
              </a:spcAft>
              <a:defRPr/>
            </a:pPr>
            <a:r>
              <a:rPr lang="en-US" sz="1800" kern="1200" dirty="0" smtClean="0">
                <a:solidFill>
                  <a:prstClr val="black"/>
                </a:solidFill>
              </a:rPr>
              <a:t>In 2015, two Bangladeshi nationals were </a:t>
            </a:r>
            <a:r>
              <a:rPr lang="en-US" sz="1800" dirty="0" smtClean="0"/>
              <a:t>detained in transit zone for 23 days at the Hungarian-Serbian border after filing an application for asylum and then were forced to return to Serbia without the in-merit examination of their asylum claims. (inadmissible decision – Serbia being a safe third country</a:t>
            </a:r>
            <a:r>
              <a:rPr lang="hu-HU" sz="1800" dirty="0" smtClean="0"/>
              <a:t> –</a:t>
            </a:r>
            <a:r>
              <a:rPr lang="en-US" sz="1800" dirty="0" smtClean="0"/>
              <a:t>)</a:t>
            </a:r>
          </a:p>
          <a:p>
            <a:pPr lvl="3" hangingPunct="1">
              <a:spcBef>
                <a:spcPts val="600"/>
              </a:spcBef>
              <a:spcAft>
                <a:spcPts val="600"/>
              </a:spcAft>
              <a:defRPr/>
            </a:pPr>
            <a:r>
              <a:rPr lang="en-US" sz="1800" b="1" kern="1200" dirty="0" smtClean="0">
                <a:solidFill>
                  <a:schemeClr val="accent1">
                    <a:lumMod val="50000"/>
                  </a:schemeClr>
                </a:solidFill>
              </a:rPr>
              <a:t>GC judgment:</a:t>
            </a:r>
          </a:p>
          <a:p>
            <a:pPr marL="285750" lvl="3" indent="-285750" hangingPunct="1">
              <a:spcAft>
                <a:spcPts val="600"/>
              </a:spcAft>
              <a:buFont typeface="Arial" panose="020B0604020202020204" pitchFamily="34" charset="0"/>
              <a:buChar char="•"/>
              <a:defRPr/>
            </a:pPr>
            <a:r>
              <a:rPr lang="en-US" sz="1800" dirty="0" smtClean="0"/>
              <a:t>There was an </a:t>
            </a:r>
            <a:r>
              <a:rPr lang="en-US" sz="1800" b="1" dirty="0" smtClean="0"/>
              <a:t>insufficient basis</a:t>
            </a:r>
            <a:r>
              <a:rPr lang="en-US" sz="1800" dirty="0" smtClean="0"/>
              <a:t> for the Government’s decision </a:t>
            </a:r>
            <a:r>
              <a:rPr lang="en-US" sz="1800" b="1" dirty="0" smtClean="0"/>
              <a:t>to establish </a:t>
            </a:r>
            <a:r>
              <a:rPr lang="en-US" sz="1800" dirty="0" smtClean="0"/>
              <a:t>a general presumption concerning </a:t>
            </a:r>
            <a:r>
              <a:rPr lang="en-US" sz="1800" b="1" dirty="0" smtClean="0"/>
              <a:t>Serbia as a safe third country</a:t>
            </a:r>
            <a:r>
              <a:rPr lang="en-US" sz="1800" dirty="0" smtClean="0"/>
              <a:t>.</a:t>
            </a:r>
          </a:p>
          <a:p>
            <a:pPr marL="285750" lvl="3" indent="-285750" hangingPunct="1">
              <a:spcBef>
                <a:spcPts val="600"/>
              </a:spcBef>
              <a:spcAft>
                <a:spcPts val="600"/>
              </a:spcAft>
              <a:buFont typeface="Arial" panose="020B0604020202020204" pitchFamily="34" charset="0"/>
              <a:buChar char="•"/>
              <a:defRPr/>
            </a:pPr>
            <a:r>
              <a:rPr lang="en-US" sz="1800" dirty="0" smtClean="0"/>
              <a:t>The expulsion decisions </a:t>
            </a:r>
            <a:r>
              <a:rPr lang="en-US" sz="1800" b="1" dirty="0" smtClean="0"/>
              <a:t>disregarded</a:t>
            </a:r>
            <a:r>
              <a:rPr lang="en-US" sz="1800" dirty="0" smtClean="0"/>
              <a:t> the authoritative findings of the UNHCR as to </a:t>
            </a:r>
            <a:r>
              <a:rPr lang="en-US" sz="1800" b="1" dirty="0" smtClean="0"/>
              <a:t>a real risk of denial of access to an effective asylum procedure in Serbia </a:t>
            </a:r>
            <a:r>
              <a:rPr lang="en-US" sz="1800" dirty="0" smtClean="0"/>
              <a:t>and summary removal from Serbia to North Macedonia and then to Greece.</a:t>
            </a:r>
          </a:p>
          <a:p>
            <a:pPr marL="285750" lvl="3" indent="-285750" hangingPunct="1">
              <a:spcBef>
                <a:spcPts val="600"/>
              </a:spcBef>
              <a:spcAft>
                <a:spcPts val="600"/>
              </a:spcAft>
              <a:buFont typeface="Arial" panose="020B0604020202020204" pitchFamily="34" charset="0"/>
              <a:buChar char="•"/>
              <a:defRPr/>
            </a:pPr>
            <a:r>
              <a:rPr lang="en-US" sz="1800" dirty="0" smtClean="0"/>
              <a:t>The </a:t>
            </a:r>
            <a:r>
              <a:rPr lang="en-US" sz="1800" b="1" dirty="0" smtClean="0"/>
              <a:t>Hungarian authorities exacerbated the risks facing the applicants </a:t>
            </a:r>
            <a:r>
              <a:rPr lang="en-US" sz="1800" dirty="0" smtClean="0"/>
              <a:t>by inducing them to enter Serbia illegally instead of arranging for an orderly return.</a:t>
            </a:r>
            <a:endParaRPr lang="en-US" sz="1800" kern="1200" dirty="0" smtClean="0">
              <a:solidFill>
                <a:prstClr val="black"/>
              </a:solidFill>
            </a:endParaRPr>
          </a:p>
          <a:p>
            <a:pPr lvl="3" hangingPunct="1">
              <a:spcAft>
                <a:spcPts val="600"/>
              </a:spcAft>
              <a:defRPr/>
            </a:pPr>
            <a:endParaRPr lang="en-US" sz="1800" kern="1200" dirty="0" smtClean="0">
              <a:solidFill>
                <a:prstClr val="black"/>
              </a:solidFill>
            </a:endParaRPr>
          </a:p>
        </p:txBody>
      </p:sp>
    </p:spTree>
    <p:extLst>
      <p:ext uri="{BB962C8B-B14F-4D97-AF65-F5344CB8AC3E}">
        <p14:creationId xmlns:p14="http://schemas.microsoft.com/office/powerpoint/2010/main" val="307326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Last exam of the Committee of Ministers</a:t>
            </a:r>
            <a:endParaRPr lang="en-US" sz="4000" u="sng" dirty="0"/>
          </a:p>
        </p:txBody>
      </p:sp>
      <p:pic>
        <p:nvPicPr>
          <p:cNvPr id="4" name="Kép 3"/>
          <p:cNvPicPr>
            <a:picLocks noChangeAspect="1"/>
          </p:cNvPicPr>
          <p:nvPr/>
        </p:nvPicPr>
        <p:blipFill>
          <a:blip r:embed="rId3"/>
          <a:stretch>
            <a:fillRect/>
          </a:stretch>
        </p:blipFill>
        <p:spPr>
          <a:xfrm>
            <a:off x="9781048" y="410308"/>
            <a:ext cx="1842416" cy="6314049"/>
          </a:xfrm>
          <a:prstGeom prst="rect">
            <a:avLst/>
          </a:prstGeom>
        </p:spPr>
      </p:pic>
      <p:sp>
        <p:nvSpPr>
          <p:cNvPr id="5" name="Téglalap 4"/>
          <p:cNvSpPr/>
          <p:nvPr/>
        </p:nvSpPr>
        <p:spPr>
          <a:xfrm>
            <a:off x="225911" y="1239083"/>
            <a:ext cx="9255714" cy="5078313"/>
          </a:xfrm>
          <a:prstGeom prst="rect">
            <a:avLst/>
          </a:prstGeom>
        </p:spPr>
        <p:txBody>
          <a:bodyPr wrap="square">
            <a:spAutoFit/>
          </a:bodyPr>
          <a:lstStyle/>
          <a:p>
            <a:pPr lvl="3" hangingPunct="1">
              <a:spcAft>
                <a:spcPts val="600"/>
              </a:spcAft>
              <a:defRPr/>
            </a:pPr>
            <a:r>
              <a:rPr lang="en-US" sz="1800" b="1" kern="1200" dirty="0" err="1" smtClean="0">
                <a:solidFill>
                  <a:srgbClr val="002060"/>
                </a:solidFill>
              </a:rPr>
              <a:t>Ilias</a:t>
            </a:r>
            <a:r>
              <a:rPr lang="en-US" sz="1800" b="1" kern="1200" dirty="0" smtClean="0">
                <a:solidFill>
                  <a:srgbClr val="002060"/>
                </a:solidFill>
              </a:rPr>
              <a:t> and Ahmed v. Hungary – app. 47287/15</a:t>
            </a:r>
            <a:endParaRPr lang="en-US" sz="1800" kern="1200" dirty="0" smtClean="0">
              <a:solidFill>
                <a:prstClr val="black"/>
              </a:solidFill>
            </a:endParaRPr>
          </a:p>
          <a:p>
            <a:pPr lvl="3" hangingPunct="1">
              <a:spcAft>
                <a:spcPts val="600"/>
              </a:spcAft>
              <a:defRPr/>
            </a:pPr>
            <a:r>
              <a:rPr lang="en-US" sz="1800" b="1" kern="1200" dirty="0" err="1" smtClean="0">
                <a:solidFill>
                  <a:srgbClr val="002060"/>
                </a:solidFill>
              </a:rPr>
              <a:t>Shazad</a:t>
            </a:r>
            <a:r>
              <a:rPr lang="en-US" sz="1800" b="1" kern="1200" dirty="0" smtClean="0">
                <a:solidFill>
                  <a:srgbClr val="002060"/>
                </a:solidFill>
              </a:rPr>
              <a:t> v. Hungary – app. 12625/17</a:t>
            </a:r>
            <a:endParaRPr lang="en-US" sz="1600" dirty="0" smtClean="0">
              <a:solidFill>
                <a:schemeClr val="tx1"/>
              </a:solidFill>
            </a:endParaRPr>
          </a:p>
          <a:p>
            <a:pPr marL="266700" lvl="3" hangingPunct="1">
              <a:spcBef>
                <a:spcPts val="1200"/>
              </a:spcBef>
              <a:spcAft>
                <a:spcPts val="600"/>
              </a:spcAft>
              <a:defRPr/>
            </a:pPr>
            <a:r>
              <a:rPr lang="en-US" sz="1800" dirty="0" smtClean="0">
                <a:solidFill>
                  <a:schemeClr val="tx1"/>
                </a:solidFill>
              </a:rPr>
              <a:t>The </a:t>
            </a:r>
            <a:r>
              <a:rPr lang="en-US" sz="1800" i="1" dirty="0" smtClean="0">
                <a:solidFill>
                  <a:schemeClr val="tx1"/>
                </a:solidFill>
              </a:rPr>
              <a:t>CM</a:t>
            </a:r>
            <a:r>
              <a:rPr lang="en-US" sz="1800" dirty="0" smtClean="0">
                <a:solidFill>
                  <a:schemeClr val="tx1"/>
                </a:solidFill>
              </a:rPr>
              <a:t>:</a:t>
            </a:r>
          </a:p>
          <a:p>
            <a:pPr marL="285750" lvl="3" indent="-285750" hangingPunct="1">
              <a:spcBef>
                <a:spcPts val="1200"/>
              </a:spcBef>
              <a:spcAft>
                <a:spcPts val="600"/>
              </a:spcAft>
              <a:buFont typeface="Arial" panose="020B0604020202020204" pitchFamily="34" charset="0"/>
              <a:buChar char="•"/>
              <a:defRPr/>
            </a:pPr>
            <a:r>
              <a:rPr lang="en-US" sz="1800" dirty="0" smtClean="0">
                <a:solidFill>
                  <a:schemeClr val="tx1"/>
                </a:solidFill>
              </a:rPr>
              <a:t>strongly urged the authorities to </a:t>
            </a:r>
            <a:r>
              <a:rPr lang="en-US" sz="1800" b="1" dirty="0" smtClean="0">
                <a:solidFill>
                  <a:schemeClr val="tx1"/>
                </a:solidFill>
              </a:rPr>
              <a:t>carry out a reassessment</a:t>
            </a:r>
            <a:r>
              <a:rPr lang="en-US" sz="1800" dirty="0" smtClean="0">
                <a:solidFill>
                  <a:schemeClr val="tx1"/>
                </a:solidFill>
              </a:rPr>
              <a:t> of the legislative presumption of “safe third country” in respect of Serbia;</a:t>
            </a:r>
          </a:p>
          <a:p>
            <a:pPr marL="285750" lvl="3" indent="-285750" hangingPunct="1">
              <a:spcBef>
                <a:spcPts val="1200"/>
              </a:spcBef>
              <a:spcAft>
                <a:spcPts val="600"/>
              </a:spcAft>
              <a:buFont typeface="Arial" panose="020B0604020202020204" pitchFamily="34" charset="0"/>
              <a:buChar char="•"/>
              <a:defRPr/>
            </a:pPr>
            <a:r>
              <a:rPr lang="en-US" sz="1800" dirty="0" smtClean="0">
                <a:solidFill>
                  <a:schemeClr val="tx1"/>
                </a:solidFill>
              </a:rPr>
              <a:t>called on the authorities to </a:t>
            </a:r>
            <a:r>
              <a:rPr lang="en-US" sz="1800" b="1" dirty="0" smtClean="0">
                <a:solidFill>
                  <a:schemeClr val="tx1"/>
                </a:solidFill>
              </a:rPr>
              <a:t>intensify their efforts in reforming the asylum system </a:t>
            </a:r>
            <a:r>
              <a:rPr lang="en-US" sz="1800" dirty="0" smtClean="0">
                <a:solidFill>
                  <a:schemeClr val="tx1"/>
                </a:solidFill>
              </a:rPr>
              <a:t>in order to afford effective access to means of legal entry;</a:t>
            </a:r>
          </a:p>
          <a:p>
            <a:pPr marL="285750" lvl="3" indent="-285750" hangingPunct="1">
              <a:spcBef>
                <a:spcPts val="1200"/>
              </a:spcBef>
              <a:spcAft>
                <a:spcPts val="600"/>
              </a:spcAft>
              <a:buFont typeface="Arial" panose="020B0604020202020204" pitchFamily="34" charset="0"/>
              <a:buChar char="•"/>
              <a:defRPr/>
            </a:pPr>
            <a:r>
              <a:rPr lang="en-US" sz="1800" dirty="0" smtClean="0">
                <a:solidFill>
                  <a:schemeClr val="tx1"/>
                </a:solidFill>
              </a:rPr>
              <a:t>strongly reiterated their urgent call on the authorities to </a:t>
            </a:r>
            <a:r>
              <a:rPr lang="en-US" sz="1800" b="1" dirty="0" smtClean="0">
                <a:solidFill>
                  <a:schemeClr val="tx1"/>
                </a:solidFill>
              </a:rPr>
              <a:t>terminate the practice </a:t>
            </a:r>
            <a:r>
              <a:rPr lang="en-US" sz="1800" dirty="0" smtClean="0">
                <a:solidFill>
                  <a:schemeClr val="tx1"/>
                </a:solidFill>
              </a:rPr>
              <a:t>of removing asylum-seekers to Serbia;</a:t>
            </a:r>
            <a:endParaRPr lang="en-US" sz="1800" b="1" kern="1200" dirty="0" smtClean="0">
              <a:solidFill>
                <a:schemeClr val="tx1"/>
              </a:solidFill>
            </a:endParaRPr>
          </a:p>
          <a:p>
            <a:pPr marL="285750" lvl="3" indent="-285750" hangingPunct="1">
              <a:spcBef>
                <a:spcPts val="1200"/>
              </a:spcBef>
              <a:spcAft>
                <a:spcPts val="600"/>
              </a:spcAft>
              <a:buFont typeface="Arial" panose="020B0604020202020204" pitchFamily="34" charset="0"/>
              <a:buChar char="•"/>
              <a:defRPr/>
            </a:pPr>
            <a:r>
              <a:rPr lang="en-US" sz="1800" dirty="0" smtClean="0">
                <a:solidFill>
                  <a:schemeClr val="tx1"/>
                </a:solidFill>
              </a:rPr>
              <a:t>called on the authorities to </a:t>
            </a:r>
            <a:r>
              <a:rPr lang="en-US" sz="1800" b="1" dirty="0" smtClean="0">
                <a:solidFill>
                  <a:schemeClr val="tx1"/>
                </a:solidFill>
              </a:rPr>
              <a:t>envisage the introduction of an effective remedy </a:t>
            </a:r>
            <a:r>
              <a:rPr lang="en-US" sz="1800" dirty="0" smtClean="0">
                <a:solidFill>
                  <a:schemeClr val="tx1"/>
                </a:solidFill>
              </a:rPr>
              <a:t>for  persons alleging that their expulsion procedure </a:t>
            </a:r>
            <a:r>
              <a:rPr lang="en-US" sz="1800" dirty="0" smtClean="0">
                <a:solidFill>
                  <a:schemeClr val="tx1"/>
                </a:solidFill>
              </a:rPr>
              <a:t>was</a:t>
            </a:r>
            <a:r>
              <a:rPr lang="en-US" sz="1800" dirty="0" smtClean="0">
                <a:solidFill>
                  <a:schemeClr val="tx1"/>
                </a:solidFill>
              </a:rPr>
              <a:t> “collective”.</a:t>
            </a:r>
            <a:endParaRPr lang="en-US" sz="1800" b="1" kern="1200" dirty="0" smtClean="0">
              <a:solidFill>
                <a:schemeClr val="tx1"/>
              </a:solidFill>
            </a:endParaRPr>
          </a:p>
          <a:p>
            <a:pPr lvl="3" hangingPunct="1">
              <a:spcAft>
                <a:spcPts val="600"/>
              </a:spcAft>
              <a:defRPr/>
            </a:pPr>
            <a:endParaRPr lang="en-US" sz="1800" kern="1200" dirty="0" smtClean="0">
              <a:solidFill>
                <a:prstClr val="black"/>
              </a:solidFill>
            </a:endParaRPr>
          </a:p>
          <a:p>
            <a:pPr lvl="3" hangingPunct="1">
              <a:spcAft>
                <a:spcPts val="600"/>
              </a:spcAft>
              <a:defRPr/>
            </a:pPr>
            <a:endParaRPr lang="en-US" sz="1800" kern="1200" dirty="0" smtClean="0">
              <a:solidFill>
                <a:prstClr val="black"/>
              </a:solidFill>
            </a:endParaRPr>
          </a:p>
        </p:txBody>
      </p:sp>
    </p:spTree>
    <p:extLst>
      <p:ext uri="{BB962C8B-B14F-4D97-AF65-F5344CB8AC3E}">
        <p14:creationId xmlns:p14="http://schemas.microsoft.com/office/powerpoint/2010/main" val="7050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Legislative changes</a:t>
            </a:r>
            <a:endParaRPr lang="en-US" sz="4000" u="sng" dirty="0"/>
          </a:p>
        </p:txBody>
      </p:sp>
      <p:pic>
        <p:nvPicPr>
          <p:cNvPr id="4" name="Kép 3"/>
          <p:cNvPicPr>
            <a:picLocks noChangeAspect="1"/>
          </p:cNvPicPr>
          <p:nvPr/>
        </p:nvPicPr>
        <p:blipFill>
          <a:blip r:embed="rId2"/>
          <a:stretch>
            <a:fillRect/>
          </a:stretch>
        </p:blipFill>
        <p:spPr>
          <a:xfrm>
            <a:off x="9781048" y="410308"/>
            <a:ext cx="1842416" cy="6271846"/>
          </a:xfrm>
          <a:prstGeom prst="rect">
            <a:avLst/>
          </a:prstGeom>
        </p:spPr>
      </p:pic>
      <p:sp>
        <p:nvSpPr>
          <p:cNvPr id="5" name="Téglalap 4"/>
          <p:cNvSpPr/>
          <p:nvPr/>
        </p:nvSpPr>
        <p:spPr>
          <a:xfrm>
            <a:off x="225911" y="1239083"/>
            <a:ext cx="9473674" cy="4616648"/>
          </a:xfrm>
          <a:prstGeom prst="rect">
            <a:avLst/>
          </a:prstGeom>
        </p:spPr>
        <p:txBody>
          <a:bodyPr wrap="square">
            <a:spAutoFit/>
          </a:bodyPr>
          <a:lstStyle/>
          <a:p>
            <a:pPr lvl="3" hangingPunct="1">
              <a:spcAft>
                <a:spcPts val="600"/>
              </a:spcAft>
              <a:defRPr/>
            </a:pPr>
            <a:r>
              <a:rPr lang="en-US" sz="1800" b="1" kern="1200" dirty="0" smtClean="0">
                <a:solidFill>
                  <a:srgbClr val="002060"/>
                </a:solidFill>
              </a:rPr>
              <a:t>Positive changes:</a:t>
            </a:r>
            <a:endParaRPr lang="en-US" sz="1800" dirty="0" smtClean="0"/>
          </a:p>
          <a:p>
            <a:pPr marL="285750" lvl="3" indent="-285750" hangingPunct="1">
              <a:spcBef>
                <a:spcPts val="600"/>
              </a:spcBef>
              <a:spcAft>
                <a:spcPts val="600"/>
              </a:spcAft>
              <a:buFont typeface="Arial" panose="020B0604020202020204" pitchFamily="34" charset="0"/>
              <a:buChar char="•"/>
              <a:defRPr/>
            </a:pPr>
            <a:r>
              <a:rPr lang="en-US" sz="1800" dirty="0" smtClean="0"/>
              <a:t>The “safe transit country” inadmissibility ground according to Section 51(2)(f) of the Asylum Act (found against EU law by the CJEU) </a:t>
            </a:r>
            <a:r>
              <a:rPr lang="en-US" sz="1800" b="1" dirty="0" smtClean="0"/>
              <a:t>was abolished </a:t>
            </a:r>
            <a:r>
              <a:rPr lang="en-US" sz="1800" dirty="0" smtClean="0"/>
              <a:t>as of 1 January 2023.</a:t>
            </a:r>
          </a:p>
          <a:p>
            <a:pPr lvl="3" hangingPunct="1">
              <a:spcBef>
                <a:spcPts val="600"/>
              </a:spcBef>
              <a:spcAft>
                <a:spcPts val="600"/>
              </a:spcAft>
              <a:defRPr/>
            </a:pPr>
            <a:r>
              <a:rPr lang="en-US" sz="1800" b="1" kern="1200" dirty="0" smtClean="0">
                <a:solidFill>
                  <a:srgbClr val="002060"/>
                </a:solidFill>
              </a:rPr>
              <a:t>Remaining gaps:</a:t>
            </a:r>
            <a:endParaRPr lang="en-US" sz="1800" dirty="0" smtClean="0"/>
          </a:p>
          <a:p>
            <a:pPr marL="285750" lvl="3" indent="-285750" hangingPunct="1">
              <a:spcBef>
                <a:spcPts val="600"/>
              </a:spcBef>
              <a:spcAft>
                <a:spcPts val="600"/>
              </a:spcAft>
              <a:buFont typeface="Arial" panose="020B0604020202020204" pitchFamily="34" charset="0"/>
              <a:buChar char="•"/>
              <a:defRPr/>
            </a:pPr>
            <a:r>
              <a:rPr lang="en-US" sz="1800" kern="1200" dirty="0" smtClean="0">
                <a:solidFill>
                  <a:prstClr val="black"/>
                </a:solidFill>
              </a:rPr>
              <a:t>There has been </a:t>
            </a:r>
            <a:r>
              <a:rPr lang="en-US" sz="1800" b="1" kern="1200" dirty="0" smtClean="0">
                <a:solidFill>
                  <a:prstClr val="black"/>
                </a:solidFill>
              </a:rPr>
              <a:t>no reassessment </a:t>
            </a:r>
            <a:r>
              <a:rPr lang="en-US" sz="1800" kern="1200" dirty="0" smtClean="0">
                <a:solidFill>
                  <a:prstClr val="black"/>
                </a:solidFill>
              </a:rPr>
              <a:t>of the legislative presumption of Serbia being a „safe third country” carried out by the Hungarian authorities.</a:t>
            </a:r>
            <a:endParaRPr lang="en-US" sz="1800" dirty="0" smtClean="0"/>
          </a:p>
          <a:p>
            <a:pPr marL="285750" lvl="3" indent="-285750" hangingPunct="1">
              <a:spcBef>
                <a:spcPts val="600"/>
              </a:spcBef>
              <a:spcAft>
                <a:spcPts val="600"/>
              </a:spcAft>
              <a:buFont typeface="Arial" panose="020B0604020202020204" pitchFamily="34" charset="0"/>
              <a:buChar char="•"/>
              <a:defRPr/>
            </a:pPr>
            <a:r>
              <a:rPr lang="en-US" sz="1800" dirty="0" smtClean="0"/>
              <a:t>Section XIV (4) of the Fundamental Law, which provided the constitutional foundation for the 'safe transit country' concept </a:t>
            </a:r>
            <a:r>
              <a:rPr lang="en-US" sz="1800" b="1" dirty="0" smtClean="0"/>
              <a:t>remains to be in force</a:t>
            </a:r>
            <a:r>
              <a:rPr lang="en-US" sz="1800" dirty="0" smtClean="0"/>
              <a:t>.</a:t>
            </a:r>
          </a:p>
          <a:p>
            <a:pPr marL="285750" lvl="3" indent="-285750" hangingPunct="1">
              <a:spcBef>
                <a:spcPts val="600"/>
              </a:spcBef>
              <a:spcAft>
                <a:spcPts val="600"/>
              </a:spcAft>
              <a:buFont typeface="Arial" panose="020B0604020202020204" pitchFamily="34" charset="0"/>
              <a:buChar char="•"/>
              <a:defRPr/>
            </a:pPr>
            <a:r>
              <a:rPr lang="en-US" sz="1800" dirty="0" smtClean="0"/>
              <a:t>Sections 5 (1a) and (1b) of Act LXXXIX of 2007 on the State Border legalizing summary removals to Serbia </a:t>
            </a:r>
            <a:r>
              <a:rPr lang="en-US" sz="1800" b="1" dirty="0" smtClean="0"/>
              <a:t>remain to be in force</a:t>
            </a:r>
            <a:r>
              <a:rPr lang="en-US" sz="1800" dirty="0" smtClean="0"/>
              <a:t>.</a:t>
            </a:r>
          </a:p>
          <a:p>
            <a:pPr marL="285750" lvl="3" indent="-285750" hangingPunct="1">
              <a:spcBef>
                <a:spcPts val="600"/>
              </a:spcBef>
              <a:spcAft>
                <a:spcPts val="600"/>
              </a:spcAft>
              <a:buFont typeface="Arial" panose="020B0604020202020204" pitchFamily="34" charset="0"/>
              <a:buChar char="•"/>
              <a:defRPr/>
            </a:pPr>
            <a:r>
              <a:rPr lang="en-US" sz="1800" dirty="0" smtClean="0"/>
              <a:t>Section 5 (1b) of Act LXXXIX of 2007 on the State Border extending the </a:t>
            </a:r>
            <a:r>
              <a:rPr lang="hu-HU" sz="1800" dirty="0" err="1" smtClean="0"/>
              <a:t>above</a:t>
            </a:r>
            <a:r>
              <a:rPr lang="hu-HU" sz="1800" dirty="0" smtClean="0"/>
              <a:t> </a:t>
            </a:r>
            <a:r>
              <a:rPr lang="en-US" sz="1800" dirty="0" smtClean="0"/>
              <a:t>legalization to the whole territory of the country under the state of crisis due to mass migration </a:t>
            </a:r>
            <a:r>
              <a:rPr lang="en-US" sz="1800" b="1" dirty="0" smtClean="0"/>
              <a:t>remains to be in force</a:t>
            </a:r>
            <a:r>
              <a:rPr lang="en-US" sz="1800" dirty="0" smtClean="0"/>
              <a:t>.</a:t>
            </a:r>
            <a:endParaRPr lang="en-US" sz="1800" dirty="0" smtClean="0"/>
          </a:p>
        </p:txBody>
      </p:sp>
    </p:spTree>
    <p:extLst>
      <p:ext uri="{BB962C8B-B14F-4D97-AF65-F5344CB8AC3E}">
        <p14:creationId xmlns:p14="http://schemas.microsoft.com/office/powerpoint/2010/main" val="350876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Embassy system</a:t>
            </a:r>
            <a:endParaRPr lang="en-US" sz="4000" u="sng" dirty="0"/>
          </a:p>
        </p:txBody>
      </p:sp>
      <p:sp>
        <p:nvSpPr>
          <p:cNvPr id="5" name="Téglalap 4"/>
          <p:cNvSpPr/>
          <p:nvPr/>
        </p:nvSpPr>
        <p:spPr>
          <a:xfrm>
            <a:off x="225911" y="1239083"/>
            <a:ext cx="8177309" cy="4585871"/>
          </a:xfrm>
          <a:prstGeom prst="rect">
            <a:avLst/>
          </a:prstGeom>
        </p:spPr>
        <p:txBody>
          <a:bodyPr wrap="square">
            <a:spAutoFit/>
          </a:bodyPr>
          <a:lstStyle/>
          <a:p>
            <a:pPr lvl="3" hangingPunct="1">
              <a:spcAft>
                <a:spcPts val="600"/>
              </a:spcAft>
              <a:defRPr/>
            </a:pPr>
            <a:r>
              <a:rPr lang="en-US" sz="1800" b="1" kern="1200" dirty="0" smtClean="0">
                <a:solidFill>
                  <a:srgbClr val="002060"/>
                </a:solidFill>
              </a:rPr>
              <a:t>The Government’s communication</a:t>
            </a:r>
            <a:r>
              <a:rPr lang="hu-HU" sz="1800" b="1" kern="1200" dirty="0" smtClean="0">
                <a:solidFill>
                  <a:srgbClr val="002060"/>
                </a:solidFill>
              </a:rPr>
              <a:t>, 26.6.2023</a:t>
            </a:r>
            <a:r>
              <a:rPr lang="en-US" sz="1800" b="1" kern="1200" dirty="0" smtClean="0">
                <a:solidFill>
                  <a:srgbClr val="002060"/>
                </a:solidFill>
              </a:rPr>
              <a:t>:</a:t>
            </a:r>
          </a:p>
          <a:p>
            <a:pPr marL="365125" lvl="3" hangingPunct="1">
              <a:spcBef>
                <a:spcPts val="600"/>
              </a:spcBef>
              <a:spcAft>
                <a:spcPts val="600"/>
              </a:spcAft>
              <a:defRPr/>
            </a:pPr>
            <a:r>
              <a:rPr lang="en-US" sz="1800" i="1" dirty="0" smtClean="0"/>
              <a:t>„The legislative presumption of “safe third country” for Serbia has not been applied by the asylum authority and the national courts since the introduction of the transitional asylum procedure as of 26 May 2020 (“Embassy procedure”)”</a:t>
            </a:r>
          </a:p>
          <a:p>
            <a:pPr lvl="3" hangingPunct="1">
              <a:spcBef>
                <a:spcPts val="600"/>
              </a:spcBef>
              <a:spcAft>
                <a:spcPts val="600"/>
              </a:spcAft>
              <a:defRPr/>
            </a:pPr>
            <a:r>
              <a:rPr lang="en-US" sz="1800" b="1" dirty="0" smtClean="0">
                <a:solidFill>
                  <a:schemeClr val="accent1">
                    <a:lumMod val="50000"/>
                  </a:schemeClr>
                </a:solidFill>
              </a:rPr>
              <a:t>C-823/21, Commission v. Hungary, 22.6.2023</a:t>
            </a:r>
            <a:r>
              <a:rPr lang="en-US" sz="1800" b="1" kern="1200" dirty="0" smtClean="0">
                <a:solidFill>
                  <a:schemeClr val="accent1">
                    <a:lumMod val="50000"/>
                  </a:schemeClr>
                </a:solidFill>
              </a:rPr>
              <a:t>:</a:t>
            </a:r>
            <a:endParaRPr lang="en-US" sz="1800" b="1" dirty="0" smtClean="0">
              <a:solidFill>
                <a:schemeClr val="accent1">
                  <a:lumMod val="50000"/>
                </a:schemeClr>
              </a:solidFill>
            </a:endParaRPr>
          </a:p>
          <a:p>
            <a:pPr lvl="3" hangingPunct="1">
              <a:spcBef>
                <a:spcPts val="600"/>
              </a:spcBef>
              <a:spcAft>
                <a:spcPts val="600"/>
              </a:spcAft>
              <a:defRPr/>
            </a:pPr>
            <a:r>
              <a:rPr lang="en-US" sz="1800" dirty="0" smtClean="0"/>
              <a:t>In the respective infringement procedure the CJEU ruled that: </a:t>
            </a:r>
          </a:p>
          <a:p>
            <a:pPr marL="365125" lvl="3" hangingPunct="1">
              <a:spcBef>
                <a:spcPts val="600"/>
              </a:spcBef>
              <a:spcAft>
                <a:spcPts val="600"/>
              </a:spcAft>
              <a:defRPr/>
            </a:pPr>
            <a:r>
              <a:rPr lang="en-US" sz="1800" b="1" i="1" dirty="0" smtClean="0"/>
              <a:t>By making the possibility</a:t>
            </a:r>
            <a:r>
              <a:rPr lang="en-US" sz="1800" i="1" dirty="0" smtClean="0"/>
              <a:t>, for certain third-country nationals or stateless persons present in its territory or at its borders </a:t>
            </a:r>
            <a:r>
              <a:rPr lang="en-US" sz="1800" b="1" i="1" dirty="0" smtClean="0"/>
              <a:t>of making an application for international protection subject to the prior submission of a declaration of intent </a:t>
            </a:r>
            <a:r>
              <a:rPr lang="en-US" sz="1800" i="1" dirty="0" smtClean="0"/>
              <a:t>at a Hungarian embassy situated in a third country and to the grant of a travel document enabling them to enter Hungarian territory, </a:t>
            </a:r>
            <a:r>
              <a:rPr lang="en-US" sz="1800" b="1" i="1" dirty="0" smtClean="0"/>
              <a:t>Hungary has failed to fulfil its obligations under the Asylum procedures directive</a:t>
            </a:r>
            <a:r>
              <a:rPr lang="en-US" sz="1800" i="1" dirty="0" smtClean="0"/>
              <a:t>.</a:t>
            </a:r>
            <a:endParaRPr lang="hu-HU" sz="1800" i="1" dirty="0" smtClean="0"/>
          </a:p>
        </p:txBody>
      </p:sp>
      <p:pic>
        <p:nvPicPr>
          <p:cNvPr id="6" name="Google Shape;124;p6"/>
          <p:cNvPicPr preferRelativeResize="0"/>
          <p:nvPr/>
        </p:nvPicPr>
        <p:blipFill rotWithShape="1">
          <a:blip r:embed="rId2">
            <a:alphaModFix/>
          </a:blip>
          <a:srcRect/>
          <a:stretch/>
        </p:blipFill>
        <p:spPr>
          <a:xfrm>
            <a:off x="8567225" y="410308"/>
            <a:ext cx="3123028" cy="5999421"/>
          </a:xfrm>
          <a:prstGeom prst="rect">
            <a:avLst/>
          </a:prstGeom>
          <a:noFill/>
          <a:ln>
            <a:noFill/>
          </a:ln>
        </p:spPr>
      </p:pic>
    </p:spTree>
    <p:extLst>
      <p:ext uri="{BB962C8B-B14F-4D97-AF65-F5344CB8AC3E}">
        <p14:creationId xmlns:p14="http://schemas.microsoft.com/office/powerpoint/2010/main" val="291617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Embassy system</a:t>
            </a:r>
            <a:endParaRPr lang="en-US" sz="4000" u="sng" dirty="0"/>
          </a:p>
        </p:txBody>
      </p:sp>
      <p:sp>
        <p:nvSpPr>
          <p:cNvPr id="5" name="Téglalap 4"/>
          <p:cNvSpPr/>
          <p:nvPr/>
        </p:nvSpPr>
        <p:spPr>
          <a:xfrm>
            <a:off x="225911" y="1239083"/>
            <a:ext cx="8177309" cy="369332"/>
          </a:xfrm>
          <a:prstGeom prst="rect">
            <a:avLst/>
          </a:prstGeom>
        </p:spPr>
        <p:txBody>
          <a:bodyPr wrap="square">
            <a:spAutoFit/>
          </a:bodyPr>
          <a:lstStyle/>
          <a:p>
            <a:pPr lvl="3" hangingPunct="1">
              <a:spcAft>
                <a:spcPts val="600"/>
              </a:spcAft>
              <a:defRPr/>
            </a:pPr>
            <a:endParaRPr lang="hu-HU" sz="1800" i="1" dirty="0" smtClean="0"/>
          </a:p>
        </p:txBody>
      </p:sp>
      <p:graphicFrame>
        <p:nvGraphicFramePr>
          <p:cNvPr id="8" name="Táblázat 7"/>
          <p:cNvGraphicFramePr>
            <a:graphicFrameLocks noGrp="1"/>
          </p:cNvGraphicFramePr>
          <p:nvPr>
            <p:extLst>
              <p:ext uri="{D42A27DB-BD31-4B8C-83A1-F6EECF244321}">
                <p14:modId xmlns:p14="http://schemas.microsoft.com/office/powerpoint/2010/main" val="2251361463"/>
              </p:ext>
            </p:extLst>
          </p:nvPr>
        </p:nvGraphicFramePr>
        <p:xfrm>
          <a:off x="225911" y="1423749"/>
          <a:ext cx="7891147" cy="2192004"/>
        </p:xfrm>
        <a:graphic>
          <a:graphicData uri="http://schemas.openxmlformats.org/drawingml/2006/table">
            <a:tbl>
              <a:tblPr firstRow="1" firstCol="1" bandRow="1">
                <a:tableStyleId>{5940675A-B579-460E-94D1-54222C63F5DA}</a:tableStyleId>
              </a:tblPr>
              <a:tblGrid>
                <a:gridCol w="1040181">
                  <a:extLst>
                    <a:ext uri="{9D8B030D-6E8A-4147-A177-3AD203B41FA5}">
                      <a16:colId xmlns:a16="http://schemas.microsoft.com/office/drawing/2014/main" xmlns="" val="3883621063"/>
                    </a:ext>
                  </a:extLst>
                </a:gridCol>
                <a:gridCol w="2771050">
                  <a:extLst>
                    <a:ext uri="{9D8B030D-6E8A-4147-A177-3AD203B41FA5}">
                      <a16:colId xmlns:a16="http://schemas.microsoft.com/office/drawing/2014/main" xmlns="" val="1200072018"/>
                    </a:ext>
                  </a:extLst>
                </a:gridCol>
                <a:gridCol w="4079916">
                  <a:extLst>
                    <a:ext uri="{9D8B030D-6E8A-4147-A177-3AD203B41FA5}">
                      <a16:colId xmlns:a16="http://schemas.microsoft.com/office/drawing/2014/main" xmlns="" val="1958649980"/>
                    </a:ext>
                  </a:extLst>
                </a:gridCol>
              </a:tblGrid>
              <a:tr h="626473">
                <a:tc>
                  <a:txBody>
                    <a:bodyPr/>
                    <a:lstStyle/>
                    <a:p>
                      <a:pPr algn="ctr">
                        <a:lnSpc>
                          <a:spcPct val="107000"/>
                        </a:lnSpc>
                        <a:spcAft>
                          <a:spcPts val="0"/>
                        </a:spcAft>
                      </a:pPr>
                      <a:r>
                        <a:rPr lang="en-US" sz="1600" b="1" noProof="0" dirty="0" smtClean="0">
                          <a:solidFill>
                            <a:schemeClr val="accent1">
                              <a:lumMod val="50000"/>
                            </a:schemeClr>
                          </a:solidFill>
                          <a:effectLst/>
                          <a:latin typeface="+mj-lt"/>
                        </a:rPr>
                        <a:t>Year</a:t>
                      </a:r>
                      <a:endParaRPr lang="en-US" sz="1600" b="1" noProof="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US" sz="1600" b="1" noProof="0" dirty="0" smtClean="0">
                          <a:solidFill>
                            <a:schemeClr val="accent1">
                              <a:lumMod val="50000"/>
                            </a:schemeClr>
                          </a:solidFill>
                          <a:effectLst/>
                          <a:latin typeface="+mj-lt"/>
                        </a:rPr>
                        <a:t>Statements of intent received by NDGAP from the embassy</a:t>
                      </a:r>
                      <a:endParaRPr lang="en-US" sz="1600" b="1" noProof="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US" sz="1600" b="1" noProof="0" dirty="0" smtClean="0">
                          <a:solidFill>
                            <a:schemeClr val="accent1">
                              <a:lumMod val="50000"/>
                            </a:schemeClr>
                          </a:solidFill>
                          <a:effectLst/>
                          <a:latin typeface="+mj-lt"/>
                        </a:rPr>
                        <a:t>Positive „recommendations”</a:t>
                      </a:r>
                      <a:endParaRPr lang="en-US" sz="1600" b="1" noProof="0"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1472166871"/>
                  </a:ext>
                </a:extLst>
              </a:tr>
              <a:tr h="313237">
                <a:tc>
                  <a:txBody>
                    <a:bodyPr/>
                    <a:lstStyle/>
                    <a:p>
                      <a:pPr algn="ctr">
                        <a:lnSpc>
                          <a:spcPct val="107000"/>
                        </a:lnSpc>
                        <a:spcAft>
                          <a:spcPts val="0"/>
                        </a:spcAft>
                      </a:pPr>
                      <a:r>
                        <a:rPr lang="hu-HU" sz="1600" dirty="0">
                          <a:effectLst/>
                          <a:latin typeface="+mj-lt"/>
                        </a:rPr>
                        <a:t>2020</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smtClean="0">
                          <a:effectLst/>
                          <a:latin typeface="+mj-lt"/>
                        </a:rPr>
                        <a:t>26</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a:effectLst/>
                          <a:latin typeface="+mj-lt"/>
                        </a:rPr>
                        <a:t>4</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2262083388"/>
                  </a:ext>
                </a:extLst>
              </a:tr>
              <a:tr h="313237">
                <a:tc>
                  <a:txBody>
                    <a:bodyPr/>
                    <a:lstStyle/>
                    <a:p>
                      <a:pPr algn="ctr">
                        <a:lnSpc>
                          <a:spcPct val="107000"/>
                        </a:lnSpc>
                        <a:spcAft>
                          <a:spcPts val="0"/>
                        </a:spcAft>
                      </a:pPr>
                      <a:r>
                        <a:rPr lang="hu-HU" sz="1600">
                          <a:effectLst/>
                          <a:latin typeface="+mj-lt"/>
                        </a:rPr>
                        <a:t>2021</a:t>
                      </a:r>
                      <a:endParaRPr lang="hu-HU" sz="160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smtClean="0">
                          <a:effectLst/>
                          <a:latin typeface="+mj-lt"/>
                        </a:rPr>
                        <a:t>52</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a:effectLst/>
                          <a:latin typeface="+mj-lt"/>
                        </a:rPr>
                        <a:t>8</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88976231"/>
                  </a:ext>
                </a:extLst>
              </a:tr>
              <a:tr h="156619">
                <a:tc>
                  <a:txBody>
                    <a:bodyPr/>
                    <a:lstStyle/>
                    <a:p>
                      <a:pPr algn="ctr">
                        <a:lnSpc>
                          <a:spcPct val="107000"/>
                        </a:lnSpc>
                        <a:spcAft>
                          <a:spcPts val="0"/>
                        </a:spcAft>
                      </a:pPr>
                      <a:r>
                        <a:rPr lang="hu-HU" sz="1600" dirty="0">
                          <a:effectLst/>
                          <a:latin typeface="+mj-lt"/>
                        </a:rPr>
                        <a:t>2022</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a:effectLst/>
                          <a:latin typeface="+mj-lt"/>
                        </a:rPr>
                        <a:t>16</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a:effectLst/>
                          <a:latin typeface="+mj-lt"/>
                        </a:rPr>
                        <a:t>4</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84268334"/>
                  </a:ext>
                </a:extLst>
              </a:tr>
              <a:tr h="156619">
                <a:tc>
                  <a:txBody>
                    <a:bodyPr/>
                    <a:lstStyle/>
                    <a:p>
                      <a:pPr algn="ctr">
                        <a:lnSpc>
                          <a:spcPct val="107000"/>
                        </a:lnSpc>
                        <a:spcAft>
                          <a:spcPts val="0"/>
                        </a:spcAft>
                      </a:pPr>
                      <a:r>
                        <a:rPr lang="hu-HU" sz="1600" dirty="0" smtClean="0">
                          <a:effectLst/>
                          <a:latin typeface="+mj-lt"/>
                          <a:ea typeface="Calibri" panose="020F0502020204030204" pitchFamily="34" charset="0"/>
                          <a:cs typeface="Times New Roman" panose="02020603050405020304" pitchFamily="18" charset="0"/>
                        </a:rPr>
                        <a:t>2023</a:t>
                      </a:r>
                      <a:br>
                        <a:rPr lang="hu-HU" sz="1600" dirty="0" smtClean="0">
                          <a:effectLst/>
                          <a:latin typeface="+mj-lt"/>
                          <a:ea typeface="Calibri" panose="020F0502020204030204" pitchFamily="34" charset="0"/>
                          <a:cs typeface="Times New Roman" panose="02020603050405020304" pitchFamily="18" charset="0"/>
                        </a:rPr>
                      </a:br>
                      <a:r>
                        <a:rPr lang="hu-HU" sz="1600" dirty="0" smtClean="0">
                          <a:effectLst/>
                          <a:latin typeface="+mj-lt"/>
                          <a:ea typeface="Calibri" panose="020F0502020204030204" pitchFamily="34" charset="0"/>
                          <a:cs typeface="Times New Roman" panose="02020603050405020304" pitchFamily="18" charset="0"/>
                        </a:rPr>
                        <a:t>(Jan-</a:t>
                      </a:r>
                      <a:r>
                        <a:rPr lang="hu-HU" sz="1600" dirty="0" err="1" smtClean="0">
                          <a:effectLst/>
                          <a:latin typeface="+mj-lt"/>
                          <a:ea typeface="Calibri" panose="020F0502020204030204" pitchFamily="34" charset="0"/>
                          <a:cs typeface="Times New Roman" panose="02020603050405020304" pitchFamily="18" charset="0"/>
                        </a:rPr>
                        <a:t>Jun</a:t>
                      </a:r>
                      <a:r>
                        <a:rPr lang="hu-HU" sz="1600" dirty="0" smtClean="0">
                          <a:effectLst/>
                          <a:latin typeface="+mj-lt"/>
                          <a:ea typeface="Calibri" panose="020F0502020204030204" pitchFamily="34" charset="0"/>
                          <a:cs typeface="Times New Roman" panose="02020603050405020304" pitchFamily="18" charset="0"/>
                        </a:rPr>
                        <a:t>)</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smtClean="0">
                          <a:effectLst/>
                          <a:latin typeface="+mj-lt"/>
                          <a:ea typeface="Calibri" panose="020F0502020204030204" pitchFamily="34" charset="0"/>
                          <a:cs typeface="Times New Roman" panose="02020603050405020304" pitchFamily="18" charset="0"/>
                        </a:rPr>
                        <a:t>1</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hu-HU" sz="1600" b="1" dirty="0" smtClean="0">
                          <a:effectLst/>
                          <a:latin typeface="+mj-lt"/>
                          <a:ea typeface="Calibri" panose="020F0502020204030204" pitchFamily="34" charset="0"/>
                          <a:cs typeface="Times New Roman" panose="02020603050405020304" pitchFamily="18" charset="0"/>
                        </a:rPr>
                        <a:t>0</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xmlns="" val="1336696339"/>
                  </a:ext>
                </a:extLst>
              </a:tr>
            </a:tbl>
          </a:graphicData>
        </a:graphic>
      </p:graphicFrame>
      <p:graphicFrame>
        <p:nvGraphicFramePr>
          <p:cNvPr id="9" name="Táblázat 8"/>
          <p:cNvGraphicFramePr>
            <a:graphicFrameLocks noGrp="1"/>
          </p:cNvGraphicFramePr>
          <p:nvPr>
            <p:extLst>
              <p:ext uri="{D42A27DB-BD31-4B8C-83A1-F6EECF244321}">
                <p14:modId xmlns:p14="http://schemas.microsoft.com/office/powerpoint/2010/main" val="3036084909"/>
              </p:ext>
            </p:extLst>
          </p:nvPr>
        </p:nvGraphicFramePr>
        <p:xfrm>
          <a:off x="225911" y="3857472"/>
          <a:ext cx="7891147" cy="2609215"/>
        </p:xfrm>
        <a:graphic>
          <a:graphicData uri="http://schemas.openxmlformats.org/drawingml/2006/table">
            <a:tbl>
              <a:tblPr firstRow="1" firstCol="1" bandRow="1">
                <a:tableStyleId>{5940675A-B579-460E-94D1-54222C63F5DA}</a:tableStyleId>
              </a:tblPr>
              <a:tblGrid>
                <a:gridCol w="1040181">
                  <a:extLst>
                    <a:ext uri="{9D8B030D-6E8A-4147-A177-3AD203B41FA5}">
                      <a16:colId xmlns:a16="http://schemas.microsoft.com/office/drawing/2014/main" xmlns="" val="2894330583"/>
                    </a:ext>
                  </a:extLst>
                </a:gridCol>
                <a:gridCol w="2771336">
                  <a:extLst>
                    <a:ext uri="{9D8B030D-6E8A-4147-A177-3AD203B41FA5}">
                      <a16:colId xmlns:a16="http://schemas.microsoft.com/office/drawing/2014/main" xmlns="" val="840266179"/>
                    </a:ext>
                  </a:extLst>
                </a:gridCol>
                <a:gridCol w="4079630">
                  <a:extLst>
                    <a:ext uri="{9D8B030D-6E8A-4147-A177-3AD203B41FA5}">
                      <a16:colId xmlns:a16="http://schemas.microsoft.com/office/drawing/2014/main" xmlns="" val="3904888272"/>
                    </a:ext>
                  </a:extLst>
                </a:gridCol>
              </a:tblGrid>
              <a:tr h="339398">
                <a:tc>
                  <a:txBody>
                    <a:bodyPr/>
                    <a:lstStyle/>
                    <a:p>
                      <a:pPr algn="ctr">
                        <a:lnSpc>
                          <a:spcPct val="107000"/>
                        </a:lnSpc>
                        <a:spcAft>
                          <a:spcPts val="0"/>
                        </a:spcAft>
                      </a:pPr>
                      <a:r>
                        <a:rPr lang="en-US" sz="1600" b="1" dirty="0">
                          <a:solidFill>
                            <a:schemeClr val="accent1">
                              <a:lumMod val="50000"/>
                            </a:schemeClr>
                          </a:solidFill>
                          <a:effectLst/>
                          <a:latin typeface="+mj-lt"/>
                        </a:rPr>
                        <a:t>Year</a:t>
                      </a:r>
                      <a:endParaRPr lang="hu-HU" sz="1600" b="1"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chemeClr val="accent1">
                              <a:lumMod val="50000"/>
                            </a:schemeClr>
                          </a:solidFill>
                          <a:effectLst/>
                          <a:latin typeface="+mj-lt"/>
                        </a:rPr>
                        <a:t>Registered first-time asylum applications</a:t>
                      </a:r>
                      <a:endParaRPr lang="hu-HU" sz="1600" b="1"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solidFill>
                            <a:schemeClr val="accent1">
                              <a:lumMod val="50000"/>
                            </a:schemeClr>
                          </a:solidFill>
                          <a:effectLst/>
                          <a:latin typeface="+mj-lt"/>
                        </a:rPr>
                        <a:t>Granted protection statuses</a:t>
                      </a:r>
                      <a:endParaRPr lang="hu-HU" sz="1600" b="1" dirty="0">
                        <a:solidFill>
                          <a:schemeClr val="accent1">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53763640"/>
                  </a:ext>
                </a:extLst>
              </a:tr>
              <a:tr h="339398">
                <a:tc>
                  <a:txBody>
                    <a:bodyPr/>
                    <a:lstStyle/>
                    <a:p>
                      <a:pPr algn="ctr">
                        <a:lnSpc>
                          <a:spcPct val="107000"/>
                        </a:lnSpc>
                        <a:spcAft>
                          <a:spcPts val="0"/>
                        </a:spcAft>
                      </a:pPr>
                      <a:r>
                        <a:rPr lang="hu-HU" sz="1600" dirty="0">
                          <a:effectLst/>
                          <a:latin typeface="+mj-lt"/>
                        </a:rPr>
                        <a:t>2020</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542925" algn="l"/>
                        </a:tabLst>
                      </a:pPr>
                      <a:r>
                        <a:rPr lang="hu-HU" sz="1600" b="1" dirty="0">
                          <a:effectLst/>
                          <a:latin typeface="+mj-lt"/>
                        </a:rPr>
                        <a:t>92</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noProof="0" dirty="0" smtClean="0">
                          <a:effectLst/>
                          <a:latin typeface="+mj-lt"/>
                        </a:rPr>
                        <a:t>126</a:t>
                      </a:r>
                      <a:r>
                        <a:rPr lang="hu-HU" sz="1600" noProof="0" dirty="0" smtClean="0">
                          <a:effectLst/>
                          <a:latin typeface="+mj-lt"/>
                        </a:rPr>
                        <a:t/>
                      </a:r>
                      <a:br>
                        <a:rPr lang="hu-HU" sz="1600" noProof="0" dirty="0" smtClean="0">
                          <a:effectLst/>
                          <a:latin typeface="+mj-lt"/>
                        </a:rPr>
                      </a:br>
                      <a:r>
                        <a:rPr lang="en-US" sz="1600" noProof="0" dirty="0" smtClean="0">
                          <a:effectLst/>
                          <a:latin typeface="+mj-lt"/>
                        </a:rPr>
                        <a:t> (83 refugee, 43 subsidiary protection)</a:t>
                      </a:r>
                      <a:endParaRPr lang="en-US" sz="16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9658019"/>
                  </a:ext>
                </a:extLst>
              </a:tr>
              <a:tr h="339398">
                <a:tc>
                  <a:txBody>
                    <a:bodyPr/>
                    <a:lstStyle/>
                    <a:p>
                      <a:pPr algn="ctr">
                        <a:lnSpc>
                          <a:spcPct val="107000"/>
                        </a:lnSpc>
                        <a:spcAft>
                          <a:spcPts val="0"/>
                        </a:spcAft>
                      </a:pPr>
                      <a:r>
                        <a:rPr lang="hu-HU" sz="1600">
                          <a:effectLst/>
                          <a:latin typeface="+mj-lt"/>
                        </a:rPr>
                        <a:t>2021</a:t>
                      </a:r>
                      <a:endParaRPr lang="hu-HU"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590550" algn="l"/>
                        </a:tabLst>
                      </a:pPr>
                      <a:r>
                        <a:rPr lang="hu-HU" sz="1600" b="1" dirty="0">
                          <a:effectLst/>
                          <a:latin typeface="+mj-lt"/>
                        </a:rPr>
                        <a:t>38</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noProof="0" dirty="0" smtClean="0">
                          <a:effectLst/>
                          <a:latin typeface="+mj-lt"/>
                        </a:rPr>
                        <a:t>38</a:t>
                      </a:r>
                      <a:r>
                        <a:rPr lang="en-US" sz="1600" noProof="0" dirty="0" smtClean="0">
                          <a:effectLst/>
                          <a:latin typeface="+mj-lt"/>
                        </a:rPr>
                        <a:t> </a:t>
                      </a:r>
                      <a:r>
                        <a:rPr lang="hu-HU" sz="1600" noProof="0" dirty="0" smtClean="0">
                          <a:effectLst/>
                          <a:latin typeface="+mj-lt"/>
                        </a:rPr>
                        <a:t/>
                      </a:r>
                      <a:br>
                        <a:rPr lang="hu-HU" sz="1600" noProof="0" dirty="0" smtClean="0">
                          <a:effectLst/>
                          <a:latin typeface="+mj-lt"/>
                        </a:rPr>
                      </a:br>
                      <a:r>
                        <a:rPr lang="en-US" sz="1600" noProof="0" dirty="0" smtClean="0">
                          <a:effectLst/>
                          <a:latin typeface="+mj-lt"/>
                        </a:rPr>
                        <a:t>(21 refugee, 17 subsidiary protection)</a:t>
                      </a:r>
                      <a:endParaRPr lang="en-US" sz="16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0070698"/>
                  </a:ext>
                </a:extLst>
              </a:tr>
              <a:tr h="339398">
                <a:tc>
                  <a:txBody>
                    <a:bodyPr/>
                    <a:lstStyle/>
                    <a:p>
                      <a:pPr algn="ctr">
                        <a:lnSpc>
                          <a:spcPct val="107000"/>
                        </a:lnSpc>
                        <a:spcAft>
                          <a:spcPts val="0"/>
                        </a:spcAft>
                      </a:pPr>
                      <a:r>
                        <a:rPr lang="hu-HU" sz="1600" dirty="0">
                          <a:effectLst/>
                          <a:latin typeface="+mj-lt"/>
                        </a:rPr>
                        <a:t>2022</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u-HU" sz="1600" b="1" dirty="0">
                          <a:effectLst/>
                          <a:latin typeface="+mj-lt"/>
                        </a:rPr>
                        <a:t>44</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noProof="0" dirty="0" smtClean="0">
                          <a:effectLst/>
                          <a:latin typeface="+mj-lt"/>
                        </a:rPr>
                        <a:t>30 </a:t>
                      </a:r>
                      <a:r>
                        <a:rPr lang="hu-HU" sz="1600" noProof="0" dirty="0" smtClean="0">
                          <a:effectLst/>
                          <a:latin typeface="+mj-lt"/>
                        </a:rPr>
                        <a:t/>
                      </a:r>
                      <a:br>
                        <a:rPr lang="hu-HU" sz="1600" noProof="0" dirty="0" smtClean="0">
                          <a:effectLst/>
                          <a:latin typeface="+mj-lt"/>
                        </a:rPr>
                      </a:br>
                      <a:r>
                        <a:rPr lang="en-US" sz="1600" noProof="0" dirty="0" smtClean="0">
                          <a:effectLst/>
                          <a:latin typeface="+mj-lt"/>
                        </a:rPr>
                        <a:t>(10 refugees, 20 subsidiary protection)</a:t>
                      </a:r>
                      <a:endParaRPr lang="en-US" sz="16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1546819"/>
                  </a:ext>
                </a:extLst>
              </a:tr>
              <a:tr h="339398">
                <a:tc>
                  <a:txBody>
                    <a:bodyPr/>
                    <a:lstStyle/>
                    <a:p>
                      <a:pPr algn="ctr">
                        <a:lnSpc>
                          <a:spcPct val="107000"/>
                        </a:lnSpc>
                        <a:spcAft>
                          <a:spcPts val="0"/>
                        </a:spcAft>
                      </a:pPr>
                      <a:r>
                        <a:rPr lang="hu-HU" sz="1600" dirty="0" smtClean="0">
                          <a:effectLst/>
                          <a:latin typeface="+mj-lt"/>
                        </a:rPr>
                        <a:t>2023</a:t>
                      </a:r>
                    </a:p>
                    <a:p>
                      <a:pPr algn="ctr">
                        <a:lnSpc>
                          <a:spcPct val="107000"/>
                        </a:lnSpc>
                        <a:spcAft>
                          <a:spcPts val="0"/>
                        </a:spcAft>
                      </a:pPr>
                      <a:r>
                        <a:rPr lang="hu-HU" sz="1600" dirty="0" smtClean="0">
                          <a:effectLst/>
                          <a:latin typeface="+mj-lt"/>
                          <a:ea typeface="Calibri" panose="020F0502020204030204" pitchFamily="34" charset="0"/>
                          <a:cs typeface="Times New Roman" panose="02020603050405020304" pitchFamily="18" charset="0"/>
                        </a:rPr>
                        <a:t>(Jan-</a:t>
                      </a:r>
                      <a:r>
                        <a:rPr lang="hu-HU" sz="1600" dirty="0" err="1" smtClean="0">
                          <a:effectLst/>
                          <a:latin typeface="+mj-lt"/>
                          <a:ea typeface="Calibri" panose="020F0502020204030204" pitchFamily="34" charset="0"/>
                          <a:cs typeface="Times New Roman" panose="02020603050405020304" pitchFamily="18" charset="0"/>
                        </a:rPr>
                        <a:t>Jun</a:t>
                      </a:r>
                      <a:r>
                        <a:rPr lang="hu-HU" sz="1600" dirty="0" smtClean="0">
                          <a:effectLst/>
                          <a:latin typeface="+mj-lt"/>
                          <a:ea typeface="Calibri" panose="020F0502020204030204" pitchFamily="34" charset="0"/>
                          <a:cs typeface="Times New Roman" panose="02020603050405020304" pitchFamily="18" charset="0"/>
                        </a:rPr>
                        <a:t>)</a:t>
                      </a:r>
                      <a:endParaRPr lang="hu-HU"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u-HU" sz="1600" b="1" dirty="0">
                          <a:effectLst/>
                          <a:latin typeface="+mj-lt"/>
                        </a:rPr>
                        <a:t>19</a:t>
                      </a:r>
                      <a:endParaRPr lang="hu-HU" sz="1600" b="1"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noProof="0" dirty="0" smtClean="0">
                          <a:effectLst/>
                          <a:latin typeface="+mj-lt"/>
                        </a:rPr>
                        <a:t>17 </a:t>
                      </a:r>
                      <a:r>
                        <a:rPr lang="hu-HU" sz="1600" noProof="0" dirty="0" smtClean="0">
                          <a:effectLst/>
                          <a:latin typeface="+mj-lt"/>
                        </a:rPr>
                        <a:t/>
                      </a:r>
                      <a:br>
                        <a:rPr lang="hu-HU" sz="1600" noProof="0" dirty="0" smtClean="0">
                          <a:effectLst/>
                          <a:latin typeface="+mj-lt"/>
                        </a:rPr>
                      </a:br>
                      <a:r>
                        <a:rPr lang="en-US" sz="1600" noProof="0" dirty="0" smtClean="0">
                          <a:effectLst/>
                          <a:latin typeface="+mj-lt"/>
                        </a:rPr>
                        <a:t>(6 refugees, 11 subsidiary protection)</a:t>
                      </a:r>
                      <a:endParaRPr lang="en-US" sz="1600" noProof="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78054531"/>
                  </a:ext>
                </a:extLst>
              </a:tr>
            </a:tbl>
          </a:graphicData>
        </a:graphic>
      </p:graphicFrame>
      <p:pic>
        <p:nvPicPr>
          <p:cNvPr id="10" name="Google Shape;124;p6"/>
          <p:cNvPicPr preferRelativeResize="0"/>
          <p:nvPr/>
        </p:nvPicPr>
        <p:blipFill rotWithShape="1">
          <a:blip r:embed="rId2">
            <a:alphaModFix/>
          </a:blip>
          <a:srcRect/>
          <a:stretch/>
        </p:blipFill>
        <p:spPr>
          <a:xfrm>
            <a:off x="8403220" y="342894"/>
            <a:ext cx="3272965" cy="6123793"/>
          </a:xfrm>
          <a:prstGeom prst="rect">
            <a:avLst/>
          </a:prstGeom>
          <a:noFill/>
          <a:ln>
            <a:noFill/>
          </a:ln>
        </p:spPr>
      </p:pic>
    </p:spTree>
    <p:extLst>
      <p:ext uri="{BB962C8B-B14F-4D97-AF65-F5344CB8AC3E}">
        <p14:creationId xmlns:p14="http://schemas.microsoft.com/office/powerpoint/2010/main" val="409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1323439"/>
          </a:xfrm>
          <a:prstGeom prst="rect">
            <a:avLst/>
          </a:prstGeom>
          <a:noFill/>
        </p:spPr>
        <p:txBody>
          <a:bodyPr wrap="square" rtlCol="0">
            <a:spAutoFit/>
          </a:bodyPr>
          <a:lstStyle/>
          <a:p>
            <a:r>
              <a:rPr lang="en-US" sz="4000" u="sng" dirty="0" smtClean="0"/>
              <a:t>Summary removals to Serbia</a:t>
            </a:r>
          </a:p>
          <a:p>
            <a:endParaRPr lang="en-US" sz="4000" u="sng" dirty="0"/>
          </a:p>
        </p:txBody>
      </p:sp>
      <p:sp>
        <p:nvSpPr>
          <p:cNvPr id="5" name="Téglalap 4"/>
          <p:cNvSpPr/>
          <p:nvPr/>
        </p:nvSpPr>
        <p:spPr>
          <a:xfrm>
            <a:off x="225911" y="1239083"/>
            <a:ext cx="8177309" cy="369332"/>
          </a:xfrm>
          <a:prstGeom prst="rect">
            <a:avLst/>
          </a:prstGeom>
        </p:spPr>
        <p:txBody>
          <a:bodyPr wrap="square">
            <a:spAutoFit/>
          </a:bodyPr>
          <a:lstStyle/>
          <a:p>
            <a:pPr lvl="3" hangingPunct="1">
              <a:spcAft>
                <a:spcPts val="600"/>
              </a:spcAft>
              <a:defRPr/>
            </a:pPr>
            <a:endParaRPr lang="hu-HU" sz="1800" i="1" dirty="0" smtClean="0"/>
          </a:p>
        </p:txBody>
      </p:sp>
      <p:pic>
        <p:nvPicPr>
          <p:cNvPr id="12" name="Kép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404" y="1239083"/>
            <a:ext cx="5527598" cy="3680158"/>
          </a:xfrm>
          <a:prstGeom prst="rect">
            <a:avLst/>
          </a:prstGeom>
          <a:ln w="25400">
            <a:solidFill>
              <a:schemeClr val="tx1"/>
            </a:solidFill>
          </a:ln>
        </p:spPr>
      </p:pic>
      <p:pic>
        <p:nvPicPr>
          <p:cNvPr id="13" name="Kép 12"/>
          <p:cNvPicPr>
            <a:picLocks noChangeAspect="1"/>
          </p:cNvPicPr>
          <p:nvPr/>
        </p:nvPicPr>
        <p:blipFill>
          <a:blip r:embed="rId3"/>
          <a:stretch>
            <a:fillRect/>
          </a:stretch>
        </p:blipFill>
        <p:spPr>
          <a:xfrm>
            <a:off x="9781048" y="410308"/>
            <a:ext cx="1842416" cy="6314049"/>
          </a:xfrm>
          <a:prstGeom prst="rect">
            <a:avLst/>
          </a:prstGeom>
        </p:spPr>
      </p:pic>
      <p:pic>
        <p:nvPicPr>
          <p:cNvPr id="16" name="Kép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11" y="1239083"/>
            <a:ext cx="3472911" cy="4947166"/>
          </a:xfrm>
          <a:prstGeom prst="rect">
            <a:avLst/>
          </a:prstGeom>
          <a:ln w="25400">
            <a:solidFill>
              <a:schemeClr val="tx1"/>
            </a:solidFill>
          </a:ln>
        </p:spPr>
      </p:pic>
      <p:sp>
        <p:nvSpPr>
          <p:cNvPr id="17" name="Szövegdoboz 16"/>
          <p:cNvSpPr txBox="1"/>
          <p:nvPr/>
        </p:nvSpPr>
        <p:spPr>
          <a:xfrm>
            <a:off x="3935404" y="5170197"/>
            <a:ext cx="5505149" cy="9694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Aft>
                <a:spcPts val="0"/>
              </a:spcAft>
              <a:buClrTx/>
              <a:buSzTx/>
              <a:buFontTx/>
              <a:buNone/>
              <a:tabLst/>
            </a:pPr>
            <a:r>
              <a:rPr lang="en-US" sz="1800" dirty="0" smtClean="0"/>
              <a:t>Police apprehension in Győr (2020) and </a:t>
            </a:r>
            <a:r>
              <a:rPr lang="en-US" sz="1800" dirty="0" err="1" smtClean="0"/>
              <a:t>Vámospércs</a:t>
            </a:r>
            <a:r>
              <a:rPr lang="en-US" sz="1800" dirty="0" smtClean="0"/>
              <a:t> (2023), Hungary. </a:t>
            </a:r>
          </a:p>
          <a:p>
            <a:pPr marL="0" marR="0" indent="0" algn="l" defTabSz="914400" rtl="0" fontAlgn="auto" latinLnBrk="0" hangingPunct="0">
              <a:lnSpc>
                <a:spcPct val="100000"/>
              </a:lnSpc>
              <a:spcBef>
                <a:spcPts val="600"/>
              </a:spcBef>
              <a:spcAft>
                <a:spcPts val="0"/>
              </a:spcAft>
              <a:buClrTx/>
              <a:buSzTx/>
              <a:buFontTx/>
              <a:buNone/>
              <a:tabLst/>
            </a:pPr>
            <a:r>
              <a:rPr lang="en-US" sz="1600" i="1" dirty="0" smtClean="0"/>
              <a:t>Source: </a:t>
            </a:r>
            <a:r>
              <a:rPr lang="hu-HU" sz="1600" i="1" dirty="0" smtClean="0"/>
              <a:t>police.hu</a:t>
            </a:r>
            <a:r>
              <a:rPr lang="en-US" sz="1600" i="1" dirty="0" smtClean="0"/>
              <a:t> </a:t>
            </a:r>
            <a:endParaRPr kumimoji="0" lang="en-US" sz="1600" b="0" i="1" u="none" strike="noStrike" cap="none" spc="0" normalizeH="0" baseline="0" dirty="0">
              <a:ln>
                <a:noFill/>
              </a:ln>
              <a:solidFill>
                <a:srgbClr val="000000"/>
              </a:solidFill>
              <a:effectLst/>
              <a:uFillTx/>
              <a:sym typeface="Arial"/>
            </a:endParaRPr>
          </a:p>
        </p:txBody>
      </p:sp>
    </p:spTree>
    <p:extLst>
      <p:ext uri="{BB962C8B-B14F-4D97-AF65-F5344CB8AC3E}">
        <p14:creationId xmlns:p14="http://schemas.microsoft.com/office/powerpoint/2010/main" val="348272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5911" y="410308"/>
            <a:ext cx="9473674" cy="707886"/>
          </a:xfrm>
          <a:prstGeom prst="rect">
            <a:avLst/>
          </a:prstGeom>
          <a:noFill/>
        </p:spPr>
        <p:txBody>
          <a:bodyPr wrap="square" rtlCol="0">
            <a:spAutoFit/>
          </a:bodyPr>
          <a:lstStyle/>
          <a:p>
            <a:r>
              <a:rPr lang="en-US" sz="4000" u="sng" dirty="0" smtClean="0"/>
              <a:t>Summary removals to Serbia</a:t>
            </a:r>
            <a:endParaRPr lang="en-US" sz="4000" u="sng" dirty="0"/>
          </a:p>
        </p:txBody>
      </p:sp>
      <p:sp>
        <p:nvSpPr>
          <p:cNvPr id="5" name="Téglalap 4"/>
          <p:cNvSpPr/>
          <p:nvPr/>
        </p:nvSpPr>
        <p:spPr>
          <a:xfrm>
            <a:off x="225912" y="1489416"/>
            <a:ext cx="6456242" cy="4401205"/>
          </a:xfrm>
          <a:prstGeom prst="rect">
            <a:avLst/>
          </a:prstGeom>
        </p:spPr>
        <p:txBody>
          <a:bodyPr wrap="square">
            <a:spAutoFit/>
          </a:bodyPr>
          <a:lstStyle/>
          <a:p>
            <a:pPr lvl="3" hangingPunct="1">
              <a:spcAft>
                <a:spcPts val="600"/>
              </a:spcAft>
              <a:defRPr/>
            </a:pPr>
            <a:r>
              <a:rPr lang="en-US" sz="1800" b="1" kern="1200" dirty="0" smtClean="0">
                <a:solidFill>
                  <a:srgbClr val="002060"/>
                </a:solidFill>
              </a:rPr>
              <a:t>Legislation:</a:t>
            </a:r>
          </a:p>
          <a:p>
            <a:pPr lvl="3" hangingPunct="1">
              <a:spcBef>
                <a:spcPts val="1200"/>
              </a:spcBef>
              <a:spcAft>
                <a:spcPts val="600"/>
              </a:spcAft>
              <a:defRPr/>
            </a:pPr>
            <a:r>
              <a:rPr lang="en-US" sz="1800" dirty="0" smtClean="0"/>
              <a:t>Section 5(1)(b) of the Act LXXXIX of 2007 on State Borders that regularized collective expulsions to Serbia </a:t>
            </a:r>
            <a:r>
              <a:rPr lang="en-US" sz="1800" b="1" dirty="0" smtClean="0"/>
              <a:t>remain to be in force</a:t>
            </a:r>
            <a:r>
              <a:rPr lang="en-US" sz="1800" dirty="0" smtClean="0"/>
              <a:t>.</a:t>
            </a:r>
          </a:p>
          <a:p>
            <a:pPr lvl="3" hangingPunct="1">
              <a:spcBef>
                <a:spcPts val="1200"/>
              </a:spcBef>
              <a:spcAft>
                <a:spcPts val="600"/>
              </a:spcAft>
              <a:defRPr/>
            </a:pPr>
            <a:r>
              <a:rPr lang="en-US" sz="1800" b="1" kern="1200" dirty="0" smtClean="0">
                <a:solidFill>
                  <a:srgbClr val="002060"/>
                </a:solidFill>
              </a:rPr>
              <a:t>Refusal to </a:t>
            </a:r>
            <a:r>
              <a:rPr lang="hu-HU" sz="1800" b="1" kern="1200" dirty="0" err="1" smtClean="0">
                <a:solidFill>
                  <a:srgbClr val="002060"/>
                </a:solidFill>
              </a:rPr>
              <a:t>implement</a:t>
            </a:r>
            <a:r>
              <a:rPr lang="en-US" sz="1800" b="1" kern="1200" dirty="0" smtClean="0">
                <a:solidFill>
                  <a:srgbClr val="002060"/>
                </a:solidFill>
              </a:rPr>
              <a:t> </a:t>
            </a:r>
            <a:r>
              <a:rPr lang="en-US" sz="1800" b="1" kern="1200" dirty="0" smtClean="0">
                <a:solidFill>
                  <a:srgbClr val="002060"/>
                </a:solidFill>
              </a:rPr>
              <a:t>judgments:</a:t>
            </a:r>
          </a:p>
          <a:p>
            <a:pPr marL="285750" lvl="3" indent="-285750" hangingPunct="1">
              <a:spcBef>
                <a:spcPts val="1200"/>
              </a:spcBef>
              <a:spcAft>
                <a:spcPts val="600"/>
              </a:spcAft>
              <a:buFont typeface="Arial" panose="020B0604020202020204" pitchFamily="34" charset="0"/>
              <a:buChar char="•"/>
              <a:defRPr/>
            </a:pPr>
            <a:r>
              <a:rPr lang="en-US" sz="1800" kern="1200" dirty="0" smtClean="0">
                <a:solidFill>
                  <a:schemeClr val="tx1"/>
                </a:solidFill>
              </a:rPr>
              <a:t>R.N. v. Hungary 4.4.2023.</a:t>
            </a:r>
          </a:p>
          <a:p>
            <a:pPr marL="285750" lvl="3" indent="-285750" hangingPunct="1">
              <a:spcBef>
                <a:spcPts val="1200"/>
              </a:spcBef>
              <a:spcAft>
                <a:spcPts val="600"/>
              </a:spcAft>
              <a:buFont typeface="Arial" panose="020B0604020202020204" pitchFamily="34" charset="0"/>
              <a:buChar char="•"/>
              <a:defRPr/>
            </a:pPr>
            <a:r>
              <a:rPr lang="en-US" sz="1800" kern="1200" dirty="0" smtClean="0">
                <a:solidFill>
                  <a:schemeClr val="tx1"/>
                </a:solidFill>
              </a:rPr>
              <a:t>H.K. v. Hungary, 22.9.2022.</a:t>
            </a:r>
          </a:p>
          <a:p>
            <a:pPr marL="285750" lvl="3" indent="-285750" hangingPunct="1">
              <a:spcBef>
                <a:spcPts val="1200"/>
              </a:spcBef>
              <a:spcAft>
                <a:spcPts val="600"/>
              </a:spcAft>
              <a:buFont typeface="Arial" panose="020B0604020202020204" pitchFamily="34" charset="0"/>
              <a:buChar char="•"/>
              <a:defRPr/>
            </a:pPr>
            <a:r>
              <a:rPr lang="en-US" sz="1800" kern="1200" dirty="0" err="1" smtClean="0">
                <a:solidFill>
                  <a:schemeClr val="tx1"/>
                </a:solidFill>
              </a:rPr>
              <a:t>Shazad</a:t>
            </a:r>
            <a:r>
              <a:rPr lang="en-US" sz="1800" kern="1200" dirty="0" smtClean="0">
                <a:solidFill>
                  <a:schemeClr val="tx1"/>
                </a:solidFill>
              </a:rPr>
              <a:t> v. Hungary, 8.10.2021.</a:t>
            </a:r>
            <a:endParaRPr lang="en-US" sz="1800" dirty="0" smtClean="0">
              <a:solidFill>
                <a:schemeClr val="tx1"/>
              </a:solidFill>
            </a:endParaRPr>
          </a:p>
          <a:p>
            <a:pPr marL="285750" lvl="3" indent="-285750" hangingPunct="1">
              <a:spcBef>
                <a:spcPts val="1200"/>
              </a:spcBef>
              <a:spcAft>
                <a:spcPts val="600"/>
              </a:spcAft>
              <a:buFont typeface="Arial" panose="020B0604020202020204" pitchFamily="34" charset="0"/>
              <a:buChar char="•"/>
              <a:defRPr/>
            </a:pPr>
            <a:r>
              <a:rPr lang="en-US" sz="1800" dirty="0" smtClean="0">
                <a:solidFill>
                  <a:schemeClr val="tx1"/>
                </a:solidFill>
              </a:rPr>
              <a:t>C-808/18, Commission v. Hungary,17.12.2020.</a:t>
            </a:r>
          </a:p>
          <a:p>
            <a:pPr lvl="3" hangingPunct="1">
              <a:spcBef>
                <a:spcPts val="600"/>
              </a:spcBef>
              <a:spcAft>
                <a:spcPts val="600"/>
              </a:spcAft>
              <a:defRPr/>
            </a:pPr>
            <a:endParaRPr lang="en-US" sz="1800" b="1" dirty="0" smtClean="0">
              <a:solidFill>
                <a:schemeClr val="accent1">
                  <a:lumMod val="50000"/>
                </a:schemeClr>
              </a:solidFill>
            </a:endParaRPr>
          </a:p>
        </p:txBody>
      </p:sp>
      <p:pic>
        <p:nvPicPr>
          <p:cNvPr id="10" name="Google Shape;124;p6"/>
          <p:cNvPicPr preferRelativeResize="0"/>
          <p:nvPr/>
        </p:nvPicPr>
        <p:blipFill rotWithShape="1">
          <a:blip r:embed="rId3">
            <a:alphaModFix/>
          </a:blip>
          <a:srcRect/>
          <a:stretch/>
        </p:blipFill>
        <p:spPr>
          <a:xfrm>
            <a:off x="7146388" y="410308"/>
            <a:ext cx="4543864" cy="5999421"/>
          </a:xfrm>
          <a:prstGeom prst="rect">
            <a:avLst/>
          </a:prstGeom>
          <a:noFill/>
          <a:ln>
            <a:noFill/>
          </a:ln>
        </p:spPr>
      </p:pic>
    </p:spTree>
    <p:extLst>
      <p:ext uri="{BB962C8B-B14F-4D97-AF65-F5344CB8AC3E}">
        <p14:creationId xmlns:p14="http://schemas.microsoft.com/office/powerpoint/2010/main" val="217645455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9A11E3E3A4354FA938446845BBF733" ma:contentTypeVersion="17" ma:contentTypeDescription="Create a new document." ma:contentTypeScope="" ma:versionID="1d1cd463dd77c3f30011bf4dbbcfa756">
  <xsd:schema xmlns:xsd="http://www.w3.org/2001/XMLSchema" xmlns:xs="http://www.w3.org/2001/XMLSchema" xmlns:p="http://schemas.microsoft.com/office/2006/metadata/properties" xmlns:ns2="60c11fa4-ff9b-492c-bc5b-65b6c8eeded4" xmlns:ns3="d8159c9e-9fad-49a3-a5ae-2b6725e7a0d2" targetNamespace="http://schemas.microsoft.com/office/2006/metadata/properties" ma:root="true" ma:fieldsID="b2507843841a8c6756dad361ea37cbfb" ns2:_="" ns3:_="">
    <xsd:import namespace="60c11fa4-ff9b-492c-bc5b-65b6c8eeded4"/>
    <xsd:import namespace="d8159c9e-9fad-49a3-a5ae-2b6725e7a0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11fa4-ff9b-492c-bc5b-65b6c8eed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157c6d-8be7-4238-927e-8145b24040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59c9e-9fad-49a3-a5ae-2b6725e7a0d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873f42-f0f5-4be7-96d1-d46760763c3c}" ma:internalName="TaxCatchAll" ma:showField="CatchAllData" ma:web="d8159c9e-9fad-49a3-a5ae-2b6725e7a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D61D8-273B-46F5-90C6-91BAEA428902}"/>
</file>

<file path=customXml/itemProps2.xml><?xml version="1.0" encoding="utf-8"?>
<ds:datastoreItem xmlns:ds="http://schemas.openxmlformats.org/officeDocument/2006/customXml" ds:itemID="{F0FF8740-D46B-481A-8747-BAD6107250FF}"/>
</file>

<file path=docProps/app.xml><?xml version="1.0" encoding="utf-8"?>
<Properties xmlns="http://schemas.openxmlformats.org/officeDocument/2006/extended-properties" xmlns:vt="http://schemas.openxmlformats.org/officeDocument/2006/docPropsVTypes">
  <TotalTime>1900</TotalTime>
  <Words>930</Words>
  <Application>Microsoft Office PowerPoint</Application>
  <PresentationFormat>Szélesvásznú</PresentationFormat>
  <Paragraphs>99</Paragraphs>
  <Slides>13</Slides>
  <Notes>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Arial</vt:lpstr>
      <vt:lpstr>Calibri</vt:lpstr>
      <vt:lpstr>Calibri Light</vt:lpstr>
      <vt:lpstr>Helvetica</vt:lpstr>
      <vt:lpstr>Times New Roman</vt:lpstr>
      <vt:lpstr>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Bakonyi Anikó</dc:creator>
  <cp:lastModifiedBy>User</cp:lastModifiedBy>
  <cp:revision>108</cp:revision>
  <cp:lastPrinted>2022-10-19T12:58:59Z</cp:lastPrinted>
  <dcterms:modified xsi:type="dcterms:W3CDTF">2023-09-14T13:28:45Z</dcterms:modified>
</cp:coreProperties>
</file>