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8" r:id="rId4"/>
    <p:sldId id="264" r:id="rId5"/>
    <p:sldId id="265" r:id="rId6"/>
    <p:sldId id="266" r:id="rId7"/>
    <p:sldId id="258" r:id="rId8"/>
    <p:sldId id="260" r:id="rId9"/>
    <p:sldId id="261" r:id="rId10"/>
    <p:sldId id="26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435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85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43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4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490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46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7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5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3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1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8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7AC77B8-D50F-4077-895A-E1908D6DCB2E}" type="datetimeFigureOut">
              <a:rPr lang="en-GB" smtClean="0"/>
              <a:pPr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774F3FD-710B-46C3-A1F9-2D1A91796BB5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73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90AD5-0D7C-41A1-A531-14B1EE758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401171"/>
            <a:ext cx="8991600" cy="1239894"/>
          </a:xfrm>
        </p:spPr>
        <p:txBody>
          <a:bodyPr>
            <a:normAutofit fontScale="90000"/>
          </a:bodyPr>
          <a:lstStyle/>
          <a:p>
            <a:r>
              <a:rPr lang="en-GB" sz="2400" b="1" dirty="0"/>
              <a:t>Towards an effective domestic advocacy strategy for the implementation of ECtHR judgments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60B3F-F4D8-4012-8200-33E3E992B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9910" y="3012255"/>
            <a:ext cx="7876309" cy="854157"/>
          </a:xfrm>
        </p:spPr>
        <p:txBody>
          <a:bodyPr>
            <a:normAutofit fontScale="92500"/>
          </a:bodyPr>
          <a:lstStyle/>
          <a:p>
            <a:r>
              <a:rPr lang="en-GB" dirty="0"/>
              <a:t>Experience Sharing the Importance of Setting Up Alliances Beyond the State Authorities, with Relevant NGOs and Other Actors: The example of Greece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9CA309C-E6AD-474E-8547-CB3C6387A9A4}"/>
              </a:ext>
            </a:extLst>
          </p:cNvPr>
          <p:cNvSpPr txBox="1">
            <a:spLocks/>
          </p:cNvSpPr>
          <p:nvPr/>
        </p:nvSpPr>
        <p:spPr>
          <a:xfrm>
            <a:off x="0" y="6003843"/>
            <a:ext cx="7321643" cy="8541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Anna Irene Baka &amp; Katerina Charokopou, Greek National Commission for Human Rights</a:t>
            </a:r>
          </a:p>
          <a:p>
            <a:pPr algn="just"/>
            <a:r>
              <a:rPr lang="en-GB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Garyfallia Anastasopoulou, Racist Violence Recording Network</a:t>
            </a: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BD3A44AE-6656-4A7B-9E4A-2617F80111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47" y="5247573"/>
            <a:ext cx="1329669" cy="1610427"/>
          </a:xfrm>
          <a:prstGeom prst="rect">
            <a:avLst/>
          </a:prstGeom>
        </p:spPr>
      </p:pic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410245FA-4B72-47C7-A435-F4EF77494D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104" y="5403387"/>
            <a:ext cx="2977896" cy="151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62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27D44-8F5C-43B5-AB0B-C5707C2D8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328" y="1122218"/>
            <a:ext cx="5313355" cy="5735782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The National Council against Racism and Intolerance</a:t>
            </a:r>
            <a:r>
              <a:rPr lang="x-none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(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N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C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R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I)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was established by Law 4356/2015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; </a:t>
            </a:r>
          </a:p>
          <a:p>
            <a:pPr marL="623888" indent="-354013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It is a collective body providing advice and opinions and comes under the General Secretariat for Human Rights of the Ministry of Justice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;</a:t>
            </a:r>
          </a:p>
          <a:p>
            <a:pPr marL="623888" indent="-354013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All the Greek authorities and services involved on com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b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</a:t>
            </a:r>
            <a:r>
              <a:rPr lang="x-none" dirty="0" err="1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n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g 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r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c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ism as well as 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representatives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of 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the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G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r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eek Civil Society 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p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r</a:t>
            </a:r>
            <a:r>
              <a:rPr lang="x-none" dirty="0" err="1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ticipate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, incl. RVRN. 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x-none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NCRI </a:t>
            </a:r>
            <a:r>
              <a:rPr lang="en-GB" b="1" dirty="0" err="1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</a:t>
            </a:r>
            <a:r>
              <a:rPr lang="x-none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s </a:t>
            </a:r>
            <a:r>
              <a:rPr lang="en-GB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responsible</a:t>
            </a:r>
            <a:r>
              <a:rPr lang="x-none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to: </a:t>
            </a:r>
          </a:p>
          <a:p>
            <a:pPr marL="717550" indent="-354013" algn="just">
              <a:buClr>
                <a:schemeClr val="tx1">
                  <a:lumMod val="50000"/>
                  <a:lumOff val="50000"/>
                </a:schemeClr>
              </a:buClr>
              <a:tabLst>
                <a:tab pos="363538" algn="l"/>
              </a:tabLst>
            </a:pP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Design 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h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e 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N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</a:t>
            </a:r>
            <a:r>
              <a:rPr lang="x-none" dirty="0" err="1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o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n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l 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c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</a:t>
            </a:r>
            <a:r>
              <a:rPr lang="x-none" dirty="0" err="1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o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n Plan against Racism </a:t>
            </a:r>
            <a:r>
              <a:rPr lang="en-GB" dirty="0" err="1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n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c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l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u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d</a:t>
            </a:r>
            <a:r>
              <a:rPr lang="en-GB" dirty="0" err="1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n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g</a:t>
            </a:r>
            <a:r>
              <a:rPr lang="x-none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policies to prevent and combat racism and intolerance;</a:t>
            </a:r>
          </a:p>
          <a:p>
            <a:pPr marL="717550" indent="-354013" algn="just">
              <a:buClr>
                <a:schemeClr val="tx1">
                  <a:lumMod val="50000"/>
                  <a:lumOff val="50000"/>
                </a:schemeClr>
              </a:buClr>
              <a:tabLst>
                <a:tab pos="363538" algn="l"/>
              </a:tabLst>
            </a:pP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Supervise the implementation of the laws against racism and intolerance and the compliance with international and European laws; </a:t>
            </a:r>
          </a:p>
          <a:p>
            <a:pPr marL="717550" indent="-354013" algn="just">
              <a:buClr>
                <a:schemeClr val="tx1">
                  <a:lumMod val="50000"/>
                  <a:lumOff val="50000"/>
                </a:schemeClr>
              </a:buClr>
              <a:tabLst>
                <a:tab pos="363538" algn="l"/>
              </a:tabLst>
            </a:pPr>
            <a:r>
              <a:rPr lang="en-GB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Promote and coordinate the activities of involved bodies for more effectively addressing the phenomenon and boost cooperation with civic society in such matters.</a:t>
            </a:r>
          </a:p>
          <a:p>
            <a:pPr marL="446088" indent="-269875" algn="just"/>
            <a:endParaRPr lang="en-GB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 algn="just"/>
            <a:endParaRPr lang="en-GB" dirty="0"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287C7-002B-455B-8C67-9658CE766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5" y="945573"/>
            <a:ext cx="5018948" cy="5694216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x-none" b="1" dirty="0">
                <a:latin typeface="+mj-lt"/>
                <a:cs typeface="Calibri" panose="020F0502020204030204" pitchFamily="34" charset="0"/>
              </a:rPr>
              <a:t>RVRN </a:t>
            </a:r>
            <a:r>
              <a:rPr lang="en-GB" b="1" dirty="0">
                <a:latin typeface="+mj-lt"/>
                <a:cs typeface="Calibri" panose="020F0502020204030204" pitchFamily="34" charset="0"/>
              </a:rPr>
              <a:t>domestic advocacy strategy</a:t>
            </a:r>
            <a:r>
              <a:rPr lang="x-none" b="1" dirty="0">
                <a:latin typeface="+mj-lt"/>
                <a:cs typeface="Calibri" panose="020F0502020204030204" pitchFamily="34" charset="0"/>
              </a:rPr>
              <a:t>, </a:t>
            </a:r>
            <a:r>
              <a:rPr lang="en-GB" b="1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b="1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b="1" dirty="0">
                <a:latin typeface="+mj-lt"/>
                <a:cs typeface="Calibri" panose="020F0502020204030204" pitchFamily="34" charset="0"/>
              </a:rPr>
              <a:t>u</a:t>
            </a:r>
            <a:r>
              <a:rPr lang="en-GB" b="1" dirty="0">
                <a:latin typeface="+mj-lt"/>
                <a:cs typeface="Calibri" panose="020F0502020204030204" pitchFamily="34" charset="0"/>
              </a:rPr>
              <a:t>g</a:t>
            </a:r>
            <a:r>
              <a:rPr lang="x-none" b="1" dirty="0">
                <a:latin typeface="+mj-lt"/>
                <a:cs typeface="Calibri" panose="020F0502020204030204" pitchFamily="34" charset="0"/>
              </a:rPr>
              <a:t>h </a:t>
            </a:r>
            <a:r>
              <a:rPr lang="en-GB" b="1" dirty="0">
                <a:latin typeface="+mj-lt"/>
                <a:cs typeface="Calibri" panose="020F0502020204030204" pitchFamily="34" charset="0"/>
              </a:rPr>
              <a:t>N</a:t>
            </a:r>
            <a:r>
              <a:rPr lang="x-none" b="1" dirty="0">
                <a:latin typeface="+mj-lt"/>
                <a:cs typeface="Calibri" panose="020F0502020204030204" pitchFamily="34" charset="0"/>
              </a:rPr>
              <a:t>C</a:t>
            </a:r>
            <a:r>
              <a:rPr lang="en-GB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x-none" b="1" dirty="0">
                <a:latin typeface="+mj-lt"/>
                <a:cs typeface="Calibri" panose="020F0502020204030204" pitchFamily="34" charset="0"/>
              </a:rPr>
              <a:t>I: </a:t>
            </a: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GB" dirty="0">
                <a:latin typeface="+mj-lt"/>
                <a:cs typeface="Calibri" panose="020F0502020204030204" pitchFamily="34" charset="0"/>
              </a:rPr>
              <a:t>Submits recommendations to the competent authorities and proposals for specific actions</a:t>
            </a:r>
            <a:r>
              <a:rPr lang="x-none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dirty="0">
                <a:latin typeface="+mj-lt"/>
                <a:cs typeface="Calibri" panose="020F0502020204030204" pitchFamily="34" charset="0"/>
              </a:rPr>
              <a:t>regarding hate crimes</a:t>
            </a:r>
            <a:r>
              <a:rPr lang="x-none" dirty="0">
                <a:latin typeface="+mj-lt"/>
                <a:cs typeface="Calibri" panose="020F0502020204030204" pitchFamily="34" charset="0"/>
              </a:rPr>
              <a:t> and </a:t>
            </a:r>
            <a:r>
              <a:rPr lang="en-GB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dirty="0">
                <a:latin typeface="+mj-lt"/>
                <a:cs typeface="Calibri" panose="020F0502020204030204" pitchFamily="34" charset="0"/>
              </a:rPr>
              <a:t>h</a:t>
            </a:r>
            <a:r>
              <a:rPr lang="en-GB" dirty="0">
                <a:latin typeface="+mj-lt"/>
                <a:cs typeface="Calibri" panose="020F0502020204030204" pitchFamily="34" charset="0"/>
              </a:rPr>
              <a:t>e changes needed in the Greek legislation</a:t>
            </a:r>
            <a:r>
              <a:rPr lang="x-none" dirty="0">
                <a:latin typeface="+mj-lt"/>
                <a:cs typeface="Calibri" panose="020F0502020204030204" pitchFamily="34" charset="0"/>
              </a:rPr>
              <a:t>; </a:t>
            </a:r>
            <a:endParaRPr lang="en-GB" dirty="0">
              <a:latin typeface="+mj-lt"/>
              <a:cs typeface="Calibri" panose="020F0502020204030204" pitchFamily="34" charset="0"/>
            </a:endParaRP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</a:pPr>
            <a:endParaRPr lang="x-none" dirty="0">
              <a:latin typeface="+mj-lt"/>
              <a:cs typeface="Calibri" panose="020F0502020204030204" pitchFamily="34" charset="0"/>
            </a:endParaRP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GB" dirty="0">
                <a:latin typeface="+mj-lt"/>
                <a:cs typeface="Calibri" panose="020F0502020204030204" pitchFamily="34" charset="0"/>
              </a:rPr>
              <a:t>Informs the members of the Council for developments in the field related to racist violence trends and the challenges regarding the implementation of the legal framework</a:t>
            </a:r>
            <a:r>
              <a:rPr lang="x-none" dirty="0">
                <a:latin typeface="+mj-lt"/>
                <a:cs typeface="Calibri" panose="020F0502020204030204" pitchFamily="34" charset="0"/>
              </a:rPr>
              <a:t> and</a:t>
            </a:r>
            <a:r>
              <a:rPr lang="en-GB" dirty="0">
                <a:latin typeface="+mj-lt"/>
                <a:cs typeface="Calibri" panose="020F0502020204030204" pitchFamily="34" charset="0"/>
              </a:rPr>
              <a:t> </a:t>
            </a:r>
            <a:r>
              <a:rPr lang="x-none" dirty="0">
                <a:latin typeface="+mj-lt"/>
                <a:cs typeface="Calibri" panose="020F0502020204030204" pitchFamily="34" charset="0"/>
              </a:rPr>
              <a:t>requests</a:t>
            </a:r>
            <a:r>
              <a:rPr lang="en-GB" dirty="0">
                <a:latin typeface="+mj-lt"/>
                <a:cs typeface="Calibri" panose="020F0502020204030204" pitchFamily="34" charset="0"/>
              </a:rPr>
              <a:t> / recommends</a:t>
            </a:r>
            <a:r>
              <a:rPr lang="x-none" dirty="0">
                <a:latin typeface="+mj-lt"/>
                <a:cs typeface="Calibri" panose="020F0502020204030204" pitchFamily="34" charset="0"/>
              </a:rPr>
              <a:t> the needed</a:t>
            </a:r>
            <a:r>
              <a:rPr lang="en-GB" dirty="0">
                <a:latin typeface="+mj-lt"/>
                <a:cs typeface="Calibri" panose="020F0502020204030204" pitchFamily="34" charset="0"/>
              </a:rPr>
              <a:t> amendments</a:t>
            </a:r>
            <a:r>
              <a:rPr lang="x-none" dirty="0">
                <a:latin typeface="+mj-lt"/>
                <a:cs typeface="Calibri" panose="020F0502020204030204" pitchFamily="34" charset="0"/>
              </a:rPr>
              <a:t>; </a:t>
            </a:r>
            <a:endParaRPr lang="en-GB" dirty="0">
              <a:latin typeface="+mj-lt"/>
              <a:cs typeface="Calibri" panose="020F0502020204030204" pitchFamily="34" charset="0"/>
            </a:endParaRP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</a:pPr>
            <a:endParaRPr lang="en-GB" dirty="0">
              <a:latin typeface="+mj-lt"/>
              <a:cs typeface="Calibri" panose="020F0502020204030204" pitchFamily="34" charset="0"/>
            </a:endParaRP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GB" dirty="0">
                <a:latin typeface="+mj-lt"/>
                <a:cs typeface="Calibri" panose="020F0502020204030204" pitchFamily="34" charset="0"/>
              </a:rPr>
              <a:t>Uses its submission under Law 9.2, the relevant elements  and recommendations in order for the needed changes to be included in the National Action Plan.   </a:t>
            </a:r>
          </a:p>
          <a:p>
            <a:pPr marL="539750" indent="-269875" algn="just"/>
            <a:endParaRPr lang="en-GB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282166C7-FCA2-452B-8AAA-F4B6A604A7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222" y="5740025"/>
            <a:ext cx="923069" cy="1117974"/>
          </a:xfrm>
          <a:prstGeom prst="rect">
            <a:avLst/>
          </a:prstGeom>
        </p:spPr>
      </p:pic>
      <p:pic>
        <p:nvPicPr>
          <p:cNvPr id="6" name="Picture 5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308D8B28-CFC2-4D75-B04C-E27D8206CE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291" y="5740025"/>
            <a:ext cx="2197710" cy="111797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2103C5A-181E-4605-8670-93539DE4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188784"/>
            <a:ext cx="10931235" cy="69444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Racist Violence Recording Network - RVRN </a:t>
            </a:r>
          </a:p>
        </p:txBody>
      </p:sp>
    </p:spTree>
    <p:extLst>
      <p:ext uri="{BB962C8B-B14F-4D97-AF65-F5344CB8AC3E}">
        <p14:creationId xmlns:p14="http://schemas.microsoft.com/office/powerpoint/2010/main" val="3032640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4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653CF8-A317-4FC6-ABC9-74DE9B8A8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15" y="769545"/>
            <a:ext cx="5952765" cy="3263119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Thank you!</a:t>
            </a:r>
            <a:br>
              <a:rPr lang="en-US" sz="4000">
                <a:solidFill>
                  <a:schemeClr val="bg1"/>
                </a:solidFill>
              </a:rPr>
            </a:br>
            <a:br>
              <a:rPr lang="el-GR" sz="4000">
                <a:solidFill>
                  <a:schemeClr val="bg1"/>
                </a:solidFill>
              </a:rPr>
            </a:br>
            <a:r>
              <a:rPr lang="en-US" sz="4000">
                <a:solidFill>
                  <a:schemeClr val="bg1"/>
                </a:solidFill>
              </a:rPr>
              <a:t>Ευχαριστουμε!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id="{F0C2B183-91A9-428E-8555-0AEA37AAA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322" y="469127"/>
            <a:ext cx="3123493" cy="3786052"/>
          </a:xfrm>
          <a:prstGeom prst="rect">
            <a:avLst/>
          </a:prstGeom>
        </p:spPr>
      </p:pic>
      <p:pic>
        <p:nvPicPr>
          <p:cNvPr id="13" name="Picture 12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5C387C09-3891-4BEF-A21B-AC352F1C62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322" y="4485089"/>
            <a:ext cx="3123493" cy="170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92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C4220-B2FD-4DAB-A619-3AA502450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308476"/>
            <a:ext cx="10307782" cy="876088"/>
          </a:xfrm>
        </p:spPr>
        <p:txBody>
          <a:bodyPr>
            <a:normAutofit fontScale="90000"/>
          </a:bodyPr>
          <a:lstStyle/>
          <a:p>
            <a:r>
              <a:rPr lang="en-GB" sz="2500" b="1" dirty="0"/>
              <a:t>GNCHR strategy on the implementation of ECtHR judgments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2909E-C2F2-48A3-81F8-06878ADB1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74" y="1596924"/>
            <a:ext cx="10567554" cy="5171867"/>
          </a:xfrm>
        </p:spPr>
        <p:txBody>
          <a:bodyPr>
            <a:normAutofit/>
          </a:bodyPr>
          <a:lstStyle/>
          <a:p>
            <a:pPr lvl="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/>
              <a:t>Advocacy tools in the national context:</a:t>
            </a:r>
            <a:endParaRPr lang="x-none" sz="2000" dirty="0"/>
          </a:p>
          <a:p>
            <a:pPr marL="623888" lvl="0" indent="-354013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000" dirty="0"/>
              <a:t>New dedicated webpage </a:t>
            </a:r>
          </a:p>
          <a:p>
            <a:pPr marL="623888" lvl="0" indent="-354013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000" dirty="0"/>
              <a:t>Public seminars </a:t>
            </a:r>
          </a:p>
          <a:p>
            <a:pPr marL="623888" lvl="0" indent="-354013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000" dirty="0"/>
              <a:t>Hearings/discussions before the Greek Parliament </a:t>
            </a:r>
          </a:p>
          <a:p>
            <a:pPr marL="623888" lvl="0" indent="-354013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000" dirty="0"/>
              <a:t>Domestic conferences</a:t>
            </a:r>
          </a:p>
          <a:p>
            <a:pPr marL="623888" lvl="0" indent="-354013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000" dirty="0"/>
              <a:t>Thematic reports, annual reports and other publications </a:t>
            </a:r>
          </a:p>
          <a:p>
            <a:pPr lvl="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/>
              <a:t>Advocacy tools in the European/international context: </a:t>
            </a:r>
          </a:p>
          <a:p>
            <a:pPr marL="738188" lvl="0" indent="-342900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000" dirty="0"/>
              <a:t>Rule no 9 submissions </a:t>
            </a:r>
          </a:p>
          <a:p>
            <a:pPr marL="738188" lvl="0" indent="-342900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000" dirty="0"/>
              <a:t>UN Special Procedures/Shadow reports </a:t>
            </a:r>
          </a:p>
          <a:p>
            <a:pPr marL="738188" lvl="0" indent="-342900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000" dirty="0"/>
              <a:t>UN Working Groups/ NHRI sessions </a:t>
            </a:r>
            <a:r>
              <a:rPr lang="x-none" sz="2000" dirty="0"/>
              <a:t> </a:t>
            </a:r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None/>
            </a:pPr>
            <a:endParaRPr lang="x-none" dirty="0"/>
          </a:p>
          <a:p>
            <a:endParaRPr lang="en-GB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A717439F-478D-4780-BB94-FBBDB945A2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222" y="5740025"/>
            <a:ext cx="923069" cy="1117974"/>
          </a:xfrm>
          <a:prstGeom prst="rect">
            <a:avLst/>
          </a:prstGeom>
        </p:spPr>
      </p:pic>
      <p:pic>
        <p:nvPicPr>
          <p:cNvPr id="7" name="Picture 6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1F13E825-4DAF-4D31-BE85-7F1DB8EB57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291" y="5740025"/>
            <a:ext cx="2197710" cy="11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7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31136" y="641445"/>
            <a:ext cx="7729728" cy="1091821"/>
          </a:xfrm>
        </p:spPr>
        <p:txBody>
          <a:bodyPr>
            <a:normAutofit fontScale="90000"/>
          </a:bodyPr>
          <a:lstStyle/>
          <a:p>
            <a:br>
              <a:rPr lang="en-US" sz="2700" b="1" dirty="0"/>
            </a:br>
            <a:r>
              <a:rPr lang="en-US" sz="2400" b="1" dirty="0"/>
              <a:t>GNCHRs’ advocacy role: progress on human rights at national level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64525" y="2101755"/>
            <a:ext cx="9962865" cy="3916909"/>
          </a:xfrm>
        </p:spPr>
        <p:txBody>
          <a:bodyPr>
            <a:normAutofit/>
          </a:bodyPr>
          <a:lstStyle/>
          <a:p>
            <a:pPr lvl="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b="1" dirty="0"/>
              <a:t>Special emphasis on forced </a:t>
            </a:r>
            <a:r>
              <a:rPr lang="en-US" sz="2400" b="1" dirty="0" err="1"/>
              <a:t>labour</a:t>
            </a:r>
            <a:r>
              <a:rPr lang="en-US" sz="2400" b="1" dirty="0"/>
              <a:t> and human trafficking for the purpose of </a:t>
            </a:r>
            <a:r>
              <a:rPr lang="en-US" sz="2400" b="1" dirty="0" err="1"/>
              <a:t>labour</a:t>
            </a:r>
            <a:r>
              <a:rPr lang="en-US" sz="2400" b="1" dirty="0"/>
              <a:t> exploitation regarding:</a:t>
            </a:r>
            <a:endParaRPr lang="x-none" sz="2400" b="1"/>
          </a:p>
          <a:p>
            <a:pPr marL="623888" lvl="0" indent="-354013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400" dirty="0"/>
              <a:t>lack of effective implementation of the regulatory framework on fighting against trafficking in human beings</a:t>
            </a:r>
            <a:endParaRPr lang="en-GB" sz="2400" dirty="0"/>
          </a:p>
          <a:p>
            <a:pPr marL="623888" lvl="0" indent="-354013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400" dirty="0"/>
              <a:t>need for parallel and appropriate reinforcement of the institutional and regulatory protection of the victims' rights </a:t>
            </a:r>
            <a:endParaRPr lang="en-GB" sz="2400" dirty="0"/>
          </a:p>
          <a:p>
            <a:pPr marL="273050" lvl="0" indent="-2730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</a:pPr>
            <a:r>
              <a:rPr lang="en-US" sz="2400" b="1" dirty="0"/>
              <a:t>Focus on the leading case of the </a:t>
            </a:r>
            <a:r>
              <a:rPr lang="en-US" sz="2400" b="1" dirty="0" err="1"/>
              <a:t>ECtHR</a:t>
            </a:r>
            <a:r>
              <a:rPr lang="en-US" sz="2400" b="1" dirty="0"/>
              <a:t> judgment on the “</a:t>
            </a:r>
            <a:r>
              <a:rPr lang="en-US" sz="2400" b="1" dirty="0" err="1"/>
              <a:t>Manolada</a:t>
            </a:r>
            <a:r>
              <a:rPr lang="en-US" sz="2400" b="1" dirty="0"/>
              <a:t> case” (enhanced supervision) </a:t>
            </a:r>
            <a:endParaRPr lang="en-GB" sz="2400" b="1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8331E-8C7C-4140-B276-18951E9A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55" y="216547"/>
            <a:ext cx="11835245" cy="118872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2000" b="1" dirty="0"/>
              <a:t>GNCHR’s strategy for the implementation by the Greek State of the ECtHR judgment on the “</a:t>
            </a:r>
            <a:r>
              <a:rPr lang="en-GB" sz="2000" b="1" dirty="0" err="1"/>
              <a:t>Manolada</a:t>
            </a:r>
            <a:r>
              <a:rPr lang="en-GB" sz="2000" b="1" dirty="0"/>
              <a:t> case” concerning forced labour and labour exploitation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38675-06E6-4B80-B594-AD3E879A8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1901536"/>
            <a:ext cx="10868891" cy="3838491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n-US" sz="2000" b="1" dirty="0"/>
              <a:t>GNCHR acts as a bridge builder between the State and the civil society</a:t>
            </a:r>
          </a:p>
          <a:p>
            <a:pPr lvl="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b="1" dirty="0"/>
              <a:t>Domestic level: consultation with CSOs and other stakeholders</a:t>
            </a:r>
          </a:p>
          <a:p>
            <a:pPr lvl="0"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n-US" sz="2000" dirty="0"/>
              <a:t>    </a:t>
            </a:r>
            <a:endParaRPr lang="en-US" sz="2000" b="1" dirty="0"/>
          </a:p>
          <a:p>
            <a:pPr marL="539750" lvl="0" indent="-269875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200" dirty="0"/>
              <a:t>Launch of two public hearings with domestic stakeholders involved in the fight against human trafficking for the purpose of </a:t>
            </a:r>
            <a:r>
              <a:rPr lang="en-US" sz="2200" dirty="0" err="1"/>
              <a:t>labour</a:t>
            </a:r>
            <a:r>
              <a:rPr lang="en-US" sz="2200" dirty="0"/>
              <a:t> exploitation</a:t>
            </a:r>
          </a:p>
          <a:p>
            <a:pPr marL="539750" indent="-269875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200" dirty="0"/>
              <a:t>Preparation and submission of the GNCHR’s Roadmap on the implementation of the </a:t>
            </a:r>
            <a:r>
              <a:rPr lang="en-US" sz="2200" dirty="0" err="1"/>
              <a:t>ECtHR</a:t>
            </a:r>
            <a:r>
              <a:rPr lang="en-US" sz="2200" dirty="0"/>
              <a:t> judgment on the “</a:t>
            </a:r>
            <a:r>
              <a:rPr lang="en-US" sz="2200" dirty="0" err="1"/>
              <a:t>Manolada</a:t>
            </a:r>
            <a:r>
              <a:rPr lang="en-US" sz="2200" dirty="0"/>
              <a:t> case” </a:t>
            </a:r>
            <a:endParaRPr lang="en-GB" sz="2200" dirty="0"/>
          </a:p>
          <a:p>
            <a:pPr marL="539750" lvl="0" indent="-269875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200" dirty="0"/>
              <a:t>Discussion with the Greek parliament</a:t>
            </a:r>
            <a:endParaRPr lang="en-GB" sz="2200" dirty="0"/>
          </a:p>
          <a:p>
            <a:pPr marL="539750" lvl="0" indent="-269875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2200" dirty="0"/>
              <a:t>Communication with the competent State authorities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3BB9A07C-CDBC-407A-8D21-A163093DA4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222" y="5740025"/>
            <a:ext cx="923069" cy="1117974"/>
          </a:xfrm>
          <a:prstGeom prst="rect">
            <a:avLst/>
          </a:prstGeom>
        </p:spPr>
      </p:pic>
      <p:pic>
        <p:nvPicPr>
          <p:cNvPr id="5" name="Picture 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731840AE-567E-4B73-872F-0E40607536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291" y="5740025"/>
            <a:ext cx="2197710" cy="11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9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1D36A-A65D-4089-899B-94CDA438C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73" y="1184564"/>
            <a:ext cx="11149446" cy="5030706"/>
          </a:xfrm>
        </p:spPr>
        <p:txBody>
          <a:bodyPr>
            <a:normAutofit/>
          </a:bodyPr>
          <a:lstStyle/>
          <a:p>
            <a:pPr marL="273050" indent="-2730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</a:pPr>
            <a:r>
              <a:rPr lang="en-US" b="1" dirty="0"/>
              <a:t>Council of Europe: Submission of two Communications to the Committee of Ministers under Rule no 9 on the effective execution in Greece of the “</a:t>
            </a:r>
            <a:r>
              <a:rPr lang="en-US" b="1" dirty="0" err="1"/>
              <a:t>Manolada</a:t>
            </a:r>
            <a:r>
              <a:rPr lang="en-US" b="1" dirty="0"/>
              <a:t> case” </a:t>
            </a:r>
            <a:endParaRPr lang="en-GB" b="1" dirty="0"/>
          </a:p>
          <a:p>
            <a:pPr marL="623888" lvl="0" indent="-354013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1700" b="1" dirty="0"/>
              <a:t>First focused approach to assess the compliance of the Greek State:  limited progress </a:t>
            </a:r>
            <a:endParaRPr lang="en-GB" sz="1700" b="1" dirty="0"/>
          </a:p>
          <a:p>
            <a:pPr marL="623888" lvl="0" indent="-354013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1700" b="1" dirty="0"/>
              <a:t>Follow-up in light of new developments and evidence: individual and general measures partly implemented (remedial measures regarding the victims of the case and some general measures) - non substantial compliance with the decision of the ECtHR</a:t>
            </a:r>
            <a:endParaRPr lang="en-GB" sz="1700" b="1" dirty="0"/>
          </a:p>
          <a:p>
            <a:pPr marL="623888" lvl="0" indent="-354013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1700" b="1" dirty="0"/>
              <a:t>Drafting and methodology of the two Communications</a:t>
            </a:r>
            <a:r>
              <a:rPr lang="x-none" sz="1700" b="1" dirty="0"/>
              <a:t>:</a:t>
            </a:r>
            <a:endParaRPr lang="en-GB" sz="1700" b="1" dirty="0"/>
          </a:p>
          <a:p>
            <a:pPr marL="1081088" lvl="0" indent="-354013" algn="just"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700" dirty="0"/>
              <a:t>Structure of the Communications based on three thematic axes: </a:t>
            </a:r>
            <a:r>
              <a:rPr lang="en-US" sz="1700" b="1" dirty="0"/>
              <a:t>a)</a:t>
            </a:r>
            <a:r>
              <a:rPr lang="en-US" sz="1700" dirty="0"/>
              <a:t> prevention, </a:t>
            </a:r>
            <a:r>
              <a:rPr lang="en-US" sz="1700" b="1" dirty="0"/>
              <a:t>b</a:t>
            </a:r>
            <a:r>
              <a:rPr lang="en-US" sz="1700" dirty="0"/>
              <a:t>) promotion and protection and </a:t>
            </a:r>
            <a:r>
              <a:rPr lang="en-US" sz="1700" b="1" dirty="0"/>
              <a:t>c)</a:t>
            </a:r>
            <a:r>
              <a:rPr lang="en-US" sz="1700" dirty="0"/>
              <a:t> prosecution (in accordance with the rationale of the </a:t>
            </a:r>
            <a:r>
              <a:rPr lang="en-US" sz="1700" dirty="0" err="1"/>
              <a:t>ECtHR</a:t>
            </a:r>
            <a:r>
              <a:rPr lang="en-US" sz="1700" dirty="0"/>
              <a:t> judgment)</a:t>
            </a:r>
            <a:endParaRPr lang="en-GB" sz="1700" dirty="0"/>
          </a:p>
          <a:p>
            <a:pPr marL="1081088" lvl="0" indent="-354013" algn="just"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700" dirty="0"/>
              <a:t>Examination of the implementation of individual and general measures targeting the harmonization of the Greek legal order with the requirements of the </a:t>
            </a:r>
            <a:r>
              <a:rPr lang="en-US" sz="1700" dirty="0" err="1"/>
              <a:t>ECtHR</a:t>
            </a:r>
            <a:endParaRPr lang="en-GB" sz="1700" dirty="0"/>
          </a:p>
          <a:p>
            <a:pPr marL="1081088" lvl="0" indent="-354013" algn="just"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700" dirty="0"/>
              <a:t>Formulation of specific Conclusions: non substantial compliance with the judgment in practice</a:t>
            </a:r>
          </a:p>
          <a:p>
            <a:pPr marL="1081088" lvl="0" indent="-354013" algn="just"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700" dirty="0"/>
              <a:t>Formulation of specific Recommendations: need for a comprehensive approach required to address and end </a:t>
            </a:r>
            <a:r>
              <a:rPr lang="en-US" sz="1700" dirty="0" err="1"/>
              <a:t>labour</a:t>
            </a:r>
            <a:r>
              <a:rPr lang="en-US" sz="1700" dirty="0"/>
              <a:t> exploitation and forced </a:t>
            </a:r>
            <a:r>
              <a:rPr lang="en-US" sz="1700" dirty="0" err="1"/>
              <a:t>labour</a:t>
            </a:r>
            <a:endParaRPr lang="en-GB" sz="1700" dirty="0"/>
          </a:p>
          <a:p>
            <a:endParaRPr lang="en-GB" sz="1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17FAE1-B2E0-4592-8CA6-F1341D455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372" y="216547"/>
            <a:ext cx="11294919" cy="812153"/>
          </a:xfrm>
        </p:spPr>
        <p:txBody>
          <a:bodyPr>
            <a:normAutofit fontScale="90000"/>
          </a:bodyPr>
          <a:lstStyle/>
          <a:p>
            <a:r>
              <a:rPr lang="en-GB" sz="2000" b="1" dirty="0"/>
              <a:t>GNCHR’s strategy with regard to the implementation by the Greek State of the ECtHR judgment on the “</a:t>
            </a:r>
            <a:r>
              <a:rPr lang="en-GB" sz="2000" b="1" dirty="0" err="1"/>
              <a:t>Manolada</a:t>
            </a:r>
            <a:r>
              <a:rPr lang="en-GB" sz="2000" b="1" dirty="0"/>
              <a:t> case” concerning forced labour and labour exploitation</a:t>
            </a: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91456E4F-B5C6-401E-AF39-22B56802AA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222" y="5740025"/>
            <a:ext cx="923069" cy="1117974"/>
          </a:xfrm>
          <a:prstGeom prst="rect">
            <a:avLst/>
          </a:prstGeom>
        </p:spPr>
      </p:pic>
      <p:pic>
        <p:nvPicPr>
          <p:cNvPr id="6" name="Picture 5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999BA7BE-0702-478B-B299-B1DAB9362E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291" y="5740025"/>
            <a:ext cx="2197710" cy="11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8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2CAA8-BBE9-45C5-B0A7-9A9508428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873" y="1859973"/>
            <a:ext cx="10505209" cy="3162403"/>
          </a:xfrm>
        </p:spPr>
        <p:txBody>
          <a:bodyPr>
            <a:normAutofit fontScale="92500"/>
          </a:bodyPr>
          <a:lstStyle/>
          <a:p>
            <a:pPr marL="273050" indent="-2730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b="1" dirty="0"/>
              <a:t> </a:t>
            </a:r>
            <a:r>
              <a:rPr lang="en-US" sz="2600" b="1" dirty="0"/>
              <a:t>Close and consistent monitoring </a:t>
            </a:r>
            <a:r>
              <a:rPr lang="en-US" sz="2600" dirty="0"/>
              <a:t>of the essential implementation of the State’s specific obligations arising from international and European commitments with regard  to </a:t>
            </a:r>
            <a:r>
              <a:rPr lang="en-US" sz="2600" dirty="0" err="1"/>
              <a:t>labour</a:t>
            </a:r>
            <a:r>
              <a:rPr lang="en-US" sz="2600" dirty="0"/>
              <a:t> exploitation and forced </a:t>
            </a:r>
            <a:r>
              <a:rPr lang="en-US" sz="2600" dirty="0" err="1"/>
              <a:t>labour</a:t>
            </a:r>
            <a:r>
              <a:rPr lang="en-US" sz="2600"/>
              <a:t> phenomena</a:t>
            </a:r>
            <a:endParaRPr lang="en-US" sz="2600" dirty="0"/>
          </a:p>
          <a:p>
            <a:pPr marL="273050" indent="-2730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b="1" dirty="0"/>
              <a:t>Recording the State’s progress </a:t>
            </a:r>
            <a:r>
              <a:rPr lang="en-US" sz="2600" dirty="0"/>
              <a:t>towards the effective prevention of further violations on the issues identified by the </a:t>
            </a:r>
            <a:r>
              <a:rPr lang="en-US" sz="2600" dirty="0" err="1"/>
              <a:t>ECtHR</a:t>
            </a:r>
            <a:r>
              <a:rPr lang="en-US" sz="2600" dirty="0"/>
              <a:t> in its judgment</a:t>
            </a:r>
          </a:p>
          <a:p>
            <a:pPr marL="273050" indent="-27305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endParaRPr lang="en-GB" sz="2400" dirty="0"/>
          </a:p>
          <a:p>
            <a:pPr marL="0" indent="0">
              <a:spcAft>
                <a:spcPts val="600"/>
              </a:spcAft>
              <a:buFont typeface="Wingdings" pitchFamily="2" charset="2"/>
              <a:buChar char="Ø"/>
            </a:pPr>
            <a:endParaRPr lang="en-GB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8499BE7-D5D9-40CD-B783-C68B74C4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723" y="197427"/>
            <a:ext cx="11710554" cy="1091046"/>
          </a:xfrm>
        </p:spPr>
        <p:txBody>
          <a:bodyPr>
            <a:normAutofit fontScale="90000"/>
          </a:bodyPr>
          <a:lstStyle/>
          <a:p>
            <a:r>
              <a:rPr lang="en-GB" sz="2000" b="1" dirty="0"/>
              <a:t>GNCHR’s strategy with regard to the implementation by the Greek State of the ECtHR judgment on the “</a:t>
            </a:r>
            <a:r>
              <a:rPr lang="en-GB" sz="2000" b="1" dirty="0" err="1"/>
              <a:t>Manolada</a:t>
            </a:r>
            <a:r>
              <a:rPr lang="en-GB" sz="2000" b="1" dirty="0"/>
              <a:t> case” concerning forced labour and labour exploitation</a:t>
            </a: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28AB61F5-B3C8-4A23-BEE3-D0EEB024BB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222" y="5740025"/>
            <a:ext cx="923069" cy="1117974"/>
          </a:xfrm>
          <a:prstGeom prst="rect">
            <a:avLst/>
          </a:prstGeom>
        </p:spPr>
      </p:pic>
      <p:pic>
        <p:nvPicPr>
          <p:cNvPr id="6" name="Picture 5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456537FB-89E9-49FA-883F-2976AA890E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291" y="5740025"/>
            <a:ext cx="2197710" cy="11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7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91AB-722F-4826-979B-C47334730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188784"/>
            <a:ext cx="10931235" cy="70483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Racist Violence Recording Network - RVRN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382DC9-4360-410D-9EFE-9EE038358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7998" y="1337932"/>
            <a:ext cx="4760147" cy="5290219"/>
          </a:xfrm>
        </p:spPr>
        <p:txBody>
          <a:bodyPr>
            <a:normAutofit fontScale="47500" lnSpcReduction="20000"/>
          </a:bodyPr>
          <a:lstStyle/>
          <a:p>
            <a:pPr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x-none" sz="3400" dirty="0">
                <a:latin typeface="+mj-lt"/>
                <a:cs typeface="Calibri" panose="020F0502020204030204" pitchFamily="34" charset="0"/>
              </a:rPr>
              <a:t>E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3400" dirty="0">
                <a:latin typeface="+mj-lt"/>
                <a:cs typeface="Calibri" panose="020F0502020204030204" pitchFamily="34" charset="0"/>
              </a:rPr>
              <a:t>t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a</a:t>
            </a:r>
            <a:r>
              <a:rPr lang="x-none" sz="3400" dirty="0">
                <a:latin typeface="+mj-lt"/>
                <a:cs typeface="Calibri" panose="020F0502020204030204" pitchFamily="34" charset="0"/>
              </a:rPr>
              <a:t>b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l</a:t>
            </a:r>
            <a:r>
              <a:rPr lang="x-none" sz="340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3400" dirty="0">
                <a:latin typeface="+mj-lt"/>
                <a:cs typeface="Calibri" panose="020F0502020204030204" pitchFamily="34" charset="0"/>
              </a:rPr>
              <a:t>h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3400" dirty="0">
                <a:latin typeface="+mj-lt"/>
                <a:cs typeface="Calibri" panose="020F0502020204030204" pitchFamily="34" charset="0"/>
              </a:rPr>
              <a:t>d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 in 2011 at the initiative of the Office of the </a:t>
            </a:r>
            <a:r>
              <a:rPr lang="en-GB" sz="3400" b="1" dirty="0">
                <a:latin typeface="+mj-lt"/>
                <a:cs typeface="Calibri" panose="020F0502020204030204" pitchFamily="34" charset="0"/>
              </a:rPr>
              <a:t>UN High Commissioner for Refugees in Greece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 (UNHCR) and the </a:t>
            </a:r>
            <a:r>
              <a:rPr lang="en-GB" sz="3400" b="1" dirty="0">
                <a:latin typeface="+mj-lt"/>
                <a:cs typeface="Calibri" panose="020F0502020204030204" pitchFamily="34" charset="0"/>
              </a:rPr>
              <a:t>Greek National Commission for Human Rights 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(</a:t>
            </a:r>
            <a:r>
              <a:rPr lang="x-none" sz="3400" dirty="0">
                <a:latin typeface="+mj-lt"/>
                <a:cs typeface="Calibri" panose="020F0502020204030204" pitchFamily="34" charset="0"/>
              </a:rPr>
              <a:t>G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NCHR).</a:t>
            </a:r>
            <a:endParaRPr lang="x-none" sz="3400" dirty="0">
              <a:latin typeface="+mj-lt"/>
              <a:cs typeface="Calibri" panose="020F0502020204030204" pitchFamily="34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x-none" sz="3400" b="1" dirty="0">
                <a:latin typeface="+mj-lt"/>
                <a:cs typeface="Calibri" panose="020F0502020204030204" pitchFamily="34" charset="0"/>
              </a:rPr>
              <a:t>Findings</a:t>
            </a:r>
            <a:r>
              <a:rPr lang="en-GB" sz="3400" b="1" dirty="0">
                <a:latin typeface="+mj-lt"/>
                <a:cs typeface="Calibri" panose="020F0502020204030204" pitchFamily="34" charset="0"/>
              </a:rPr>
              <a:t>: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 </a:t>
            </a:r>
            <a:endParaRPr lang="x-none" sz="3400" dirty="0">
              <a:latin typeface="+mj-lt"/>
              <a:cs typeface="Calibri" panose="020F0502020204030204" pitchFamily="34" charset="0"/>
            </a:endParaRPr>
          </a:p>
          <a:p>
            <a:pPr marL="914400" lvl="1" indent="-457200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3400" dirty="0">
                <a:latin typeface="+mj-lt"/>
                <a:cs typeface="Calibri" panose="020F0502020204030204" pitchFamily="34" charset="0"/>
              </a:rPr>
              <a:t>The escalation of violence against refugees and migrants;</a:t>
            </a:r>
            <a:endParaRPr lang="en-GB" sz="3400" dirty="0">
              <a:latin typeface="+mj-lt"/>
              <a:cs typeface="Calibri" panose="020F0502020204030204" pitchFamily="34" charset="0"/>
            </a:endParaRPr>
          </a:p>
          <a:p>
            <a:pPr marL="914400" lvl="1" indent="-457200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x-none" sz="3400" dirty="0">
                <a:latin typeface="+mj-lt"/>
                <a:cs typeface="Calibri" panose="020F0502020204030204" pitchFamily="34" charset="0"/>
              </a:rPr>
              <a:t>T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he identified absence</a:t>
            </a:r>
            <a:r>
              <a:rPr lang="x-none" sz="3400" dirty="0">
                <a:latin typeface="+mj-lt"/>
                <a:cs typeface="Calibri" panose="020F0502020204030204" pitchFamily="34" charset="0"/>
              </a:rPr>
              <a:t>, 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b</a:t>
            </a:r>
            <a:r>
              <a:rPr lang="x-none" sz="3400" dirty="0">
                <a:latin typeface="+mj-lt"/>
                <a:cs typeface="Calibri" panose="020F0502020204030204" pitchFamily="34" charset="0"/>
              </a:rPr>
              <a:t>a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c</a:t>
            </a:r>
            <a:r>
              <a:rPr lang="x-none" sz="3400" dirty="0">
                <a:latin typeface="+mj-lt"/>
                <a:cs typeface="Calibri" panose="020F0502020204030204" pitchFamily="34" charset="0"/>
              </a:rPr>
              <a:t>k 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3400" dirty="0">
                <a:latin typeface="+mj-lt"/>
                <a:cs typeface="Calibri" panose="020F0502020204030204" pitchFamily="34" charset="0"/>
              </a:rPr>
              <a:t>h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3400" dirty="0">
                <a:latin typeface="+mj-lt"/>
                <a:cs typeface="Calibri" panose="020F0502020204030204" pitchFamily="34" charset="0"/>
              </a:rPr>
              <a:t>n </a:t>
            </a:r>
            <a:r>
              <a:rPr lang="en-GB" sz="340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3400" dirty="0">
                <a:latin typeface="+mj-lt"/>
                <a:cs typeface="Calibri" panose="020F0502020204030204" pitchFamily="34" charset="0"/>
              </a:rPr>
              <a:t>n 2011,</a:t>
            </a:r>
            <a:r>
              <a:rPr lang="en-GB" sz="3400" dirty="0">
                <a:latin typeface="+mj-lt"/>
                <a:cs typeface="Calibri" panose="020F0502020204030204" pitchFamily="34" charset="0"/>
              </a:rPr>
              <a:t> of an official and effective data collection system on racist violence.</a:t>
            </a:r>
            <a:endParaRPr lang="x-none" sz="3400" dirty="0">
              <a:latin typeface="+mj-lt"/>
              <a:cs typeface="Calibri" panose="020F0502020204030204" pitchFamily="34" charset="0"/>
            </a:endParaRPr>
          </a:p>
          <a:p>
            <a:pPr marL="914400" lvl="1" indent="-457200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GB" sz="3400" dirty="0">
                <a:latin typeface="+mj-lt"/>
                <a:cs typeface="Calibri" panose="020F0502020204030204" pitchFamily="34" charset="0"/>
              </a:rPr>
              <a:t>The need to coordinate organisations which recorded, on their own initiative, incidents of racist violence against people who sought their services. </a:t>
            </a:r>
            <a:endParaRPr lang="en-GB" sz="3400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 marL="477838" lvl="1" indent="-457200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3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Today, apart from the coordinators - UNHCR and GNCHR - RVRN </a:t>
            </a:r>
            <a:r>
              <a:rPr lang="en-GB" sz="34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is comprised of 47 Non-Governmental Organisations and civil society bodies</a:t>
            </a:r>
            <a:r>
              <a:rPr lang="en-GB" sz="3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, as well as the Greek Ombudsman and the Migrant Integration Council of the Municipality of Athens, as observers.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endParaRPr lang="en-GB" dirty="0"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B7382F-C33F-4FC0-9A30-B73751E3F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3857" y="1308007"/>
            <a:ext cx="5467087" cy="4432018"/>
          </a:xfrm>
        </p:spPr>
        <p:txBody>
          <a:bodyPr>
            <a:no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1550" b="1" dirty="0">
                <a:latin typeface="+mj-lt"/>
                <a:cs typeface="Calibri" panose="020F0502020204030204" pitchFamily="34" charset="0"/>
              </a:rPr>
              <a:t>RVRN Aims:</a:t>
            </a:r>
          </a:p>
          <a:p>
            <a:pPr marL="633413" indent="-269875">
              <a:buClr>
                <a:schemeClr val="tx1">
                  <a:lumMod val="50000"/>
                  <a:lumOff val="50000"/>
                </a:schemeClr>
              </a:buClr>
              <a:buSzPct val="105000"/>
            </a:pPr>
            <a:r>
              <a:rPr lang="en-GB" sz="1550" dirty="0">
                <a:latin typeface="+mj-lt"/>
                <a:cs typeface="Calibri" panose="020F0502020204030204" pitchFamily="34" charset="0"/>
              </a:rPr>
              <a:t>Comprehensive indications on the racist violence qualitative and quantitative trends, through the recording of the racist violence incidents; </a:t>
            </a:r>
          </a:p>
          <a:p>
            <a:pPr marL="633413" indent="-269875">
              <a:buClr>
                <a:schemeClr val="tx1">
                  <a:lumMod val="50000"/>
                  <a:lumOff val="50000"/>
                </a:schemeClr>
              </a:buClr>
              <a:buSzPct val="105000"/>
            </a:pPr>
            <a:r>
              <a:rPr lang="en-GB" sz="1550" dirty="0">
                <a:latin typeface="+mj-lt"/>
                <a:cs typeface="Calibri" panose="020F0502020204030204" pitchFamily="34" charset="0"/>
              </a:rPr>
              <a:t>Recommendations to authorities based on national and international human rights law; </a:t>
            </a:r>
          </a:p>
          <a:p>
            <a:pPr marL="633413" indent="-269875">
              <a:buClr>
                <a:schemeClr val="tx1">
                  <a:lumMod val="50000"/>
                  <a:lumOff val="50000"/>
                </a:schemeClr>
              </a:buClr>
              <a:buSzPct val="105000"/>
            </a:pPr>
            <a:r>
              <a:rPr lang="en-GB" sz="1550" dirty="0">
                <a:latin typeface="+mj-lt"/>
                <a:cs typeface="Calibri" panose="020F0502020204030204" pitchFamily="34" charset="0"/>
              </a:rPr>
              <a:t>Information sharing and public awareness. </a:t>
            </a:r>
          </a:p>
          <a:p>
            <a:pPr marL="633413" indent="-269875">
              <a:buClr>
                <a:schemeClr val="tx1">
                  <a:lumMod val="50000"/>
                  <a:lumOff val="50000"/>
                </a:schemeClr>
              </a:buClr>
              <a:buSzPct val="105000"/>
              <a:buFont typeface="Wingdings" panose="05000000000000000000" pitchFamily="2" charset="2"/>
              <a:buChar char="Ø"/>
            </a:pPr>
            <a:endParaRPr lang="en-GB" sz="1550" dirty="0">
              <a:latin typeface="+mj-lt"/>
              <a:cs typeface="Calibri" panose="020F0502020204030204" pitchFamily="34" charset="0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1550" b="1" dirty="0">
                <a:latin typeface="+mj-lt"/>
                <a:cs typeface="Calibri" panose="020F0502020204030204" pitchFamily="34" charset="0"/>
              </a:rPr>
              <a:t>RVRN Methodology (= Power of Data): </a:t>
            </a:r>
          </a:p>
          <a:p>
            <a:pPr marL="674688" indent="-311150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1550" dirty="0">
                <a:latin typeface="+mj-lt"/>
                <a:cs typeface="Calibri" panose="020F0502020204030204" pitchFamily="34" charset="0"/>
              </a:rPr>
              <a:t>Common recording form;</a:t>
            </a:r>
          </a:p>
          <a:p>
            <a:pPr marL="674688" indent="-311150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1550" dirty="0">
                <a:latin typeface="+mj-lt"/>
                <a:cs typeface="Calibri" panose="020F0502020204030204" pitchFamily="34" charset="0"/>
              </a:rPr>
              <a:t>Recording based on the victim’s testimony;</a:t>
            </a:r>
          </a:p>
          <a:p>
            <a:pPr marL="674688" indent="-311150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1550" dirty="0">
                <a:latin typeface="+mj-lt"/>
                <a:cs typeface="Calibri" panose="020F0502020204030204" pitchFamily="34" charset="0"/>
              </a:rPr>
              <a:t>Anonymous and used solely and exclusively by the RVRN;</a:t>
            </a:r>
          </a:p>
          <a:p>
            <a:pPr marL="674688" indent="-311150">
              <a:buClr>
                <a:schemeClr val="tx1">
                  <a:lumMod val="50000"/>
                  <a:lumOff val="50000"/>
                </a:schemeClr>
              </a:buClr>
            </a:pPr>
            <a:r>
              <a:rPr lang="en-US" sz="1550" dirty="0">
                <a:latin typeface="+mj-lt"/>
                <a:cs typeface="Calibri" panose="020F0502020204030204" pitchFamily="34" charset="0"/>
              </a:rPr>
              <a:t>Recorder’s role and responsibility.</a:t>
            </a:r>
          </a:p>
          <a:p>
            <a:pPr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endParaRPr lang="en-GB" sz="1500" b="1" dirty="0">
              <a:latin typeface="+mj-lt"/>
            </a:endParaRP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16516E40-AC78-45BC-AC60-2B9549D98F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222" y="5740025"/>
            <a:ext cx="923069" cy="1117974"/>
          </a:xfrm>
          <a:prstGeom prst="rect">
            <a:avLst/>
          </a:prstGeom>
        </p:spPr>
      </p:pic>
      <p:pic>
        <p:nvPicPr>
          <p:cNvPr id="5" name="Picture 4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8D0265E4-E76F-4840-823F-DD6B6D70CB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291" y="5740025"/>
            <a:ext cx="2197710" cy="11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954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BE35F-741A-4BB0-B5EB-857507253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8927" y="1111827"/>
            <a:ext cx="10920846" cy="5746171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bg1"/>
              </a:buClr>
              <a:buNone/>
            </a:pPr>
            <a:r>
              <a:rPr lang="en-GB" sz="1600" b="1" dirty="0">
                <a:latin typeface="+mj-lt"/>
              </a:rPr>
              <a:t>RVRN Achievements: </a:t>
            </a:r>
          </a:p>
          <a:p>
            <a:pPr marL="269875" indent="-269875" algn="just"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en-GB" sz="1600" b="1" dirty="0">
              <a:latin typeface="+mj-lt"/>
            </a:endParaRP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1600" b="1" dirty="0">
                <a:latin typeface="+mj-lt"/>
                <a:cs typeface="Calibri" panose="020F0502020204030204" pitchFamily="34" charset="0"/>
              </a:rPr>
              <a:t>Between 2011 and 2019 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the RVRN has documented, through interviews with the victims, </a:t>
            </a:r>
            <a:r>
              <a:rPr lang="en-GB" sz="1600" b="1" dirty="0">
                <a:latin typeface="+mj-lt"/>
                <a:cs typeface="Calibri" panose="020F0502020204030204" pitchFamily="34" charset="0"/>
              </a:rPr>
              <a:t>1151 incidents of racist violence </a:t>
            </a:r>
            <a:r>
              <a:rPr lang="en-US" sz="1600" dirty="0">
                <a:latin typeface="+mj-lt"/>
                <a:cs typeface="Calibri" panose="020F0502020204030204" pitchFamily="34" charset="0"/>
              </a:rPr>
              <a:t>and many victims were supported;</a:t>
            </a: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latin typeface="+mj-lt"/>
                <a:cs typeface="Calibri" panose="020F0502020204030204" pitchFamily="34" charset="0"/>
              </a:rPr>
              <a:t>Nine (9) annual reports </a:t>
            </a:r>
            <a:r>
              <a:rPr lang="en-US" sz="1600" dirty="0">
                <a:latin typeface="+mj-lt"/>
                <a:cs typeface="Calibri" panose="020F0502020204030204" pitchFamily="34" charset="0"/>
              </a:rPr>
              <a:t>on trends widely disseminated  and press conferences with pluralistic representation; </a:t>
            </a: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+mj-lt"/>
                <a:cs typeface="Calibri" panose="020F0502020204030204" pitchFamily="34" charset="0"/>
              </a:rPr>
              <a:t>Reliability of trends extracted from incidents acknowledged by other UN agencies, </a:t>
            </a:r>
            <a:r>
              <a:rPr lang="en-US" sz="1600" dirty="0" err="1">
                <a:latin typeface="+mj-lt"/>
                <a:cs typeface="Calibri" panose="020F0502020204030204" pitchFamily="34" charset="0"/>
              </a:rPr>
              <a:t>ECourtHR</a:t>
            </a:r>
            <a:r>
              <a:rPr lang="en-US" sz="1600" dirty="0">
                <a:latin typeface="+mj-lt"/>
                <a:cs typeface="Calibri" panose="020F0502020204030204" pitchFamily="34" charset="0"/>
              </a:rPr>
              <a:t> and </a:t>
            </a:r>
            <a:r>
              <a:rPr lang="en-US" sz="1600" dirty="0" err="1">
                <a:latin typeface="+mj-lt"/>
                <a:cs typeface="Calibri" panose="020F0502020204030204" pitchFamily="34" charset="0"/>
              </a:rPr>
              <a:t>CoE</a:t>
            </a:r>
            <a:r>
              <a:rPr lang="en-US" sz="1600" dirty="0">
                <a:latin typeface="+mj-lt"/>
                <a:cs typeface="Calibri" panose="020F0502020204030204" pitchFamily="34" charset="0"/>
              </a:rPr>
              <a:t>, OSCE etc.);</a:t>
            </a: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latin typeface="+mj-lt"/>
                <a:cs typeface="Calibri" panose="020F0502020204030204" pitchFamily="34" charset="0"/>
              </a:rPr>
              <a:t>Golden Dawn trial </a:t>
            </a:r>
            <a:r>
              <a:rPr lang="en-US" sz="1600" dirty="0">
                <a:latin typeface="+mj-lt"/>
                <a:cs typeface="Calibri" panose="020F0502020204030204" pitchFamily="34" charset="0"/>
              </a:rPr>
              <a:t>and other individual perpetrators brought to justice;</a:t>
            </a: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latin typeface="+mj-lt"/>
                <a:cs typeface="Calibri" panose="020F0502020204030204" pitchFamily="34" charset="0"/>
              </a:rPr>
              <a:t>Special status for victims and witnesses of hate crimes</a:t>
            </a:r>
            <a:r>
              <a:rPr lang="x-none" sz="16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n 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h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G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e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k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l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e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g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a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l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f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a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m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w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k</a:t>
            </a:r>
            <a:r>
              <a:rPr lang="en-US" sz="1600" dirty="0">
                <a:latin typeface="+mj-lt"/>
                <a:cs typeface="Calibri" panose="020F0502020204030204" pitchFamily="34" charset="0"/>
              </a:rPr>
              <a:t>;</a:t>
            </a: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+mj-lt"/>
                <a:cs typeface="Calibri" panose="020F0502020204030204" pitchFamily="34" charset="0"/>
              </a:rPr>
              <a:t>Empowerment of communities; </a:t>
            </a: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latin typeface="+mj-lt"/>
                <a:cs typeface="Calibri" panose="020F0502020204030204" pitchFamily="34" charset="0"/>
              </a:rPr>
              <a:t>Institutional influence: </a:t>
            </a:r>
            <a:r>
              <a:rPr lang="en-US" sz="1600" dirty="0">
                <a:latin typeface="+mj-lt"/>
                <a:cs typeface="Calibri" panose="020F0502020204030204" pitchFamily="34" charset="0"/>
              </a:rPr>
              <a:t>common terminology; </a:t>
            </a:r>
            <a:r>
              <a:rPr lang="en-US" sz="1600" b="1" dirty="0">
                <a:latin typeface="+mj-lt"/>
                <a:cs typeface="Calibri" panose="020F0502020204030204" pitchFamily="34" charset="0"/>
              </a:rPr>
              <a:t>National Council against Racism and Intolerance;</a:t>
            </a:r>
            <a:r>
              <a:rPr lang="en-US" sz="1600" dirty="0">
                <a:latin typeface="+mj-lt"/>
                <a:cs typeface="Calibri" panose="020F0502020204030204" pitchFamily="34" charset="0"/>
              </a:rPr>
              <a:t> Agreement on inter-agency co-operation on addressing racist crimes in Greece (ODIHR </a:t>
            </a:r>
            <a:r>
              <a:rPr lang="x-none" sz="1600" dirty="0">
                <a:latin typeface="+mj-lt"/>
                <a:cs typeface="Calibri" panose="020F0502020204030204" pitchFamily="34" charset="0"/>
              </a:rPr>
              <a:t>|</a:t>
            </a:r>
            <a:r>
              <a:rPr lang="en-US" sz="1600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sz="1600" dirty="0" err="1">
                <a:latin typeface="+mj-lt"/>
                <a:cs typeface="Calibri" panose="020F0502020204030204" pitchFamily="34" charset="0"/>
              </a:rPr>
              <a:t>MoJ</a:t>
            </a:r>
            <a:r>
              <a:rPr lang="en-US" sz="1600" dirty="0">
                <a:latin typeface="+mj-lt"/>
                <a:cs typeface="Calibri" panose="020F0502020204030204" pitchFamily="34" charset="0"/>
              </a:rPr>
              <a:t>); </a:t>
            </a: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1600" b="1" dirty="0">
                <a:latin typeface="+mj-lt"/>
                <a:cs typeface="Calibri" panose="020F0502020204030204" pitchFamily="34" charset="0"/>
              </a:rPr>
              <a:t>Communication to the Committee of Ministers of the Council of Europe for the supervision of the execution of judgments, relating to the case of </a:t>
            </a:r>
            <a:r>
              <a:rPr lang="en-GB" sz="1600" b="1" dirty="0" err="1">
                <a:latin typeface="+mj-lt"/>
                <a:cs typeface="Calibri" panose="020F0502020204030204" pitchFamily="34" charset="0"/>
              </a:rPr>
              <a:t>Sakir</a:t>
            </a:r>
            <a:r>
              <a:rPr lang="en-GB" sz="1600" b="1" dirty="0">
                <a:latin typeface="+mj-lt"/>
                <a:cs typeface="Calibri" panose="020F0502020204030204" pitchFamily="34" charset="0"/>
              </a:rPr>
              <a:t> v. Greece (pursuant to Rule 9.2 | Application No. 48475/09)</a:t>
            </a:r>
            <a:r>
              <a:rPr lang="x-none" sz="1600" b="1" dirty="0">
                <a:latin typeface="+mj-lt"/>
                <a:cs typeface="Calibri" panose="020F0502020204030204" pitchFamily="34" charset="0"/>
              </a:rPr>
              <a:t>;</a:t>
            </a:r>
            <a:endParaRPr lang="el-GR" sz="1600" b="1" dirty="0">
              <a:latin typeface="+mj-lt"/>
              <a:cs typeface="Calibri" panose="020F0502020204030204" pitchFamily="34" charset="0"/>
            </a:endParaRPr>
          </a:p>
          <a:p>
            <a:endParaRPr lang="en-GB" sz="1600" dirty="0">
              <a:latin typeface="+mj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7B1312F-BFBB-43AB-A4F5-B32B1A019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927" y="199175"/>
            <a:ext cx="10920846" cy="63209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Racist Violence Recording Network - RVRN </a:t>
            </a: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19A72E57-EEE7-4918-BF47-7DE07F6C7C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222" y="5740025"/>
            <a:ext cx="923069" cy="1117974"/>
          </a:xfrm>
          <a:prstGeom prst="rect">
            <a:avLst/>
          </a:prstGeom>
        </p:spPr>
      </p:pic>
      <p:pic>
        <p:nvPicPr>
          <p:cNvPr id="7" name="Picture 6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2BC973CA-7FDE-4D0B-A8B3-FBD95CE2E2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291" y="5740025"/>
            <a:ext cx="2197710" cy="11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14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88FB380-0478-4A25-8D1A-A8BB1F918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9709" y="1016561"/>
            <a:ext cx="10931235" cy="5652655"/>
          </a:xfrm>
        </p:spPr>
        <p:txBody>
          <a:bodyPr>
            <a:noAutofit/>
          </a:bodyPr>
          <a:lstStyle/>
          <a:p>
            <a:pPr marL="0" indent="0" algn="just">
              <a:buClr>
                <a:schemeClr val="bg1"/>
              </a:buClr>
              <a:buNone/>
            </a:pPr>
            <a:r>
              <a:rPr lang="en-GB" sz="1550" b="1" dirty="0">
                <a:latin typeface="+mj-lt"/>
                <a:cs typeface="Calibri" panose="020F0502020204030204" pitchFamily="34" charset="0"/>
              </a:rPr>
              <a:t>RVRN Submission for the case of </a:t>
            </a:r>
            <a:r>
              <a:rPr lang="en-GB" sz="1550" b="1" dirty="0" err="1">
                <a:latin typeface="+mj-lt"/>
                <a:cs typeface="Calibri" panose="020F0502020204030204" pitchFamily="34" charset="0"/>
              </a:rPr>
              <a:t>Sakir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 v. Greece:</a:t>
            </a: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1550" b="1" dirty="0">
                <a:latin typeface="+mj-lt"/>
                <a:cs typeface="Calibri" panose="020F0502020204030204" pitchFamily="34" charset="0"/>
              </a:rPr>
              <a:t>Procedure: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 RVRN members proposal  to the RVRN plenary for submission based on the Rule 9.2 – RVRN Plenary approved the proposal – The RVRN members that brought the proposal and the RVRN assistant coordinator, with the support of the two coordinators, prepared a draft submission which was presented to the RVRN plenary and was approved by the latter, before its submission; </a:t>
            </a:r>
          </a:p>
          <a:p>
            <a:pPr marL="555625" indent="-285750" algn="just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GB" sz="1550" dirty="0">
                <a:latin typeface="+mj-lt"/>
                <a:cs typeface="Calibri" panose="020F0502020204030204" pitchFamily="34" charset="0"/>
              </a:rPr>
              <a:t>In response to the European Court’s judgments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,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 the Greek authorities have taken a number of measures to prevent similar violations. In </a:t>
            </a:r>
            <a:r>
              <a:rPr lang="x-none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 submission, RVRN, while welcoming the positives developments in the Greek anti-racist legislation, developed its arguments on why it considers essential that the Committee of Ministers includes the 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Sakir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 case under the enhanced procedure of supervision of the implementation. In order to 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“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b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u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l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d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”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h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a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g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u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m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n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V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N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w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a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b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a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d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n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h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f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l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l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w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n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g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p</a:t>
            </a:r>
            <a:r>
              <a:rPr lang="x-none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l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l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a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: </a:t>
            </a:r>
            <a:endParaRPr lang="en-GB" sz="1550" b="1" dirty="0">
              <a:latin typeface="+mj-lt"/>
              <a:cs typeface="Calibri" panose="020F0502020204030204" pitchFamily="34" charset="0"/>
            </a:endParaRPr>
          </a:p>
          <a:p>
            <a:pPr marL="893763" indent="-354013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GB" sz="1550" b="1" dirty="0">
                <a:latin typeface="+mj-lt"/>
                <a:cs typeface="Calibri" panose="020F0502020204030204" pitchFamily="34" charset="0"/>
              </a:rPr>
              <a:t>Analysing the current reality based on the RVRN quantitative and qualitative data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;</a:t>
            </a:r>
            <a:endParaRPr lang="en-GB" sz="1550" dirty="0">
              <a:latin typeface="+mj-lt"/>
              <a:cs typeface="Calibri" panose="020F0502020204030204" pitchFamily="34" charset="0"/>
            </a:endParaRPr>
          </a:p>
          <a:p>
            <a:pPr marL="893763" indent="-354013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GB" sz="1550" b="1" dirty="0">
                <a:latin typeface="+mj-lt"/>
                <a:cs typeface="Calibri" panose="020F0502020204030204" pitchFamily="34" charset="0"/>
              </a:rPr>
              <a:t>Using the findings from the monitoring of the RVRN and other cases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n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h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b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a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f 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th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e 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n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v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g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a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n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b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y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h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G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k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a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u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h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,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h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v</a:t>
            </a:r>
            <a:r>
              <a:rPr lang="x-none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c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m’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u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pp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t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a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n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d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p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c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n,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a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n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d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h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c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g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n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s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n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f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he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b</a:t>
            </a:r>
            <a:r>
              <a:rPr lang="x-none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a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s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m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v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a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n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d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u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x-none" sz="1550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n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g </a:t>
            </a:r>
            <a:r>
              <a:rPr lang="en-GB" sz="1550" dirty="0" err="1">
                <a:latin typeface="+mj-lt"/>
                <a:cs typeface="Calibri" panose="020F0502020204030204" pitchFamily="34" charset="0"/>
              </a:rPr>
              <a:t>th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e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c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u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t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p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c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d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u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;</a:t>
            </a:r>
            <a:endParaRPr lang="en-GB" sz="1550" dirty="0">
              <a:latin typeface="+mj-lt"/>
              <a:cs typeface="Calibri" panose="020F0502020204030204" pitchFamily="34" charset="0"/>
            </a:endParaRPr>
          </a:p>
          <a:p>
            <a:pPr marL="893763" indent="-354013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en-GB" sz="1550" b="1" dirty="0">
                <a:latin typeface="+mj-lt"/>
                <a:cs typeface="Calibri" panose="020F0502020204030204" pitchFamily="34" charset="0"/>
              </a:rPr>
              <a:t>Updating the material – Going back to the field: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 In the tools that we used it was a questionnaire which was  distributed to the RVRN members to provide specific feedback on the implementation of legal provisions related to the ECHR  recommendations in decision;</a:t>
            </a:r>
            <a:endParaRPr lang="x-none" sz="1550" dirty="0">
              <a:latin typeface="+mj-lt"/>
              <a:cs typeface="Calibri" panose="020F0502020204030204" pitchFamily="34" charset="0"/>
            </a:endParaRPr>
          </a:p>
          <a:p>
            <a:pPr marL="893763" indent="-354013"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x-none" sz="1550" b="1" dirty="0">
                <a:latin typeface="+mj-lt"/>
                <a:cs typeface="Calibri" panose="020F0502020204030204" pitchFamily="34" charset="0"/>
              </a:rPr>
              <a:t>U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b="1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n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g </a:t>
            </a:r>
            <a:r>
              <a:rPr lang="en-GB" sz="1550" b="1" dirty="0" err="1">
                <a:latin typeface="+mj-lt"/>
                <a:cs typeface="Calibri" panose="020F0502020204030204" pitchFamily="34" charset="0"/>
              </a:rPr>
              <a:t>th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e 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f</a:t>
            </a:r>
            <a:r>
              <a:rPr lang="x-none" sz="1550" b="1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n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d</a:t>
            </a:r>
            <a:r>
              <a:rPr lang="en-GB" sz="1550" b="1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n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g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s 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o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f </a:t>
            </a:r>
            <a:r>
              <a:rPr lang="en-GB" sz="1550" b="1" dirty="0" err="1">
                <a:latin typeface="+mj-lt"/>
                <a:cs typeface="Calibri" panose="020F0502020204030204" pitchFamily="34" charset="0"/>
              </a:rPr>
              <a:t>th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e 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V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N 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m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e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m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b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e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s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e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g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a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r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d</a:t>
            </a:r>
            <a:r>
              <a:rPr lang="en-GB" sz="1550" b="1" dirty="0" err="1">
                <a:latin typeface="+mj-lt"/>
                <a:cs typeface="Calibri" panose="020F0502020204030204" pitchFamily="34" charset="0"/>
              </a:rPr>
              <a:t>i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n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g</a:t>
            </a:r>
            <a:r>
              <a:rPr lang="x-none" sz="155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1550" b="1" dirty="0">
                <a:latin typeface="+mj-lt"/>
                <a:cs typeface="Calibri" panose="020F0502020204030204" pitchFamily="34" charset="0"/>
              </a:rPr>
              <a:t>the recent frequent use of </a:t>
            </a:r>
            <a:endParaRPr lang="x-none" sz="1550" b="1" dirty="0">
              <a:latin typeface="+mj-lt"/>
              <a:cs typeface="Calibri" panose="020F0502020204030204" pitchFamily="34" charset="0"/>
            </a:endParaRPr>
          </a:p>
          <a:p>
            <a:pPr marL="893763" indent="0" algn="just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n-GB" sz="1550" b="1" dirty="0">
                <a:latin typeface="+mj-lt"/>
                <a:cs typeface="Calibri" panose="020F0502020204030204" pitchFamily="34" charset="0"/>
              </a:rPr>
              <a:t>xenophobic rhetoric </a:t>
            </a:r>
            <a:r>
              <a:rPr lang="en-GB" sz="1550" dirty="0">
                <a:latin typeface="+mj-lt"/>
                <a:cs typeface="Calibri" panose="020F0502020204030204" pitchFamily="34" charset="0"/>
              </a:rPr>
              <a:t>against migrants in the official political discourse, including by </a:t>
            </a:r>
            <a:endParaRPr lang="x-none" sz="1550" dirty="0">
              <a:latin typeface="+mj-lt"/>
              <a:cs typeface="Calibri" panose="020F0502020204030204" pitchFamily="34" charset="0"/>
            </a:endParaRPr>
          </a:p>
          <a:p>
            <a:pPr marL="893763" indent="0" algn="just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n-GB" sz="1550" dirty="0">
                <a:latin typeface="+mj-lt"/>
                <a:cs typeface="Calibri" panose="020F0502020204030204" pitchFamily="34" charset="0"/>
              </a:rPr>
              <a:t>persons who hold public office, encouraging or legitimizing racist violence, and thereby </a:t>
            </a:r>
            <a:endParaRPr lang="x-none" sz="1550" dirty="0">
              <a:latin typeface="+mj-lt"/>
              <a:cs typeface="Calibri" panose="020F0502020204030204" pitchFamily="34" charset="0"/>
            </a:endParaRPr>
          </a:p>
          <a:p>
            <a:pPr marL="893763" indent="0" algn="just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n-GB" sz="1550" dirty="0">
                <a:latin typeface="+mj-lt"/>
                <a:cs typeface="Calibri" panose="020F0502020204030204" pitchFamily="34" charset="0"/>
              </a:rPr>
              <a:t>undermining the significant efforts by Greece to improve the authorities’ response to </a:t>
            </a:r>
            <a:endParaRPr lang="x-none" sz="1550" dirty="0">
              <a:latin typeface="+mj-lt"/>
              <a:cs typeface="Calibri" panose="020F0502020204030204" pitchFamily="34" charset="0"/>
            </a:endParaRPr>
          </a:p>
          <a:p>
            <a:pPr marL="893763" indent="0" algn="just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None/>
            </a:pPr>
            <a:r>
              <a:rPr lang="en-GB" sz="1550" dirty="0">
                <a:latin typeface="+mj-lt"/>
                <a:cs typeface="Calibri" panose="020F0502020204030204" pitchFamily="34" charset="0"/>
              </a:rPr>
              <a:t>hate crimes</a:t>
            </a:r>
            <a:r>
              <a:rPr lang="x-none" sz="1550" dirty="0">
                <a:latin typeface="+mj-lt"/>
                <a:cs typeface="Calibri" panose="020F0502020204030204" pitchFamily="34" charset="0"/>
              </a:rPr>
              <a:t>.  </a:t>
            </a:r>
            <a:endParaRPr lang="en-GB" sz="1550" dirty="0">
              <a:latin typeface="+mj-lt"/>
              <a:cs typeface="Calibri" panose="020F0502020204030204" pitchFamily="34" charset="0"/>
            </a:endParaRPr>
          </a:p>
          <a:p>
            <a:pPr marL="539750" indent="-363538" algn="just">
              <a:buClr>
                <a:schemeClr val="bg1"/>
              </a:buClr>
            </a:pPr>
            <a:endParaRPr lang="en-GB" sz="1550" dirty="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BFB80CF-309F-43BD-B54A-ED58BE21F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9" y="188784"/>
            <a:ext cx="10931235" cy="69444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Racist Violence Recording Network - RVRN </a:t>
            </a:r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0CF10EF9-C788-4ADC-8A01-475D14D5A9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222" y="5740025"/>
            <a:ext cx="923069" cy="1117974"/>
          </a:xfrm>
          <a:prstGeom prst="rect">
            <a:avLst/>
          </a:prstGeom>
        </p:spPr>
      </p:pic>
      <p:pic>
        <p:nvPicPr>
          <p:cNvPr id="8" name="Picture 7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CABA258F-BC9A-425C-85B6-827165CF03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291" y="5740025"/>
            <a:ext cx="2197710" cy="11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75873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9A11E3E3A4354FA938446845BBF733" ma:contentTypeVersion="12" ma:contentTypeDescription="Create a new document." ma:contentTypeScope="" ma:versionID="b4031599f0ff5bdc07cbb4ba44ae3ca5">
  <xsd:schema xmlns:xsd="http://www.w3.org/2001/XMLSchema" xmlns:xs="http://www.w3.org/2001/XMLSchema" xmlns:p="http://schemas.microsoft.com/office/2006/metadata/properties" xmlns:ns2="60c11fa4-ff9b-492c-bc5b-65b6c8eeded4" xmlns:ns3="d8159c9e-9fad-49a3-a5ae-2b6725e7a0d2" targetNamespace="http://schemas.microsoft.com/office/2006/metadata/properties" ma:root="true" ma:fieldsID="60b5c34777b5915a716f9e6216f17877" ns2:_="" ns3:_="">
    <xsd:import namespace="60c11fa4-ff9b-492c-bc5b-65b6c8eeded4"/>
    <xsd:import namespace="d8159c9e-9fad-49a3-a5ae-2b6725e7a0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11fa4-ff9b-492c-bc5b-65b6c8eed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59c9e-9fad-49a3-a5ae-2b6725e7a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81CCA7-D77F-4093-87E0-8D1E9BF09254}"/>
</file>

<file path=customXml/itemProps2.xml><?xml version="1.0" encoding="utf-8"?>
<ds:datastoreItem xmlns:ds="http://schemas.openxmlformats.org/officeDocument/2006/customXml" ds:itemID="{F6CD4801-12F6-44F4-AAD6-C19082870033}"/>
</file>

<file path=customXml/itemProps3.xml><?xml version="1.0" encoding="utf-8"?>
<ds:datastoreItem xmlns:ds="http://schemas.openxmlformats.org/officeDocument/2006/customXml" ds:itemID="{58A83ADF-0988-4D12-B58E-573C801ECE8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1790</Words>
  <Application>Microsoft Office PowerPoint</Application>
  <PresentationFormat>Grand écran</PresentationFormat>
  <Paragraphs>96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Courier New</vt:lpstr>
      <vt:lpstr>Gill Sans MT</vt:lpstr>
      <vt:lpstr>Wingdings</vt:lpstr>
      <vt:lpstr>Parcel</vt:lpstr>
      <vt:lpstr>Towards an effective domestic advocacy strategy for the implementation of ECtHR judgments</vt:lpstr>
      <vt:lpstr>GNCHR strategy on the implementation of ECtHR judgments</vt:lpstr>
      <vt:lpstr> GNCHRs’ advocacy role: progress on human rights at national level </vt:lpstr>
      <vt:lpstr>GNCHR’s strategy for the implementation by the Greek State of the ECtHR judgment on the “Manolada case” concerning forced labour and labour exploitation</vt:lpstr>
      <vt:lpstr>GNCHR’s strategy with regard to the implementation by the Greek State of the ECtHR judgment on the “Manolada case” concerning forced labour and labour exploitation</vt:lpstr>
      <vt:lpstr>GNCHR’s strategy with regard to the implementation by the Greek State of the ECtHR judgment on the “Manolada case” concerning forced labour and labour exploitation</vt:lpstr>
      <vt:lpstr>Racist Violence Recording Network - RVRN </vt:lpstr>
      <vt:lpstr>Racist Violence Recording Network - RVRN </vt:lpstr>
      <vt:lpstr>Racist Violence Recording Network - RVRN </vt:lpstr>
      <vt:lpstr>Racist Violence Recording Network - RVRN </vt:lpstr>
      <vt:lpstr>Thank you!  Ευχαριστουμε!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an effective domestic advocacy strategy for the implementation of ECHR judgment</dc:title>
  <dc:creator>Garyfallia Anastasopoulou</dc:creator>
  <cp:lastModifiedBy>Ciccarone Agnès</cp:lastModifiedBy>
  <cp:revision>25</cp:revision>
  <dcterms:created xsi:type="dcterms:W3CDTF">2020-10-05T09:30:59Z</dcterms:created>
  <dcterms:modified xsi:type="dcterms:W3CDTF">2020-10-05T13:43:00Z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0x010100179A11E3E3A4354FA938446845BBF733</vt:lpwstr>
  </property>
</Properties>
</file>