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layout2.xml" ContentType="application/vnd.openxmlformats-officedocument.drawingml.diagramLayout+xml"/>
  <Override PartName="/ppt/diagrams/colors1.xml" ContentType="application/vnd.openxmlformats-officedocument.drawingml.diagramColors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1.xml" ContentType="application/vnd.ms-office.drawingml.diagramDrawing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82" r:id="rId4"/>
    <p:sldId id="263" r:id="rId5"/>
    <p:sldId id="283" r:id="rId6"/>
    <p:sldId id="28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84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A2E6A9-DE80-4713-8208-37BA822795BA}" v="7" dt="2023-09-14T09:28:13.5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1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anos Stavros" userId="ac204d980fc8d501" providerId="LiveId" clId="{1AA2E6A9-DE80-4713-8208-37BA822795BA}"/>
    <pc:docChg chg="custSel addSld modSld sldOrd">
      <pc:chgData name="Stephanos Stavros" userId="ac204d980fc8d501" providerId="LiveId" clId="{1AA2E6A9-DE80-4713-8208-37BA822795BA}" dt="2023-09-14T09:45:18.111" v="2880" actId="20577"/>
      <pc:docMkLst>
        <pc:docMk/>
      </pc:docMkLst>
      <pc:sldChg chg="modSp mod">
        <pc:chgData name="Stephanos Stavros" userId="ac204d980fc8d501" providerId="LiveId" clId="{1AA2E6A9-DE80-4713-8208-37BA822795BA}" dt="2023-09-14T08:35:58.589" v="896" actId="20577"/>
        <pc:sldMkLst>
          <pc:docMk/>
          <pc:sldMk cId="51181330" sldId="263"/>
        </pc:sldMkLst>
        <pc:spChg chg="mod">
          <ac:chgData name="Stephanos Stavros" userId="ac204d980fc8d501" providerId="LiveId" clId="{1AA2E6A9-DE80-4713-8208-37BA822795BA}" dt="2023-09-14T08:35:58.589" v="896" actId="20577"/>
          <ac:spMkLst>
            <pc:docMk/>
            <pc:sldMk cId="51181330" sldId="263"/>
            <ac:spMk id="3" creationId="{B951A119-4A2B-4FAC-9986-FF63166905F0}"/>
          </ac:spMkLst>
        </pc:spChg>
      </pc:sldChg>
      <pc:sldChg chg="modSp mod">
        <pc:chgData name="Stephanos Stavros" userId="ac204d980fc8d501" providerId="LiveId" clId="{1AA2E6A9-DE80-4713-8208-37BA822795BA}" dt="2023-09-14T08:45:08.340" v="1552" actId="20577"/>
        <pc:sldMkLst>
          <pc:docMk/>
          <pc:sldMk cId="1768943142" sldId="272"/>
        </pc:sldMkLst>
        <pc:spChg chg="mod">
          <ac:chgData name="Stephanos Stavros" userId="ac204d980fc8d501" providerId="LiveId" clId="{1AA2E6A9-DE80-4713-8208-37BA822795BA}" dt="2023-09-14T08:45:08.340" v="1552" actId="20577"/>
          <ac:spMkLst>
            <pc:docMk/>
            <pc:sldMk cId="1768943142" sldId="272"/>
            <ac:spMk id="3" creationId="{B951A119-4A2B-4FAC-9986-FF63166905F0}"/>
          </ac:spMkLst>
        </pc:spChg>
      </pc:sldChg>
      <pc:sldChg chg="modSp mod">
        <pc:chgData name="Stephanos Stavros" userId="ac204d980fc8d501" providerId="LiveId" clId="{1AA2E6A9-DE80-4713-8208-37BA822795BA}" dt="2023-09-14T08:49:39.427" v="1695" actId="20577"/>
        <pc:sldMkLst>
          <pc:docMk/>
          <pc:sldMk cId="1337956635" sldId="273"/>
        </pc:sldMkLst>
        <pc:spChg chg="mod">
          <ac:chgData name="Stephanos Stavros" userId="ac204d980fc8d501" providerId="LiveId" clId="{1AA2E6A9-DE80-4713-8208-37BA822795BA}" dt="2023-09-14T08:49:39.427" v="1695" actId="20577"/>
          <ac:spMkLst>
            <pc:docMk/>
            <pc:sldMk cId="1337956635" sldId="273"/>
            <ac:spMk id="3" creationId="{B951A119-4A2B-4FAC-9986-FF63166905F0}"/>
          </ac:spMkLst>
        </pc:spChg>
      </pc:sldChg>
      <pc:sldChg chg="modSp new mod ord">
        <pc:chgData name="Stephanos Stavros" userId="ac204d980fc8d501" providerId="LiveId" clId="{1AA2E6A9-DE80-4713-8208-37BA822795BA}" dt="2023-09-14T08:27:41.804" v="520" actId="6549"/>
        <pc:sldMkLst>
          <pc:docMk/>
          <pc:sldMk cId="3257638464" sldId="276"/>
        </pc:sldMkLst>
        <pc:spChg chg="mod">
          <ac:chgData name="Stephanos Stavros" userId="ac204d980fc8d501" providerId="LiveId" clId="{1AA2E6A9-DE80-4713-8208-37BA822795BA}" dt="2023-09-14T08:24:43.069" v="423" actId="255"/>
          <ac:spMkLst>
            <pc:docMk/>
            <pc:sldMk cId="3257638464" sldId="276"/>
            <ac:spMk id="2" creationId="{793F1889-F78F-6C5D-6CBA-9B54B10D459D}"/>
          </ac:spMkLst>
        </pc:spChg>
        <pc:spChg chg="mod">
          <ac:chgData name="Stephanos Stavros" userId="ac204d980fc8d501" providerId="LiveId" clId="{1AA2E6A9-DE80-4713-8208-37BA822795BA}" dt="2023-09-14T08:27:41.804" v="520" actId="6549"/>
          <ac:spMkLst>
            <pc:docMk/>
            <pc:sldMk cId="3257638464" sldId="276"/>
            <ac:spMk id="3" creationId="{C3A9D419-F2FE-2396-CF80-580364A69110}"/>
          </ac:spMkLst>
        </pc:spChg>
      </pc:sldChg>
      <pc:sldChg chg="modSp new mod">
        <pc:chgData name="Stephanos Stavros" userId="ac204d980fc8d501" providerId="LiveId" clId="{1AA2E6A9-DE80-4713-8208-37BA822795BA}" dt="2023-09-14T09:15:11.071" v="1784" actId="20577"/>
        <pc:sldMkLst>
          <pc:docMk/>
          <pc:sldMk cId="3392648293" sldId="277"/>
        </pc:sldMkLst>
        <pc:spChg chg="mod">
          <ac:chgData name="Stephanos Stavros" userId="ac204d980fc8d501" providerId="LiveId" clId="{1AA2E6A9-DE80-4713-8208-37BA822795BA}" dt="2023-09-14T09:09:13.796" v="1738" actId="255"/>
          <ac:spMkLst>
            <pc:docMk/>
            <pc:sldMk cId="3392648293" sldId="277"/>
            <ac:spMk id="2" creationId="{938D05CF-0679-8884-0205-48BD7E547599}"/>
          </ac:spMkLst>
        </pc:spChg>
        <pc:spChg chg="mod">
          <ac:chgData name="Stephanos Stavros" userId="ac204d980fc8d501" providerId="LiveId" clId="{1AA2E6A9-DE80-4713-8208-37BA822795BA}" dt="2023-09-14T09:15:11.071" v="1784" actId="20577"/>
          <ac:spMkLst>
            <pc:docMk/>
            <pc:sldMk cId="3392648293" sldId="277"/>
            <ac:spMk id="3" creationId="{61953BA1-2B11-0255-11C7-9976607ED779}"/>
          </ac:spMkLst>
        </pc:spChg>
      </pc:sldChg>
      <pc:sldChg chg="addSp delSp modSp new mod">
        <pc:chgData name="Stephanos Stavros" userId="ac204d980fc8d501" providerId="LiveId" clId="{1AA2E6A9-DE80-4713-8208-37BA822795BA}" dt="2023-09-14T09:40:59.090" v="2333" actId="6549"/>
        <pc:sldMkLst>
          <pc:docMk/>
          <pc:sldMk cId="3940302963" sldId="278"/>
        </pc:sldMkLst>
        <pc:spChg chg="mod">
          <ac:chgData name="Stephanos Stavros" userId="ac204d980fc8d501" providerId="LiveId" clId="{1AA2E6A9-DE80-4713-8208-37BA822795BA}" dt="2023-09-14T09:40:59.090" v="2333" actId="6549"/>
          <ac:spMkLst>
            <pc:docMk/>
            <pc:sldMk cId="3940302963" sldId="278"/>
            <ac:spMk id="2" creationId="{2CB67F32-8D62-1D84-26D6-3CB4883C5C4C}"/>
          </ac:spMkLst>
        </pc:spChg>
        <pc:spChg chg="del">
          <ac:chgData name="Stephanos Stavros" userId="ac204d980fc8d501" providerId="LiveId" clId="{1AA2E6A9-DE80-4713-8208-37BA822795BA}" dt="2023-09-14T09:17:10.904" v="1812"/>
          <ac:spMkLst>
            <pc:docMk/>
            <pc:sldMk cId="3940302963" sldId="278"/>
            <ac:spMk id="3" creationId="{CC5835EA-F129-A265-E05A-477F4E4DFDB3}"/>
          </ac:spMkLst>
        </pc:spChg>
        <pc:spChg chg="add mod">
          <ac:chgData name="Stephanos Stavros" userId="ac204d980fc8d501" providerId="LiveId" clId="{1AA2E6A9-DE80-4713-8208-37BA822795BA}" dt="2023-09-14T09:38:13.009" v="2095" actId="20577"/>
          <ac:spMkLst>
            <pc:docMk/>
            <pc:sldMk cId="3940302963" sldId="278"/>
            <ac:spMk id="4" creationId="{C7631F46-A147-538F-CD2D-30B25489834E}"/>
          </ac:spMkLst>
        </pc:spChg>
      </pc:sldChg>
      <pc:sldChg chg="modSp new mod">
        <pc:chgData name="Stephanos Stavros" userId="ac204d980fc8d501" providerId="LiveId" clId="{1AA2E6A9-DE80-4713-8208-37BA822795BA}" dt="2023-09-14T09:45:18.111" v="2880" actId="20577"/>
        <pc:sldMkLst>
          <pc:docMk/>
          <pc:sldMk cId="3220546482" sldId="279"/>
        </pc:sldMkLst>
        <pc:spChg chg="mod">
          <ac:chgData name="Stephanos Stavros" userId="ac204d980fc8d501" providerId="LiveId" clId="{1AA2E6A9-DE80-4713-8208-37BA822795BA}" dt="2023-09-14T09:38:37.449" v="2120" actId="122"/>
          <ac:spMkLst>
            <pc:docMk/>
            <pc:sldMk cId="3220546482" sldId="279"/>
            <ac:spMk id="2" creationId="{5D62EF6D-8B9D-660B-756D-6259C0773B0A}"/>
          </ac:spMkLst>
        </pc:spChg>
        <pc:spChg chg="mod">
          <ac:chgData name="Stephanos Stavros" userId="ac204d980fc8d501" providerId="LiveId" clId="{1AA2E6A9-DE80-4713-8208-37BA822795BA}" dt="2023-09-14T09:45:18.111" v="2880" actId="20577"/>
          <ac:spMkLst>
            <pc:docMk/>
            <pc:sldMk cId="3220546482" sldId="279"/>
            <ac:spMk id="3" creationId="{1E0963A4-A808-3A65-48FE-F327B0BB0B88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31D26A-589B-4E5A-96E1-9CE8853CE19A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88B0AC7-814F-4DD2-87D6-37E5FB911B73}">
      <dgm:prSet phldrT="[Text]" custT="1"/>
      <dgm:spPr>
        <a:solidFill>
          <a:srgbClr val="002060"/>
        </a:solidFill>
        <a:ln>
          <a:solidFill>
            <a:srgbClr val="002060"/>
          </a:solidFill>
        </a:ln>
      </dgm:spPr>
      <dgm:t>
        <a:bodyPr/>
        <a:lstStyle/>
        <a:p>
          <a:r>
            <a:rPr lang="en-US" sz="1400" b="1" i="0" dirty="0" err="1">
              <a:latin typeface="Century Gothic" panose="020B0502020202020204" pitchFamily="34" charset="0"/>
            </a:rPr>
            <a:t>Farmakonisi</a:t>
          </a:r>
          <a:endParaRPr lang="en-US" sz="1400" b="1" i="0" dirty="0">
            <a:latin typeface="Century Gothic" panose="020B0502020202020204" pitchFamily="34" charset="0"/>
          </a:endParaRPr>
        </a:p>
        <a:p>
          <a:r>
            <a:rPr lang="en-US" sz="1400" i="0" dirty="0">
              <a:latin typeface="Century Gothic" panose="020B0502020202020204" pitchFamily="34" charset="0"/>
            </a:rPr>
            <a:t>20 Jan 2014</a:t>
          </a:r>
        </a:p>
        <a:p>
          <a:r>
            <a:rPr lang="en-US" sz="1400" b="0" i="0" dirty="0">
              <a:latin typeface="Century Gothic" panose="020B0502020202020204" pitchFamily="34" charset="0"/>
            </a:rPr>
            <a:t>11 dead</a:t>
          </a:r>
          <a:endParaRPr lang="en-US" sz="1400" b="0" i="1" dirty="0">
            <a:latin typeface="Century Gothic" panose="020B0502020202020204" pitchFamily="34" charset="0"/>
          </a:endParaRPr>
        </a:p>
        <a:p>
          <a:r>
            <a:rPr lang="en-US" sz="1400" b="0" i="1" dirty="0">
              <a:latin typeface="Century Gothic" panose="020B0502020202020204" pitchFamily="34" charset="0"/>
            </a:rPr>
            <a:t>Safi v. Greece </a:t>
          </a:r>
          <a:r>
            <a:rPr lang="en-US" sz="1400" b="0" i="0" dirty="0">
              <a:latin typeface="Century Gothic" panose="020B0502020202020204" pitchFamily="34" charset="0"/>
            </a:rPr>
            <a:t>App No 5418/15 (Judgment)</a:t>
          </a:r>
          <a:endParaRPr lang="en-US" sz="1400" b="0" i="1" dirty="0">
            <a:latin typeface="Century Gothic" panose="020B0502020202020204" pitchFamily="34" charset="0"/>
          </a:endParaRPr>
        </a:p>
      </dgm:t>
    </dgm:pt>
    <dgm:pt modelId="{345B3DE1-BE52-42DC-8B6C-CA1531938249}" type="parTrans" cxnId="{12541281-692D-4452-A8AD-B630819D3EC4}">
      <dgm:prSet/>
      <dgm:spPr/>
      <dgm:t>
        <a:bodyPr/>
        <a:lstStyle/>
        <a:p>
          <a:endParaRPr lang="en-US"/>
        </a:p>
      </dgm:t>
    </dgm:pt>
    <dgm:pt modelId="{3764D853-1718-44BC-9506-C2B982017F8C}" type="sibTrans" cxnId="{12541281-692D-4452-A8AD-B630819D3EC4}">
      <dgm:prSet/>
      <dgm:spPr/>
      <dgm:t>
        <a:bodyPr/>
        <a:lstStyle/>
        <a:p>
          <a:endParaRPr lang="en-US"/>
        </a:p>
      </dgm:t>
    </dgm:pt>
    <dgm:pt modelId="{7728529C-66E1-442F-84BE-18D51C08AAE5}">
      <dgm:prSet phldrT="[Text]" custT="1"/>
      <dgm:spPr>
        <a:solidFill>
          <a:srgbClr val="31849B"/>
        </a:solidFill>
      </dgm:spPr>
      <dgm:t>
        <a:bodyPr/>
        <a:lstStyle/>
        <a:p>
          <a:r>
            <a:rPr lang="en-US" sz="1400" b="1" dirty="0" err="1">
              <a:latin typeface="Century Gothic" panose="020B0502020202020204" pitchFamily="34" charset="0"/>
            </a:rPr>
            <a:t>Agathonisi</a:t>
          </a:r>
          <a:endParaRPr lang="en-US" sz="1400" b="1" dirty="0">
            <a:latin typeface="Century Gothic" panose="020B0502020202020204" pitchFamily="34" charset="0"/>
          </a:endParaRPr>
        </a:p>
        <a:p>
          <a:r>
            <a:rPr lang="en-US" sz="1400" i="0" dirty="0">
              <a:latin typeface="Century Gothic" panose="020B0502020202020204" pitchFamily="34" charset="0"/>
            </a:rPr>
            <a:t>16 Mar 2018</a:t>
          </a:r>
        </a:p>
        <a:p>
          <a:r>
            <a:rPr lang="en-US" sz="1400" i="0" dirty="0">
              <a:latin typeface="Century Gothic" panose="020B0502020202020204" pitchFamily="34" charset="0"/>
            </a:rPr>
            <a:t>16 dead</a:t>
          </a:r>
        </a:p>
        <a:p>
          <a:r>
            <a:rPr lang="en-US" sz="1400" b="0" i="1" dirty="0">
              <a:latin typeface="Century Gothic" panose="020B0502020202020204" pitchFamily="34" charset="0"/>
            </a:rPr>
            <a:t>F.M. v. Greece </a:t>
          </a:r>
          <a:r>
            <a:rPr lang="en-US" sz="1400" b="0" i="0" dirty="0">
              <a:latin typeface="Century Gothic" panose="020B0502020202020204" pitchFamily="34" charset="0"/>
            </a:rPr>
            <a:t>App No 17622/21 (Communicated)</a:t>
          </a:r>
          <a:r>
            <a:rPr lang="en-US" sz="1400" b="1" i="0" dirty="0">
              <a:latin typeface="Century Gothic" panose="020B0502020202020204" pitchFamily="34" charset="0"/>
            </a:rPr>
            <a:t> </a:t>
          </a:r>
          <a:endParaRPr lang="en-US" sz="1400" dirty="0">
            <a:latin typeface="Century Gothic" panose="020B0502020202020204" pitchFamily="34" charset="0"/>
          </a:endParaRPr>
        </a:p>
      </dgm:t>
    </dgm:pt>
    <dgm:pt modelId="{C3E74E9D-36DE-4EE6-AB57-202CA9B8C81B}" type="parTrans" cxnId="{0858C869-7BC6-4F69-ACA4-431191C806F5}">
      <dgm:prSet/>
      <dgm:spPr/>
      <dgm:t>
        <a:bodyPr/>
        <a:lstStyle/>
        <a:p>
          <a:endParaRPr lang="en-US"/>
        </a:p>
      </dgm:t>
    </dgm:pt>
    <dgm:pt modelId="{D9822680-7C3F-4CFB-9EEB-80AD847EE775}" type="sibTrans" cxnId="{0858C869-7BC6-4F69-ACA4-431191C806F5}">
      <dgm:prSet/>
      <dgm:spPr/>
      <dgm:t>
        <a:bodyPr/>
        <a:lstStyle/>
        <a:p>
          <a:endParaRPr lang="en-US"/>
        </a:p>
      </dgm:t>
    </dgm:pt>
    <dgm:pt modelId="{C84F6950-5A20-4B7E-8299-AE37B8F3A22E}">
      <dgm:prSet phldrT="[Text]" custT="1"/>
      <dgm:spPr>
        <a:solidFill>
          <a:schemeClr val="tx2"/>
        </a:solidFill>
        <a:ln>
          <a:solidFill>
            <a:schemeClr val="tx2"/>
          </a:solidFill>
        </a:ln>
      </dgm:spPr>
      <dgm:t>
        <a:bodyPr/>
        <a:lstStyle/>
        <a:p>
          <a:r>
            <a:rPr lang="en-US" sz="1400" b="1" dirty="0">
              <a:latin typeface="Century Gothic" panose="020B0502020202020204" pitchFamily="34" charset="0"/>
            </a:rPr>
            <a:t>Pylos</a:t>
          </a:r>
        </a:p>
        <a:p>
          <a:r>
            <a:rPr lang="en-US" sz="1400" dirty="0">
              <a:latin typeface="Century Gothic" panose="020B0502020202020204" pitchFamily="34" charset="0"/>
            </a:rPr>
            <a:t>14 Jun 2023</a:t>
          </a:r>
        </a:p>
        <a:p>
          <a:r>
            <a:rPr lang="en-US" sz="1400" dirty="0">
              <a:latin typeface="Century Gothic" panose="020B0502020202020204" pitchFamily="34" charset="0"/>
            </a:rPr>
            <a:t>600+ dead or missing</a:t>
          </a:r>
        </a:p>
        <a:p>
          <a:r>
            <a:rPr lang="en-US" sz="1400" dirty="0">
              <a:latin typeface="Century Gothic" panose="020B0502020202020204" pitchFamily="34" charset="0"/>
            </a:rPr>
            <a:t>Pending domestic criminal proceedings</a:t>
          </a:r>
        </a:p>
      </dgm:t>
    </dgm:pt>
    <dgm:pt modelId="{1755468D-3DE8-465B-97BF-BD8673C4BE0B}" type="parTrans" cxnId="{4C2706E3-5D08-4D71-8D67-ADE1156DB5B0}">
      <dgm:prSet/>
      <dgm:spPr/>
      <dgm:t>
        <a:bodyPr/>
        <a:lstStyle/>
        <a:p>
          <a:endParaRPr lang="en-US"/>
        </a:p>
      </dgm:t>
    </dgm:pt>
    <dgm:pt modelId="{152DFB1A-BB99-4874-9D31-1DC4AD350D2F}" type="sibTrans" cxnId="{4C2706E3-5D08-4D71-8D67-ADE1156DB5B0}">
      <dgm:prSet/>
      <dgm:spPr/>
      <dgm:t>
        <a:bodyPr/>
        <a:lstStyle/>
        <a:p>
          <a:endParaRPr lang="en-US"/>
        </a:p>
      </dgm:t>
    </dgm:pt>
    <dgm:pt modelId="{27D08B62-7422-4C0F-A211-22DE127BDCE1}" type="pres">
      <dgm:prSet presAssocID="{1431D26A-589B-4E5A-96E1-9CE8853CE19A}" presName="Name0" presStyleCnt="0">
        <dgm:presLayoutVars>
          <dgm:dir/>
          <dgm:animLvl val="lvl"/>
          <dgm:resizeHandles val="exact"/>
        </dgm:presLayoutVars>
      </dgm:prSet>
      <dgm:spPr/>
    </dgm:pt>
    <dgm:pt modelId="{4EF3F3AD-374A-4E7F-B337-2D79AF286CEA}" type="pres">
      <dgm:prSet presAssocID="{988B0AC7-814F-4DD2-87D6-37E5FB911B73}" presName="parTxOnly" presStyleLbl="node1" presStyleIdx="0" presStyleCnt="3" custScaleY="99163" custLinFactNeighborX="-3458" custLinFactNeighborY="12558">
        <dgm:presLayoutVars>
          <dgm:chMax val="0"/>
          <dgm:chPref val="0"/>
          <dgm:bulletEnabled val="1"/>
        </dgm:presLayoutVars>
      </dgm:prSet>
      <dgm:spPr/>
    </dgm:pt>
    <dgm:pt modelId="{CBB45D21-6F63-4340-B78A-77832FE5872B}" type="pres">
      <dgm:prSet presAssocID="{3764D853-1718-44BC-9506-C2B982017F8C}" presName="parTxOnlySpace" presStyleCnt="0"/>
      <dgm:spPr/>
    </dgm:pt>
    <dgm:pt modelId="{D2B5CD2D-514B-49CE-9AF4-51BD9DF898DF}" type="pres">
      <dgm:prSet presAssocID="{7728529C-66E1-442F-84BE-18D51C08AAE5}" presName="parTxOnly" presStyleLbl="node1" presStyleIdx="1" presStyleCnt="3" custScaleY="99163" custLinFactNeighborX="-24440" custLinFactNeighborY="12558">
        <dgm:presLayoutVars>
          <dgm:chMax val="0"/>
          <dgm:chPref val="0"/>
          <dgm:bulletEnabled val="1"/>
        </dgm:presLayoutVars>
      </dgm:prSet>
      <dgm:spPr/>
    </dgm:pt>
    <dgm:pt modelId="{63F9ED3F-ED8F-4564-9B9F-7CC98DDDF8CD}" type="pres">
      <dgm:prSet presAssocID="{D9822680-7C3F-4CFB-9EEB-80AD847EE775}" presName="parTxOnlySpace" presStyleCnt="0"/>
      <dgm:spPr/>
    </dgm:pt>
    <dgm:pt modelId="{DB308944-3B9F-45AD-835A-9478A5B8912A}" type="pres">
      <dgm:prSet presAssocID="{C84F6950-5A20-4B7E-8299-AE37B8F3A22E}" presName="parTxOnly" presStyleLbl="node1" presStyleIdx="2" presStyleCnt="3" custScaleY="95247" custLinFactNeighborX="-39746" custLinFactNeighborY="12263">
        <dgm:presLayoutVars>
          <dgm:chMax val="0"/>
          <dgm:chPref val="0"/>
          <dgm:bulletEnabled val="1"/>
        </dgm:presLayoutVars>
      </dgm:prSet>
      <dgm:spPr/>
    </dgm:pt>
  </dgm:ptLst>
  <dgm:cxnLst>
    <dgm:cxn modelId="{55EE9436-9E4B-4391-9F1E-D3E066DA0137}" type="presOf" srcId="{1431D26A-589B-4E5A-96E1-9CE8853CE19A}" destId="{27D08B62-7422-4C0F-A211-22DE127BDCE1}" srcOrd="0" destOrd="0" presId="urn:microsoft.com/office/officeart/2005/8/layout/chevron1"/>
    <dgm:cxn modelId="{0858C869-7BC6-4F69-ACA4-431191C806F5}" srcId="{1431D26A-589B-4E5A-96E1-9CE8853CE19A}" destId="{7728529C-66E1-442F-84BE-18D51C08AAE5}" srcOrd="1" destOrd="0" parTransId="{C3E74E9D-36DE-4EE6-AB57-202CA9B8C81B}" sibTransId="{D9822680-7C3F-4CFB-9EEB-80AD847EE775}"/>
    <dgm:cxn modelId="{B2EFE774-855C-4B7E-9FE8-7183CA8DA01C}" type="presOf" srcId="{7728529C-66E1-442F-84BE-18D51C08AAE5}" destId="{D2B5CD2D-514B-49CE-9AF4-51BD9DF898DF}" srcOrd="0" destOrd="0" presId="urn:microsoft.com/office/officeart/2005/8/layout/chevron1"/>
    <dgm:cxn modelId="{12541281-692D-4452-A8AD-B630819D3EC4}" srcId="{1431D26A-589B-4E5A-96E1-9CE8853CE19A}" destId="{988B0AC7-814F-4DD2-87D6-37E5FB911B73}" srcOrd="0" destOrd="0" parTransId="{345B3DE1-BE52-42DC-8B6C-CA1531938249}" sibTransId="{3764D853-1718-44BC-9506-C2B982017F8C}"/>
    <dgm:cxn modelId="{8752B9A9-83EF-4D60-B734-E7A7EC680F5D}" type="presOf" srcId="{C84F6950-5A20-4B7E-8299-AE37B8F3A22E}" destId="{DB308944-3B9F-45AD-835A-9478A5B8912A}" srcOrd="0" destOrd="0" presId="urn:microsoft.com/office/officeart/2005/8/layout/chevron1"/>
    <dgm:cxn modelId="{AC4936AF-48EC-4338-808F-887B719BF218}" type="presOf" srcId="{988B0AC7-814F-4DD2-87D6-37E5FB911B73}" destId="{4EF3F3AD-374A-4E7F-B337-2D79AF286CEA}" srcOrd="0" destOrd="0" presId="urn:microsoft.com/office/officeart/2005/8/layout/chevron1"/>
    <dgm:cxn modelId="{4C2706E3-5D08-4D71-8D67-ADE1156DB5B0}" srcId="{1431D26A-589B-4E5A-96E1-9CE8853CE19A}" destId="{C84F6950-5A20-4B7E-8299-AE37B8F3A22E}" srcOrd="2" destOrd="0" parTransId="{1755468D-3DE8-465B-97BF-BD8673C4BE0B}" sibTransId="{152DFB1A-BB99-4874-9D31-1DC4AD350D2F}"/>
    <dgm:cxn modelId="{1935F485-EE4D-4573-9B0B-8B9BA8B1E307}" type="presParOf" srcId="{27D08B62-7422-4C0F-A211-22DE127BDCE1}" destId="{4EF3F3AD-374A-4E7F-B337-2D79AF286CEA}" srcOrd="0" destOrd="0" presId="urn:microsoft.com/office/officeart/2005/8/layout/chevron1"/>
    <dgm:cxn modelId="{B475E29B-5F55-4776-84D4-9FDB67969DB3}" type="presParOf" srcId="{27D08B62-7422-4C0F-A211-22DE127BDCE1}" destId="{CBB45D21-6F63-4340-B78A-77832FE5872B}" srcOrd="1" destOrd="0" presId="urn:microsoft.com/office/officeart/2005/8/layout/chevron1"/>
    <dgm:cxn modelId="{3655F9FE-6AA2-4BEA-BEF0-6E0319FA5BEE}" type="presParOf" srcId="{27D08B62-7422-4C0F-A211-22DE127BDCE1}" destId="{D2B5CD2D-514B-49CE-9AF4-51BD9DF898DF}" srcOrd="2" destOrd="0" presId="urn:microsoft.com/office/officeart/2005/8/layout/chevron1"/>
    <dgm:cxn modelId="{54A87085-012C-4CA5-8164-8380AFD554E6}" type="presParOf" srcId="{27D08B62-7422-4C0F-A211-22DE127BDCE1}" destId="{63F9ED3F-ED8F-4564-9B9F-7CC98DDDF8CD}" srcOrd="3" destOrd="0" presId="urn:microsoft.com/office/officeart/2005/8/layout/chevron1"/>
    <dgm:cxn modelId="{A110A9C5-B850-4AB4-941C-4A8FF00C6018}" type="presParOf" srcId="{27D08B62-7422-4C0F-A211-22DE127BDCE1}" destId="{DB308944-3B9F-45AD-835A-9478A5B8912A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31D26A-589B-4E5A-96E1-9CE8853CE19A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88B0AC7-814F-4DD2-87D6-37E5FB911B73}">
      <dgm:prSet phldrT="[Text]" custT="1"/>
      <dgm:spPr>
        <a:solidFill>
          <a:srgbClr val="002060"/>
        </a:solidFill>
        <a:ln>
          <a:solidFill>
            <a:srgbClr val="002060"/>
          </a:solidFill>
        </a:ln>
      </dgm:spPr>
      <dgm:t>
        <a:bodyPr/>
        <a:lstStyle/>
        <a:p>
          <a:r>
            <a:rPr lang="en-US" sz="1000" b="1" i="0" dirty="0" err="1">
              <a:latin typeface="Century Gothic" panose="020B0502020202020204" pitchFamily="34" charset="0"/>
            </a:rPr>
            <a:t>Farmakonisi</a:t>
          </a:r>
          <a:endParaRPr lang="en-US" sz="1000" b="1" i="0" dirty="0">
            <a:latin typeface="Century Gothic" panose="020B0502020202020204" pitchFamily="34" charset="0"/>
          </a:endParaRPr>
        </a:p>
        <a:p>
          <a:r>
            <a:rPr lang="en-US" sz="1000" i="0" dirty="0">
              <a:latin typeface="Century Gothic" panose="020B0502020202020204" pitchFamily="34" charset="0"/>
            </a:rPr>
            <a:t>20 Jan 2014</a:t>
          </a:r>
        </a:p>
        <a:p>
          <a:r>
            <a:rPr lang="en-US" sz="1000" b="0" i="0" dirty="0">
              <a:latin typeface="Century Gothic" panose="020B0502020202020204" pitchFamily="34" charset="0"/>
            </a:rPr>
            <a:t>Archived</a:t>
          </a:r>
        </a:p>
        <a:p>
          <a:r>
            <a:rPr lang="en-US" sz="1000" b="0" i="1" dirty="0">
              <a:latin typeface="Century Gothic" panose="020B0502020202020204" pitchFamily="34" charset="0"/>
            </a:rPr>
            <a:t>Safi v. Greece </a:t>
          </a:r>
          <a:r>
            <a:rPr lang="en-US" sz="1000" b="0" i="0" dirty="0">
              <a:latin typeface="Century Gothic" panose="020B0502020202020204" pitchFamily="34" charset="0"/>
            </a:rPr>
            <a:t>App No 5418/15 (Judgment)</a:t>
          </a:r>
          <a:endParaRPr lang="en-US" sz="1000" b="0" i="1" dirty="0">
            <a:latin typeface="Century Gothic" panose="020B0502020202020204" pitchFamily="34" charset="0"/>
          </a:endParaRPr>
        </a:p>
      </dgm:t>
    </dgm:pt>
    <dgm:pt modelId="{345B3DE1-BE52-42DC-8B6C-CA1531938249}" type="parTrans" cxnId="{12541281-692D-4452-A8AD-B630819D3EC4}">
      <dgm:prSet/>
      <dgm:spPr/>
      <dgm:t>
        <a:bodyPr/>
        <a:lstStyle/>
        <a:p>
          <a:endParaRPr lang="en-US" sz="1000"/>
        </a:p>
      </dgm:t>
    </dgm:pt>
    <dgm:pt modelId="{3764D853-1718-44BC-9506-C2B982017F8C}" type="sibTrans" cxnId="{12541281-692D-4452-A8AD-B630819D3EC4}">
      <dgm:prSet/>
      <dgm:spPr/>
      <dgm:t>
        <a:bodyPr/>
        <a:lstStyle/>
        <a:p>
          <a:endParaRPr lang="en-US" sz="1000"/>
        </a:p>
      </dgm:t>
    </dgm:pt>
    <dgm:pt modelId="{7728529C-66E1-442F-84BE-18D51C08AAE5}">
      <dgm:prSet phldrT="[Text]" custT="1"/>
      <dgm:spPr>
        <a:solidFill>
          <a:srgbClr val="31849B"/>
        </a:solidFill>
      </dgm:spPr>
      <dgm:t>
        <a:bodyPr/>
        <a:lstStyle/>
        <a:p>
          <a:r>
            <a:rPr lang="en-US" sz="1000" b="1" dirty="0" err="1">
              <a:latin typeface="Century Gothic" panose="020B0502020202020204" pitchFamily="34" charset="0"/>
            </a:rPr>
            <a:t>Agathonisi</a:t>
          </a:r>
          <a:endParaRPr lang="en-US" sz="1000" b="1" dirty="0">
            <a:latin typeface="Century Gothic" panose="020B0502020202020204" pitchFamily="34" charset="0"/>
          </a:endParaRPr>
        </a:p>
        <a:p>
          <a:r>
            <a:rPr lang="en-US" sz="1000" i="0" dirty="0">
              <a:latin typeface="Century Gothic" panose="020B0502020202020204" pitchFamily="34" charset="0"/>
            </a:rPr>
            <a:t>16 Mar 2018</a:t>
          </a:r>
        </a:p>
        <a:p>
          <a:r>
            <a:rPr lang="en-US" sz="1000" i="0" dirty="0">
              <a:latin typeface="Century Gothic" panose="020B0502020202020204" pitchFamily="34" charset="0"/>
            </a:rPr>
            <a:t>Complaint dismissed</a:t>
          </a:r>
        </a:p>
        <a:p>
          <a:r>
            <a:rPr lang="en-US" sz="1000" b="0" i="1" dirty="0">
              <a:latin typeface="Century Gothic" panose="020B0502020202020204" pitchFamily="34" charset="0"/>
            </a:rPr>
            <a:t>F.M. v. Greece </a:t>
          </a:r>
          <a:r>
            <a:rPr lang="en-US" sz="1000" b="0" i="0" dirty="0">
              <a:latin typeface="Century Gothic" panose="020B0502020202020204" pitchFamily="34" charset="0"/>
            </a:rPr>
            <a:t>App No 17622/21 (</a:t>
          </a:r>
          <a:r>
            <a:rPr lang="en-US" sz="800" b="0" i="0" dirty="0">
              <a:latin typeface="Century Gothic" panose="020B0502020202020204" pitchFamily="34" charset="0"/>
            </a:rPr>
            <a:t>Communicated</a:t>
          </a:r>
          <a:r>
            <a:rPr lang="en-US" sz="1000" b="0" i="0" dirty="0">
              <a:latin typeface="Century Gothic" panose="020B0502020202020204" pitchFamily="34" charset="0"/>
            </a:rPr>
            <a:t>)</a:t>
          </a:r>
          <a:r>
            <a:rPr lang="en-US" sz="1000" b="1" i="0" dirty="0">
              <a:latin typeface="Century Gothic" panose="020B0502020202020204" pitchFamily="34" charset="0"/>
            </a:rPr>
            <a:t> </a:t>
          </a:r>
          <a:endParaRPr lang="en-US" sz="1000" dirty="0">
            <a:latin typeface="Century Gothic" panose="020B0502020202020204" pitchFamily="34" charset="0"/>
          </a:endParaRPr>
        </a:p>
      </dgm:t>
    </dgm:pt>
    <dgm:pt modelId="{C3E74E9D-36DE-4EE6-AB57-202CA9B8C81B}" type="parTrans" cxnId="{0858C869-7BC6-4F69-ACA4-431191C806F5}">
      <dgm:prSet/>
      <dgm:spPr/>
      <dgm:t>
        <a:bodyPr/>
        <a:lstStyle/>
        <a:p>
          <a:endParaRPr lang="en-US" sz="1000"/>
        </a:p>
      </dgm:t>
    </dgm:pt>
    <dgm:pt modelId="{D9822680-7C3F-4CFB-9EEB-80AD847EE775}" type="sibTrans" cxnId="{0858C869-7BC6-4F69-ACA4-431191C806F5}">
      <dgm:prSet/>
      <dgm:spPr/>
      <dgm:t>
        <a:bodyPr/>
        <a:lstStyle/>
        <a:p>
          <a:endParaRPr lang="en-US" sz="1000"/>
        </a:p>
      </dgm:t>
    </dgm:pt>
    <dgm:pt modelId="{C84F6950-5A20-4B7E-8299-AE37B8F3A22E}">
      <dgm:prSet phldrT="[Text]" custT="1"/>
      <dgm:spPr>
        <a:solidFill>
          <a:schemeClr val="tx2"/>
        </a:solidFill>
        <a:ln>
          <a:solidFill>
            <a:schemeClr val="tx2"/>
          </a:solidFill>
        </a:ln>
      </dgm:spPr>
      <dgm:t>
        <a:bodyPr/>
        <a:lstStyle/>
        <a:p>
          <a:r>
            <a:rPr lang="en-US" sz="1000" b="1" dirty="0">
              <a:latin typeface="Century Gothic" panose="020B0502020202020204" pitchFamily="34" charset="0"/>
            </a:rPr>
            <a:t>Pylos</a:t>
          </a:r>
        </a:p>
        <a:p>
          <a:r>
            <a:rPr lang="en-US" sz="1000" dirty="0">
              <a:latin typeface="Century Gothic" panose="020B0502020202020204" pitchFamily="34" charset="0"/>
            </a:rPr>
            <a:t>14 Jun 2023</a:t>
          </a:r>
        </a:p>
        <a:p>
          <a:r>
            <a:rPr lang="en-US" sz="1000" dirty="0">
              <a:latin typeface="Century Gothic" panose="020B0502020202020204" pitchFamily="34" charset="0"/>
            </a:rPr>
            <a:t>Pending preliminary examination</a:t>
          </a:r>
        </a:p>
      </dgm:t>
    </dgm:pt>
    <dgm:pt modelId="{1755468D-3DE8-465B-97BF-BD8673C4BE0B}" type="parTrans" cxnId="{4C2706E3-5D08-4D71-8D67-ADE1156DB5B0}">
      <dgm:prSet/>
      <dgm:spPr/>
      <dgm:t>
        <a:bodyPr/>
        <a:lstStyle/>
        <a:p>
          <a:endParaRPr lang="en-US" sz="1000"/>
        </a:p>
      </dgm:t>
    </dgm:pt>
    <dgm:pt modelId="{152DFB1A-BB99-4874-9D31-1DC4AD350D2F}" type="sibTrans" cxnId="{4C2706E3-5D08-4D71-8D67-ADE1156DB5B0}">
      <dgm:prSet/>
      <dgm:spPr/>
      <dgm:t>
        <a:bodyPr/>
        <a:lstStyle/>
        <a:p>
          <a:endParaRPr lang="en-US" sz="1000"/>
        </a:p>
      </dgm:t>
    </dgm:pt>
    <dgm:pt modelId="{D2136168-7D07-4B5E-8E16-5103FB03AEC7}">
      <dgm:prSet phldrT="[Text]" custT="1"/>
      <dgm:spPr>
        <a:solidFill>
          <a:schemeClr val="accent4">
            <a:lumMod val="50000"/>
          </a:schemeClr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en-US" sz="1000" b="1" i="0" dirty="0" err="1">
              <a:latin typeface="Century Gothic" panose="020B0502020202020204" pitchFamily="34" charset="0"/>
            </a:rPr>
            <a:t>Symi</a:t>
          </a:r>
          <a:endParaRPr lang="en-US" sz="1000" b="1" i="0" dirty="0">
            <a:latin typeface="Century Gothic" panose="020B0502020202020204" pitchFamily="34" charset="0"/>
          </a:endParaRPr>
        </a:p>
        <a:p>
          <a:r>
            <a:rPr lang="en-US" sz="1000" i="0" dirty="0">
              <a:latin typeface="Century Gothic" panose="020B0502020202020204" pitchFamily="34" charset="0"/>
            </a:rPr>
            <a:t>31 Aug 2015</a:t>
          </a:r>
        </a:p>
        <a:p>
          <a:r>
            <a:rPr lang="en-US" sz="1000" b="0" i="0" dirty="0">
              <a:latin typeface="Century Gothic" panose="020B0502020202020204" pitchFamily="34" charset="0"/>
            </a:rPr>
            <a:t>Acquitted before trial</a:t>
          </a:r>
        </a:p>
        <a:p>
          <a:r>
            <a:rPr lang="en-US" sz="1000" b="0" i="1" dirty="0" err="1">
              <a:latin typeface="Century Gothic" panose="020B0502020202020204" pitchFamily="34" charset="0"/>
            </a:rPr>
            <a:t>Almukhlas</a:t>
          </a:r>
          <a:r>
            <a:rPr lang="en-US" sz="1000" b="0" i="1" dirty="0">
              <a:latin typeface="Century Gothic" panose="020B0502020202020204" pitchFamily="34" charset="0"/>
            </a:rPr>
            <a:t> v. Greece </a:t>
          </a:r>
          <a:r>
            <a:rPr lang="en-US" sz="1000" b="0" i="0" dirty="0">
              <a:latin typeface="Century Gothic" panose="020B0502020202020204" pitchFamily="34" charset="0"/>
            </a:rPr>
            <a:t>App No 22776/18 (</a:t>
          </a:r>
          <a:r>
            <a:rPr lang="en-US" sz="800" b="0" i="0" dirty="0">
              <a:latin typeface="Century Gothic" panose="020B0502020202020204" pitchFamily="34" charset="0"/>
            </a:rPr>
            <a:t>Communicated</a:t>
          </a:r>
          <a:r>
            <a:rPr lang="en-US" sz="1000" b="0" i="0" dirty="0">
              <a:latin typeface="Century Gothic" panose="020B0502020202020204" pitchFamily="34" charset="0"/>
            </a:rPr>
            <a:t>)</a:t>
          </a:r>
          <a:endParaRPr lang="en-US" sz="1000" b="0" i="1" dirty="0">
            <a:latin typeface="Century Gothic" panose="020B0502020202020204" pitchFamily="34" charset="0"/>
          </a:endParaRPr>
        </a:p>
      </dgm:t>
    </dgm:pt>
    <dgm:pt modelId="{AA80A50C-B35A-4EE6-BF7C-19DC6D77BB69}" type="parTrans" cxnId="{17DBF43F-7666-4C0D-8534-EEACF19980C6}">
      <dgm:prSet/>
      <dgm:spPr/>
      <dgm:t>
        <a:bodyPr/>
        <a:lstStyle/>
        <a:p>
          <a:endParaRPr lang="en-US" sz="1000"/>
        </a:p>
      </dgm:t>
    </dgm:pt>
    <dgm:pt modelId="{60C15631-D0CF-42A9-BDDE-1B703D53B715}" type="sibTrans" cxnId="{17DBF43F-7666-4C0D-8534-EEACF19980C6}">
      <dgm:prSet/>
      <dgm:spPr/>
      <dgm:t>
        <a:bodyPr/>
        <a:lstStyle/>
        <a:p>
          <a:endParaRPr lang="en-US" sz="1000"/>
        </a:p>
      </dgm:t>
    </dgm:pt>
    <dgm:pt modelId="{FB944DF3-7EB2-4193-8EF3-08BA408B6D78}">
      <dgm:prSet phldrT="[Text]" custT="1"/>
      <dgm:spPr>
        <a:solidFill>
          <a:schemeClr val="accent6">
            <a:lumMod val="5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en-US" sz="1000" b="1" i="0" dirty="0" err="1">
              <a:latin typeface="Century Gothic" panose="020B0502020202020204" pitchFamily="34" charset="0"/>
            </a:rPr>
            <a:t>Pserimos</a:t>
          </a:r>
          <a:endParaRPr lang="en-US" sz="1000" b="1" i="0" dirty="0">
            <a:latin typeface="Century Gothic" panose="020B0502020202020204" pitchFamily="34" charset="0"/>
          </a:endParaRPr>
        </a:p>
        <a:p>
          <a:r>
            <a:rPr lang="en-US" sz="1000" i="0" dirty="0">
              <a:latin typeface="Century Gothic" panose="020B0502020202020204" pitchFamily="34" charset="0"/>
            </a:rPr>
            <a:t>22 Sep 2014</a:t>
          </a:r>
        </a:p>
        <a:p>
          <a:r>
            <a:rPr lang="en-US" sz="1000" b="0" i="0" dirty="0">
              <a:latin typeface="Century Gothic" panose="020B0502020202020204" pitchFamily="34" charset="0"/>
            </a:rPr>
            <a:t>Archived</a:t>
          </a:r>
          <a:endParaRPr lang="en-US" sz="1000" b="0" i="1" dirty="0">
            <a:latin typeface="Century Gothic" panose="020B0502020202020204" pitchFamily="34" charset="0"/>
          </a:endParaRPr>
        </a:p>
        <a:p>
          <a:r>
            <a:rPr lang="en-US" sz="1000" b="0" i="1" dirty="0" err="1">
              <a:latin typeface="Century Gothic" panose="020B0502020202020204" pitchFamily="34" charset="0"/>
            </a:rPr>
            <a:t>Alkhatib</a:t>
          </a:r>
          <a:r>
            <a:rPr lang="en-US" sz="1000" b="0" i="1" dirty="0">
              <a:latin typeface="Century Gothic" panose="020B0502020202020204" pitchFamily="34" charset="0"/>
            </a:rPr>
            <a:t> v. Greece </a:t>
          </a:r>
          <a:r>
            <a:rPr lang="en-US" sz="1000" b="0" i="0" dirty="0">
              <a:latin typeface="Century Gothic" panose="020B0502020202020204" pitchFamily="34" charset="0"/>
            </a:rPr>
            <a:t>App No 3566/16 (</a:t>
          </a:r>
          <a:r>
            <a:rPr lang="en-US" sz="800" b="0" i="0" dirty="0">
              <a:latin typeface="Century Gothic" panose="020B0502020202020204" pitchFamily="34" charset="0"/>
            </a:rPr>
            <a:t>Communicated</a:t>
          </a:r>
          <a:r>
            <a:rPr lang="en-US" sz="1000" b="0" i="0" dirty="0">
              <a:latin typeface="Century Gothic" panose="020B0502020202020204" pitchFamily="34" charset="0"/>
            </a:rPr>
            <a:t>)</a:t>
          </a:r>
          <a:endParaRPr lang="en-US" sz="1000" b="0" i="1" dirty="0">
            <a:latin typeface="Century Gothic" panose="020B0502020202020204" pitchFamily="34" charset="0"/>
          </a:endParaRPr>
        </a:p>
      </dgm:t>
    </dgm:pt>
    <dgm:pt modelId="{6C985308-E07C-4E4D-B941-BE2DC2C17150}" type="parTrans" cxnId="{CBA99CE3-EC26-4CB3-B986-9AC9A0DF75EA}">
      <dgm:prSet/>
      <dgm:spPr/>
      <dgm:t>
        <a:bodyPr/>
        <a:lstStyle/>
        <a:p>
          <a:endParaRPr lang="en-US" sz="1000"/>
        </a:p>
      </dgm:t>
    </dgm:pt>
    <dgm:pt modelId="{2A2EB38B-CD20-4760-A43C-9189759B8D16}" type="sibTrans" cxnId="{CBA99CE3-EC26-4CB3-B986-9AC9A0DF75EA}">
      <dgm:prSet/>
      <dgm:spPr/>
      <dgm:t>
        <a:bodyPr/>
        <a:lstStyle/>
        <a:p>
          <a:endParaRPr lang="en-US" sz="1000"/>
        </a:p>
      </dgm:t>
    </dgm:pt>
    <dgm:pt modelId="{27D08B62-7422-4C0F-A211-22DE127BDCE1}" type="pres">
      <dgm:prSet presAssocID="{1431D26A-589B-4E5A-96E1-9CE8853CE19A}" presName="Name0" presStyleCnt="0">
        <dgm:presLayoutVars>
          <dgm:dir/>
          <dgm:animLvl val="lvl"/>
          <dgm:resizeHandles val="exact"/>
        </dgm:presLayoutVars>
      </dgm:prSet>
      <dgm:spPr/>
    </dgm:pt>
    <dgm:pt modelId="{4EF3F3AD-374A-4E7F-B337-2D79AF286CEA}" type="pres">
      <dgm:prSet presAssocID="{988B0AC7-814F-4DD2-87D6-37E5FB911B73}" presName="parTxOnly" presStyleLbl="node1" presStyleIdx="0" presStyleCnt="5" custScaleY="142511" custLinFactNeighborX="-3458" custLinFactNeighborY="12558">
        <dgm:presLayoutVars>
          <dgm:chMax val="0"/>
          <dgm:chPref val="0"/>
          <dgm:bulletEnabled val="1"/>
        </dgm:presLayoutVars>
      </dgm:prSet>
      <dgm:spPr/>
    </dgm:pt>
    <dgm:pt modelId="{CBB45D21-6F63-4340-B78A-77832FE5872B}" type="pres">
      <dgm:prSet presAssocID="{3764D853-1718-44BC-9506-C2B982017F8C}" presName="parTxOnlySpace" presStyleCnt="0"/>
      <dgm:spPr/>
    </dgm:pt>
    <dgm:pt modelId="{9D625935-4BC1-469A-B14B-0616E7661464}" type="pres">
      <dgm:prSet presAssocID="{FB944DF3-7EB2-4193-8EF3-08BA408B6D78}" presName="parTxOnly" presStyleLbl="node1" presStyleIdx="1" presStyleCnt="5" custScaleY="142511" custLinFactNeighborX="-3458" custLinFactNeighborY="12558">
        <dgm:presLayoutVars>
          <dgm:chMax val="0"/>
          <dgm:chPref val="0"/>
          <dgm:bulletEnabled val="1"/>
        </dgm:presLayoutVars>
      </dgm:prSet>
      <dgm:spPr/>
    </dgm:pt>
    <dgm:pt modelId="{79A314D5-9F61-42EE-870B-44C6A00B5F3C}" type="pres">
      <dgm:prSet presAssocID="{2A2EB38B-CD20-4760-A43C-9189759B8D16}" presName="parTxOnlySpace" presStyleCnt="0"/>
      <dgm:spPr/>
    </dgm:pt>
    <dgm:pt modelId="{A3A5F164-864F-4002-A4B4-58C987C6CDD4}" type="pres">
      <dgm:prSet presAssocID="{D2136168-7D07-4B5E-8E16-5103FB03AEC7}" presName="parTxOnly" presStyleLbl="node1" presStyleIdx="2" presStyleCnt="5" custScaleY="142511" custLinFactNeighborX="-3458" custLinFactNeighborY="12558">
        <dgm:presLayoutVars>
          <dgm:chMax val="0"/>
          <dgm:chPref val="0"/>
          <dgm:bulletEnabled val="1"/>
        </dgm:presLayoutVars>
      </dgm:prSet>
      <dgm:spPr/>
    </dgm:pt>
    <dgm:pt modelId="{543CAC74-A520-4B1B-997D-8070EAA20DDE}" type="pres">
      <dgm:prSet presAssocID="{60C15631-D0CF-42A9-BDDE-1B703D53B715}" presName="parTxOnlySpace" presStyleCnt="0"/>
      <dgm:spPr/>
    </dgm:pt>
    <dgm:pt modelId="{D2B5CD2D-514B-49CE-9AF4-51BD9DF898DF}" type="pres">
      <dgm:prSet presAssocID="{7728529C-66E1-442F-84BE-18D51C08AAE5}" presName="parTxOnly" presStyleLbl="node1" presStyleIdx="3" presStyleCnt="5" custScaleY="142511" custLinFactNeighborX="-24440" custLinFactNeighborY="12558">
        <dgm:presLayoutVars>
          <dgm:chMax val="0"/>
          <dgm:chPref val="0"/>
          <dgm:bulletEnabled val="1"/>
        </dgm:presLayoutVars>
      </dgm:prSet>
      <dgm:spPr/>
    </dgm:pt>
    <dgm:pt modelId="{63F9ED3F-ED8F-4564-9B9F-7CC98DDDF8CD}" type="pres">
      <dgm:prSet presAssocID="{D9822680-7C3F-4CFB-9EEB-80AD847EE775}" presName="parTxOnlySpace" presStyleCnt="0"/>
      <dgm:spPr/>
    </dgm:pt>
    <dgm:pt modelId="{DB308944-3B9F-45AD-835A-9478A5B8912A}" type="pres">
      <dgm:prSet presAssocID="{C84F6950-5A20-4B7E-8299-AE37B8F3A22E}" presName="parTxOnly" presStyleLbl="node1" presStyleIdx="4" presStyleCnt="5" custScaleY="136883" custLinFactNeighborX="-39746" custLinFactNeighborY="12263">
        <dgm:presLayoutVars>
          <dgm:chMax val="0"/>
          <dgm:chPref val="0"/>
          <dgm:bulletEnabled val="1"/>
        </dgm:presLayoutVars>
      </dgm:prSet>
      <dgm:spPr/>
    </dgm:pt>
  </dgm:ptLst>
  <dgm:cxnLst>
    <dgm:cxn modelId="{55EE9436-9E4B-4391-9F1E-D3E066DA0137}" type="presOf" srcId="{1431D26A-589B-4E5A-96E1-9CE8853CE19A}" destId="{27D08B62-7422-4C0F-A211-22DE127BDCE1}" srcOrd="0" destOrd="0" presId="urn:microsoft.com/office/officeart/2005/8/layout/chevron1"/>
    <dgm:cxn modelId="{17DBF43F-7666-4C0D-8534-EEACF19980C6}" srcId="{1431D26A-589B-4E5A-96E1-9CE8853CE19A}" destId="{D2136168-7D07-4B5E-8E16-5103FB03AEC7}" srcOrd="2" destOrd="0" parTransId="{AA80A50C-B35A-4EE6-BF7C-19DC6D77BB69}" sibTransId="{60C15631-D0CF-42A9-BDDE-1B703D53B715}"/>
    <dgm:cxn modelId="{0858C869-7BC6-4F69-ACA4-431191C806F5}" srcId="{1431D26A-589B-4E5A-96E1-9CE8853CE19A}" destId="{7728529C-66E1-442F-84BE-18D51C08AAE5}" srcOrd="3" destOrd="0" parTransId="{C3E74E9D-36DE-4EE6-AB57-202CA9B8C81B}" sibTransId="{D9822680-7C3F-4CFB-9EEB-80AD847EE775}"/>
    <dgm:cxn modelId="{B2EFE774-855C-4B7E-9FE8-7183CA8DA01C}" type="presOf" srcId="{7728529C-66E1-442F-84BE-18D51C08AAE5}" destId="{D2B5CD2D-514B-49CE-9AF4-51BD9DF898DF}" srcOrd="0" destOrd="0" presId="urn:microsoft.com/office/officeart/2005/8/layout/chevron1"/>
    <dgm:cxn modelId="{12541281-692D-4452-A8AD-B630819D3EC4}" srcId="{1431D26A-589B-4E5A-96E1-9CE8853CE19A}" destId="{988B0AC7-814F-4DD2-87D6-37E5FB911B73}" srcOrd="0" destOrd="0" parTransId="{345B3DE1-BE52-42DC-8B6C-CA1531938249}" sibTransId="{3764D853-1718-44BC-9506-C2B982017F8C}"/>
    <dgm:cxn modelId="{15BB018B-61AC-48F6-9F43-9B7884B4C37A}" type="presOf" srcId="{FB944DF3-7EB2-4193-8EF3-08BA408B6D78}" destId="{9D625935-4BC1-469A-B14B-0616E7661464}" srcOrd="0" destOrd="0" presId="urn:microsoft.com/office/officeart/2005/8/layout/chevron1"/>
    <dgm:cxn modelId="{8752B9A9-83EF-4D60-B734-E7A7EC680F5D}" type="presOf" srcId="{C84F6950-5A20-4B7E-8299-AE37B8F3A22E}" destId="{DB308944-3B9F-45AD-835A-9478A5B8912A}" srcOrd="0" destOrd="0" presId="urn:microsoft.com/office/officeart/2005/8/layout/chevron1"/>
    <dgm:cxn modelId="{AC4936AF-48EC-4338-808F-887B719BF218}" type="presOf" srcId="{988B0AC7-814F-4DD2-87D6-37E5FB911B73}" destId="{4EF3F3AD-374A-4E7F-B337-2D79AF286CEA}" srcOrd="0" destOrd="0" presId="urn:microsoft.com/office/officeart/2005/8/layout/chevron1"/>
    <dgm:cxn modelId="{4BB5B7C7-65E4-476C-8C80-3586026FD798}" type="presOf" srcId="{D2136168-7D07-4B5E-8E16-5103FB03AEC7}" destId="{A3A5F164-864F-4002-A4B4-58C987C6CDD4}" srcOrd="0" destOrd="0" presId="urn:microsoft.com/office/officeart/2005/8/layout/chevron1"/>
    <dgm:cxn modelId="{4C2706E3-5D08-4D71-8D67-ADE1156DB5B0}" srcId="{1431D26A-589B-4E5A-96E1-9CE8853CE19A}" destId="{C84F6950-5A20-4B7E-8299-AE37B8F3A22E}" srcOrd="4" destOrd="0" parTransId="{1755468D-3DE8-465B-97BF-BD8673C4BE0B}" sibTransId="{152DFB1A-BB99-4874-9D31-1DC4AD350D2F}"/>
    <dgm:cxn modelId="{CBA99CE3-EC26-4CB3-B986-9AC9A0DF75EA}" srcId="{1431D26A-589B-4E5A-96E1-9CE8853CE19A}" destId="{FB944DF3-7EB2-4193-8EF3-08BA408B6D78}" srcOrd="1" destOrd="0" parTransId="{6C985308-E07C-4E4D-B941-BE2DC2C17150}" sibTransId="{2A2EB38B-CD20-4760-A43C-9189759B8D16}"/>
    <dgm:cxn modelId="{1935F485-EE4D-4573-9B0B-8B9BA8B1E307}" type="presParOf" srcId="{27D08B62-7422-4C0F-A211-22DE127BDCE1}" destId="{4EF3F3AD-374A-4E7F-B337-2D79AF286CEA}" srcOrd="0" destOrd="0" presId="urn:microsoft.com/office/officeart/2005/8/layout/chevron1"/>
    <dgm:cxn modelId="{B475E29B-5F55-4776-84D4-9FDB67969DB3}" type="presParOf" srcId="{27D08B62-7422-4C0F-A211-22DE127BDCE1}" destId="{CBB45D21-6F63-4340-B78A-77832FE5872B}" srcOrd="1" destOrd="0" presId="urn:microsoft.com/office/officeart/2005/8/layout/chevron1"/>
    <dgm:cxn modelId="{ED0C6607-86AD-4241-BE6F-91856F019967}" type="presParOf" srcId="{27D08B62-7422-4C0F-A211-22DE127BDCE1}" destId="{9D625935-4BC1-469A-B14B-0616E7661464}" srcOrd="2" destOrd="0" presId="urn:microsoft.com/office/officeart/2005/8/layout/chevron1"/>
    <dgm:cxn modelId="{7E6C3FAD-4C11-4C9D-93D3-3E444BB7028D}" type="presParOf" srcId="{27D08B62-7422-4C0F-A211-22DE127BDCE1}" destId="{79A314D5-9F61-42EE-870B-44C6A00B5F3C}" srcOrd="3" destOrd="0" presId="urn:microsoft.com/office/officeart/2005/8/layout/chevron1"/>
    <dgm:cxn modelId="{D582D936-E0E7-4D55-9505-208BF83AD915}" type="presParOf" srcId="{27D08B62-7422-4C0F-A211-22DE127BDCE1}" destId="{A3A5F164-864F-4002-A4B4-58C987C6CDD4}" srcOrd="4" destOrd="0" presId="urn:microsoft.com/office/officeart/2005/8/layout/chevron1"/>
    <dgm:cxn modelId="{8C92577C-EE00-43E4-9423-799759CC620D}" type="presParOf" srcId="{27D08B62-7422-4C0F-A211-22DE127BDCE1}" destId="{543CAC74-A520-4B1B-997D-8070EAA20DDE}" srcOrd="5" destOrd="0" presId="urn:microsoft.com/office/officeart/2005/8/layout/chevron1"/>
    <dgm:cxn modelId="{3655F9FE-6AA2-4BEA-BEF0-6E0319FA5BEE}" type="presParOf" srcId="{27D08B62-7422-4C0F-A211-22DE127BDCE1}" destId="{D2B5CD2D-514B-49CE-9AF4-51BD9DF898DF}" srcOrd="6" destOrd="0" presId="urn:microsoft.com/office/officeart/2005/8/layout/chevron1"/>
    <dgm:cxn modelId="{54A87085-012C-4CA5-8164-8380AFD554E6}" type="presParOf" srcId="{27D08B62-7422-4C0F-A211-22DE127BDCE1}" destId="{63F9ED3F-ED8F-4564-9B9F-7CC98DDDF8CD}" srcOrd="7" destOrd="0" presId="urn:microsoft.com/office/officeart/2005/8/layout/chevron1"/>
    <dgm:cxn modelId="{A110A9C5-B850-4AB4-941C-4A8FF00C6018}" type="presParOf" srcId="{27D08B62-7422-4C0F-A211-22DE127BDCE1}" destId="{DB308944-3B9F-45AD-835A-9478A5B8912A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F3F3AD-374A-4E7F-B337-2D79AF286CEA}">
      <dsp:nvSpPr>
        <dsp:cNvPr id="0" name=""/>
        <dsp:cNvSpPr/>
      </dsp:nvSpPr>
      <dsp:spPr>
        <a:xfrm>
          <a:off x="0" y="674719"/>
          <a:ext cx="3676707" cy="1458373"/>
        </a:xfrm>
        <a:prstGeom prst="chevron">
          <a:avLst/>
        </a:prstGeom>
        <a:solidFill>
          <a:srgbClr val="002060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 err="1">
              <a:latin typeface="Century Gothic" panose="020B0502020202020204" pitchFamily="34" charset="0"/>
            </a:rPr>
            <a:t>Farmakonisi</a:t>
          </a:r>
          <a:endParaRPr lang="en-US" sz="1400" b="1" i="0" kern="1200" dirty="0">
            <a:latin typeface="Century Gothic" panose="020B0502020202020204" pitchFamily="34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i="0" kern="1200" dirty="0">
              <a:latin typeface="Century Gothic" panose="020B0502020202020204" pitchFamily="34" charset="0"/>
            </a:rPr>
            <a:t>20 Jan 2014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>
              <a:latin typeface="Century Gothic" panose="020B0502020202020204" pitchFamily="34" charset="0"/>
            </a:rPr>
            <a:t>11 dead</a:t>
          </a:r>
          <a:endParaRPr lang="en-US" sz="1400" b="0" i="1" kern="1200" dirty="0">
            <a:latin typeface="Century Gothic" panose="020B0502020202020204" pitchFamily="34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1" kern="1200" dirty="0">
              <a:latin typeface="Century Gothic" panose="020B0502020202020204" pitchFamily="34" charset="0"/>
            </a:rPr>
            <a:t>Safi v. Greece </a:t>
          </a:r>
          <a:r>
            <a:rPr lang="en-US" sz="1400" b="0" i="0" kern="1200" dirty="0">
              <a:latin typeface="Century Gothic" panose="020B0502020202020204" pitchFamily="34" charset="0"/>
            </a:rPr>
            <a:t>App No 5418/15 (Judgment)</a:t>
          </a:r>
          <a:endParaRPr lang="en-US" sz="1400" b="0" i="1" kern="1200" dirty="0">
            <a:latin typeface="Century Gothic" panose="020B0502020202020204" pitchFamily="34" charset="0"/>
          </a:endParaRPr>
        </a:p>
      </dsp:txBody>
      <dsp:txXfrm>
        <a:off x="729187" y="674719"/>
        <a:ext cx="2218334" cy="1458373"/>
      </dsp:txXfrm>
    </dsp:sp>
    <dsp:sp modelId="{D2B5CD2D-514B-49CE-9AF4-51BD9DF898DF}">
      <dsp:nvSpPr>
        <dsp:cNvPr id="0" name=""/>
        <dsp:cNvSpPr/>
      </dsp:nvSpPr>
      <dsp:spPr>
        <a:xfrm>
          <a:off x="3222196" y="674719"/>
          <a:ext cx="3676707" cy="1458373"/>
        </a:xfrm>
        <a:prstGeom prst="chevron">
          <a:avLst/>
        </a:prstGeom>
        <a:solidFill>
          <a:srgbClr val="31849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>
              <a:latin typeface="Century Gothic" panose="020B0502020202020204" pitchFamily="34" charset="0"/>
            </a:rPr>
            <a:t>Agathonisi</a:t>
          </a:r>
          <a:endParaRPr lang="en-US" sz="1400" b="1" kern="1200" dirty="0">
            <a:latin typeface="Century Gothic" panose="020B0502020202020204" pitchFamily="34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i="0" kern="1200" dirty="0">
              <a:latin typeface="Century Gothic" panose="020B0502020202020204" pitchFamily="34" charset="0"/>
            </a:rPr>
            <a:t>16 Mar 2018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i="0" kern="1200" dirty="0">
              <a:latin typeface="Century Gothic" panose="020B0502020202020204" pitchFamily="34" charset="0"/>
            </a:rPr>
            <a:t>16 dead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1" kern="1200" dirty="0">
              <a:latin typeface="Century Gothic" panose="020B0502020202020204" pitchFamily="34" charset="0"/>
            </a:rPr>
            <a:t>F.M. v. Greece </a:t>
          </a:r>
          <a:r>
            <a:rPr lang="en-US" sz="1400" b="0" i="0" kern="1200" dirty="0">
              <a:latin typeface="Century Gothic" panose="020B0502020202020204" pitchFamily="34" charset="0"/>
            </a:rPr>
            <a:t>App No 17622/21 (Communicated)</a:t>
          </a:r>
          <a:r>
            <a:rPr lang="en-US" sz="1400" b="1" i="0" kern="1200" dirty="0">
              <a:latin typeface="Century Gothic" panose="020B0502020202020204" pitchFamily="34" charset="0"/>
            </a:rPr>
            <a:t> </a:t>
          </a:r>
          <a:endParaRPr lang="en-US" sz="1400" kern="1200" dirty="0">
            <a:latin typeface="Century Gothic" panose="020B0502020202020204" pitchFamily="34" charset="0"/>
          </a:endParaRPr>
        </a:p>
      </dsp:txBody>
      <dsp:txXfrm>
        <a:off x="3951383" y="674719"/>
        <a:ext cx="2218334" cy="1458373"/>
      </dsp:txXfrm>
    </dsp:sp>
    <dsp:sp modelId="{DB308944-3B9F-45AD-835A-9478A5B8912A}">
      <dsp:nvSpPr>
        <dsp:cNvPr id="0" name=""/>
        <dsp:cNvSpPr/>
      </dsp:nvSpPr>
      <dsp:spPr>
        <a:xfrm>
          <a:off x="6474957" y="699177"/>
          <a:ext cx="3676707" cy="1400781"/>
        </a:xfrm>
        <a:prstGeom prst="chevron">
          <a:avLst/>
        </a:prstGeom>
        <a:solidFill>
          <a:schemeClr val="tx2"/>
        </a:solidFill>
        <a:ln w="127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Century Gothic" panose="020B0502020202020204" pitchFamily="34" charset="0"/>
            </a:rPr>
            <a:t>Pylos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entury Gothic" panose="020B0502020202020204" pitchFamily="34" charset="0"/>
            </a:rPr>
            <a:t>14 Jun 2023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entury Gothic" panose="020B0502020202020204" pitchFamily="34" charset="0"/>
            </a:rPr>
            <a:t>600+ dead or missing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entury Gothic" panose="020B0502020202020204" pitchFamily="34" charset="0"/>
            </a:rPr>
            <a:t>Pending domestic criminal proceedings</a:t>
          </a:r>
        </a:p>
      </dsp:txBody>
      <dsp:txXfrm>
        <a:off x="7175348" y="699177"/>
        <a:ext cx="2275926" cy="14007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F3F3AD-374A-4E7F-B337-2D79AF286CEA}">
      <dsp:nvSpPr>
        <dsp:cNvPr id="0" name=""/>
        <dsp:cNvSpPr/>
      </dsp:nvSpPr>
      <dsp:spPr>
        <a:xfrm>
          <a:off x="0" y="852213"/>
          <a:ext cx="2238214" cy="1275880"/>
        </a:xfrm>
        <a:prstGeom prst="chevron">
          <a:avLst/>
        </a:prstGeom>
        <a:solidFill>
          <a:srgbClr val="002060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i="0" kern="1200" dirty="0" err="1">
              <a:latin typeface="Century Gothic" panose="020B0502020202020204" pitchFamily="34" charset="0"/>
            </a:rPr>
            <a:t>Farmakonisi</a:t>
          </a:r>
          <a:endParaRPr lang="en-US" sz="1000" b="1" i="0" kern="1200" dirty="0">
            <a:latin typeface="Century Gothic" panose="020B0502020202020204" pitchFamily="34" charset="0"/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i="0" kern="1200" dirty="0">
              <a:latin typeface="Century Gothic" panose="020B0502020202020204" pitchFamily="34" charset="0"/>
            </a:rPr>
            <a:t>20 Jan 2014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0" i="0" kern="1200" dirty="0">
              <a:latin typeface="Century Gothic" panose="020B0502020202020204" pitchFamily="34" charset="0"/>
            </a:rPr>
            <a:t>Archived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0" i="1" kern="1200" dirty="0">
              <a:latin typeface="Century Gothic" panose="020B0502020202020204" pitchFamily="34" charset="0"/>
            </a:rPr>
            <a:t>Safi v. Greece </a:t>
          </a:r>
          <a:r>
            <a:rPr lang="en-US" sz="1000" b="0" i="0" kern="1200" dirty="0">
              <a:latin typeface="Century Gothic" panose="020B0502020202020204" pitchFamily="34" charset="0"/>
            </a:rPr>
            <a:t>App No 5418/15 (Judgment)</a:t>
          </a:r>
          <a:endParaRPr lang="en-US" sz="1000" b="0" i="1" kern="1200" dirty="0">
            <a:latin typeface="Century Gothic" panose="020B0502020202020204" pitchFamily="34" charset="0"/>
          </a:endParaRPr>
        </a:p>
      </dsp:txBody>
      <dsp:txXfrm>
        <a:off x="637940" y="852213"/>
        <a:ext cx="962334" cy="1275880"/>
      </dsp:txXfrm>
    </dsp:sp>
    <dsp:sp modelId="{9D625935-4BC1-469A-B14B-0616E7661464}">
      <dsp:nvSpPr>
        <dsp:cNvPr id="0" name=""/>
        <dsp:cNvSpPr/>
      </dsp:nvSpPr>
      <dsp:spPr>
        <a:xfrm>
          <a:off x="2009168" y="852213"/>
          <a:ext cx="2238214" cy="1275880"/>
        </a:xfrm>
        <a:prstGeom prst="chevron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i="0" kern="1200" dirty="0" err="1">
              <a:latin typeface="Century Gothic" panose="020B0502020202020204" pitchFamily="34" charset="0"/>
            </a:rPr>
            <a:t>Pserimos</a:t>
          </a:r>
          <a:endParaRPr lang="en-US" sz="1000" b="1" i="0" kern="1200" dirty="0">
            <a:latin typeface="Century Gothic" panose="020B0502020202020204" pitchFamily="34" charset="0"/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i="0" kern="1200" dirty="0">
              <a:latin typeface="Century Gothic" panose="020B0502020202020204" pitchFamily="34" charset="0"/>
            </a:rPr>
            <a:t>22 Sep 2014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0" i="0" kern="1200" dirty="0">
              <a:latin typeface="Century Gothic" panose="020B0502020202020204" pitchFamily="34" charset="0"/>
            </a:rPr>
            <a:t>Archived</a:t>
          </a:r>
          <a:endParaRPr lang="en-US" sz="1000" b="0" i="1" kern="1200" dirty="0">
            <a:latin typeface="Century Gothic" panose="020B0502020202020204" pitchFamily="34" charset="0"/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0" i="1" kern="1200" dirty="0" err="1">
              <a:latin typeface="Century Gothic" panose="020B0502020202020204" pitchFamily="34" charset="0"/>
            </a:rPr>
            <a:t>Alkhatib</a:t>
          </a:r>
          <a:r>
            <a:rPr lang="en-US" sz="1000" b="0" i="1" kern="1200" dirty="0">
              <a:latin typeface="Century Gothic" panose="020B0502020202020204" pitchFamily="34" charset="0"/>
            </a:rPr>
            <a:t> v. Greece </a:t>
          </a:r>
          <a:r>
            <a:rPr lang="en-US" sz="1000" b="0" i="0" kern="1200" dirty="0">
              <a:latin typeface="Century Gothic" panose="020B0502020202020204" pitchFamily="34" charset="0"/>
            </a:rPr>
            <a:t>App No 3566/16 (</a:t>
          </a:r>
          <a:r>
            <a:rPr lang="en-US" sz="800" b="0" i="0" kern="1200" dirty="0">
              <a:latin typeface="Century Gothic" panose="020B0502020202020204" pitchFamily="34" charset="0"/>
            </a:rPr>
            <a:t>Communicated</a:t>
          </a:r>
          <a:r>
            <a:rPr lang="en-US" sz="1000" b="0" i="0" kern="1200" dirty="0">
              <a:latin typeface="Century Gothic" panose="020B0502020202020204" pitchFamily="34" charset="0"/>
            </a:rPr>
            <a:t>)</a:t>
          </a:r>
          <a:endParaRPr lang="en-US" sz="1000" b="0" i="1" kern="1200" dirty="0">
            <a:latin typeface="Century Gothic" panose="020B0502020202020204" pitchFamily="34" charset="0"/>
          </a:endParaRPr>
        </a:p>
      </dsp:txBody>
      <dsp:txXfrm>
        <a:off x="2647108" y="852213"/>
        <a:ext cx="962334" cy="1275880"/>
      </dsp:txXfrm>
    </dsp:sp>
    <dsp:sp modelId="{A3A5F164-864F-4002-A4B4-58C987C6CDD4}">
      <dsp:nvSpPr>
        <dsp:cNvPr id="0" name=""/>
        <dsp:cNvSpPr/>
      </dsp:nvSpPr>
      <dsp:spPr>
        <a:xfrm>
          <a:off x="4023561" y="852213"/>
          <a:ext cx="2238214" cy="1275880"/>
        </a:xfrm>
        <a:prstGeom prst="chevron">
          <a:avLst/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accent4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i="0" kern="1200" dirty="0" err="1">
              <a:latin typeface="Century Gothic" panose="020B0502020202020204" pitchFamily="34" charset="0"/>
            </a:rPr>
            <a:t>Symi</a:t>
          </a:r>
          <a:endParaRPr lang="en-US" sz="1000" b="1" i="0" kern="1200" dirty="0">
            <a:latin typeface="Century Gothic" panose="020B0502020202020204" pitchFamily="34" charset="0"/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i="0" kern="1200" dirty="0">
              <a:latin typeface="Century Gothic" panose="020B0502020202020204" pitchFamily="34" charset="0"/>
            </a:rPr>
            <a:t>31 Aug 2015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0" i="0" kern="1200" dirty="0">
              <a:latin typeface="Century Gothic" panose="020B0502020202020204" pitchFamily="34" charset="0"/>
            </a:rPr>
            <a:t>Acquitted before trial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0" i="1" kern="1200" dirty="0" err="1">
              <a:latin typeface="Century Gothic" panose="020B0502020202020204" pitchFamily="34" charset="0"/>
            </a:rPr>
            <a:t>Almukhlas</a:t>
          </a:r>
          <a:r>
            <a:rPr lang="en-US" sz="1000" b="0" i="1" kern="1200" dirty="0">
              <a:latin typeface="Century Gothic" panose="020B0502020202020204" pitchFamily="34" charset="0"/>
            </a:rPr>
            <a:t> v. Greece </a:t>
          </a:r>
          <a:r>
            <a:rPr lang="en-US" sz="1000" b="0" i="0" kern="1200" dirty="0">
              <a:latin typeface="Century Gothic" panose="020B0502020202020204" pitchFamily="34" charset="0"/>
            </a:rPr>
            <a:t>App No 22776/18 (</a:t>
          </a:r>
          <a:r>
            <a:rPr lang="en-US" sz="800" b="0" i="0" kern="1200" dirty="0">
              <a:latin typeface="Century Gothic" panose="020B0502020202020204" pitchFamily="34" charset="0"/>
            </a:rPr>
            <a:t>Communicated</a:t>
          </a:r>
          <a:r>
            <a:rPr lang="en-US" sz="1000" b="0" i="0" kern="1200" dirty="0">
              <a:latin typeface="Century Gothic" panose="020B0502020202020204" pitchFamily="34" charset="0"/>
            </a:rPr>
            <a:t>)</a:t>
          </a:r>
          <a:endParaRPr lang="en-US" sz="1000" b="0" i="1" kern="1200" dirty="0">
            <a:latin typeface="Century Gothic" panose="020B0502020202020204" pitchFamily="34" charset="0"/>
          </a:endParaRPr>
        </a:p>
      </dsp:txBody>
      <dsp:txXfrm>
        <a:off x="4661501" y="852213"/>
        <a:ext cx="962334" cy="1275880"/>
      </dsp:txXfrm>
    </dsp:sp>
    <dsp:sp modelId="{D2B5CD2D-514B-49CE-9AF4-51BD9DF898DF}">
      <dsp:nvSpPr>
        <dsp:cNvPr id="0" name=""/>
        <dsp:cNvSpPr/>
      </dsp:nvSpPr>
      <dsp:spPr>
        <a:xfrm>
          <a:off x="5990992" y="852213"/>
          <a:ext cx="2238214" cy="1275880"/>
        </a:xfrm>
        <a:prstGeom prst="chevron">
          <a:avLst/>
        </a:prstGeom>
        <a:solidFill>
          <a:srgbClr val="31849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 err="1">
              <a:latin typeface="Century Gothic" panose="020B0502020202020204" pitchFamily="34" charset="0"/>
            </a:rPr>
            <a:t>Agathonisi</a:t>
          </a:r>
          <a:endParaRPr lang="en-US" sz="1000" b="1" kern="1200" dirty="0">
            <a:latin typeface="Century Gothic" panose="020B0502020202020204" pitchFamily="34" charset="0"/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i="0" kern="1200" dirty="0">
              <a:latin typeface="Century Gothic" panose="020B0502020202020204" pitchFamily="34" charset="0"/>
            </a:rPr>
            <a:t>16 Mar 2018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i="0" kern="1200" dirty="0">
              <a:latin typeface="Century Gothic" panose="020B0502020202020204" pitchFamily="34" charset="0"/>
            </a:rPr>
            <a:t>Complaint dismissed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0" i="1" kern="1200" dirty="0">
              <a:latin typeface="Century Gothic" panose="020B0502020202020204" pitchFamily="34" charset="0"/>
            </a:rPr>
            <a:t>F.M. v. Greece </a:t>
          </a:r>
          <a:r>
            <a:rPr lang="en-US" sz="1000" b="0" i="0" kern="1200" dirty="0">
              <a:latin typeface="Century Gothic" panose="020B0502020202020204" pitchFamily="34" charset="0"/>
            </a:rPr>
            <a:t>App No 17622/21 (</a:t>
          </a:r>
          <a:r>
            <a:rPr lang="en-US" sz="800" b="0" i="0" kern="1200" dirty="0">
              <a:latin typeface="Century Gothic" panose="020B0502020202020204" pitchFamily="34" charset="0"/>
            </a:rPr>
            <a:t>Communicated</a:t>
          </a:r>
          <a:r>
            <a:rPr lang="en-US" sz="1000" b="0" i="0" kern="1200" dirty="0">
              <a:latin typeface="Century Gothic" panose="020B0502020202020204" pitchFamily="34" charset="0"/>
            </a:rPr>
            <a:t>)</a:t>
          </a:r>
          <a:r>
            <a:rPr lang="en-US" sz="1000" b="1" i="0" kern="1200" dirty="0">
              <a:latin typeface="Century Gothic" panose="020B0502020202020204" pitchFamily="34" charset="0"/>
            </a:rPr>
            <a:t> </a:t>
          </a:r>
          <a:endParaRPr lang="en-US" sz="1000" kern="1200" dirty="0">
            <a:latin typeface="Century Gothic" panose="020B0502020202020204" pitchFamily="34" charset="0"/>
          </a:endParaRPr>
        </a:p>
      </dsp:txBody>
      <dsp:txXfrm>
        <a:off x="6628932" y="852213"/>
        <a:ext cx="962334" cy="1275880"/>
      </dsp:txXfrm>
    </dsp:sp>
    <dsp:sp modelId="{DB308944-3B9F-45AD-835A-9478A5B8912A}">
      <dsp:nvSpPr>
        <dsp:cNvPr id="0" name=""/>
        <dsp:cNvSpPr/>
      </dsp:nvSpPr>
      <dsp:spPr>
        <a:xfrm>
          <a:off x="7971128" y="874765"/>
          <a:ext cx="2238214" cy="1225494"/>
        </a:xfrm>
        <a:prstGeom prst="chevron">
          <a:avLst/>
        </a:prstGeom>
        <a:solidFill>
          <a:schemeClr val="tx2"/>
        </a:solidFill>
        <a:ln w="127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latin typeface="Century Gothic" panose="020B0502020202020204" pitchFamily="34" charset="0"/>
            </a:rPr>
            <a:t>Pylos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Century Gothic" panose="020B0502020202020204" pitchFamily="34" charset="0"/>
            </a:rPr>
            <a:t>14 Jun 2023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Century Gothic" panose="020B0502020202020204" pitchFamily="34" charset="0"/>
            </a:rPr>
            <a:t>Pending preliminary examination</a:t>
          </a:r>
        </a:p>
      </dsp:txBody>
      <dsp:txXfrm>
        <a:off x="8583875" y="874765"/>
        <a:ext cx="1012720" cy="12254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E20A4-4C0C-4E22-8E7A-C5FE55E897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6BB54F-F71D-423F-AAB5-7A12577058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047F15-2D6E-46A9-AD38-B3E191BD1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41F46-E4B5-4C0C-B6F9-783B95D602F9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E991FB-A19B-4DDF-849F-9C41D4886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3E1944-3296-43D5-A96D-DC46653DE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1174-CF02-4169-9380-7E64C7F50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31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C8C66-50EE-4365-B46F-F1A716FB3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E00E9E-4F19-4989-A415-2626841DDF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56E67C-EFDA-4C04-8AAD-D2D4DD54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41F46-E4B5-4C0C-B6F9-783B95D602F9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445F26-C3D1-48A6-B615-1AA143364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57E490-3E21-423F-9425-058683B4F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1174-CF02-4169-9380-7E64C7F50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908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2B8362-A72E-4CBE-AA02-0316EBEA25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1D6203-6D1C-4B85-90C9-4C1DB358CD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1A3C23-5840-404B-9598-E3BEEE358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41F46-E4B5-4C0C-B6F9-783B95D602F9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08360-C8F5-42E5-B78B-BFBD422C9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0BA2C-D041-4222-883E-8B7D3E444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1174-CF02-4169-9380-7E64C7F50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398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19BD2-726A-4A76-A32B-653958611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6F775-2C2A-4C8B-8CEE-C1CFE5CCD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D7A2E-CCBD-41D9-9992-EC9A09D24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41F46-E4B5-4C0C-B6F9-783B95D602F9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929571-618E-4251-A818-1C7C970AE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8A7E0-6286-4038-BDEF-C651ABD6B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1174-CF02-4169-9380-7E64C7F50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124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46357-E081-468F-BD43-1A3A36485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B11FCF-670B-4BB5-ABF0-8E4A8127FB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F3E26-85A0-4198-86C9-4FDDD0E81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41F46-E4B5-4C0C-B6F9-783B95D602F9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DA5C6-1BEE-4DA3-8796-ED82EBF80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1407E-9D37-423B-8657-AF6195B44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1174-CF02-4169-9380-7E64C7F50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654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49428-07F6-4B71-AE0D-96380287A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73BCF5-0C5C-4A6A-BE57-62196DDB7A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B11A14-0DE4-44CD-BD50-339E83F36B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BAF6A4-1DB8-472C-A2E5-AF5F215E8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41F46-E4B5-4C0C-B6F9-783B95D602F9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916C66-C77C-4D87-822A-FCA4C72FA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E68966-2FAF-4ECF-94B3-1F3EFCDD2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1174-CF02-4169-9380-7E64C7F50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52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8D2AE-0D28-4866-9B33-DD5687D4E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0262AC-F3DB-4249-98FB-0E531BC701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2C83DF-3A47-499D-8120-A57B9C66C6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A0DCD1-24C4-407D-B7B5-7F879CA9A0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B1E684-95F3-4BF2-9D95-076FD881F3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813D04-9320-407C-88D3-79255BEE0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41F46-E4B5-4C0C-B6F9-783B95D602F9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3C689D-F954-4F97-8C71-4EC351821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FD18A7-B2E4-45AA-9633-32DD2D3ED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1174-CF02-4169-9380-7E64C7F50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846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30957-4347-4084-9E12-A388ACA13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26F6C4-7824-48E5-A992-DB2A5A051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41F46-E4B5-4C0C-B6F9-783B95D602F9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A18449-BBDA-4C7A-8E13-E148FF11E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5A21D9-1661-4692-9CDA-19E7842AF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1174-CF02-4169-9380-7E64C7F50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197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95D527-E93E-40DC-AF0C-AE9F48AB3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41F46-E4B5-4C0C-B6F9-783B95D602F9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62AEC1-F234-4FB0-8D28-12EAF2D6E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0464D4-48D7-426E-88DE-67ABAD66C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1174-CF02-4169-9380-7E64C7F50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744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52909-858B-4868-B082-084FA3AA2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BC92A-F85F-466D-8E10-052BFD4F3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AF492E-EC6A-4EFD-A837-9DBC4368AE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E781E9-8D15-40FE-9096-81E39F06E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41F46-E4B5-4C0C-B6F9-783B95D602F9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AB5741-17A8-459D-9C49-9EFD73FC4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2BA12-CAF2-40C3-81E3-D63E6E8D7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1174-CF02-4169-9380-7E64C7F50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88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F8EAD-3293-44A2-8D54-883528119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2F58F0-C4EB-4349-BEBC-824C92AA38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831C1C-0343-40BF-9B75-F5C8143BDD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BF26E9-CF67-4B92-AD59-EAA94F013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41F46-E4B5-4C0C-B6F9-783B95D602F9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E03FB6-9407-4F93-B73A-2E67BF366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709B04-6026-4D30-A0B3-5933A5626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31174-CF02-4169-9380-7E64C7F50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504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695533-51DE-4018-BFAF-D05237A56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3BE19B-B657-4F57-9E34-8710A02B7F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646E8-0443-4323-80CA-BF30A03863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41F46-E4B5-4C0C-B6F9-783B95D602F9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EE050-6F72-4DD3-855D-7C07B608E1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28540A-F8FF-4551-8227-ACB98A1A35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31174-CF02-4169-9380-7E64C7F50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045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m.coe.int/letter-addressed-to-the-prime-minister-of-greece-by-dunja-mijatovic-co/1680ac03ce" TargetMode="External"/><Relationship Id="rId2" Type="http://schemas.openxmlformats.org/officeDocument/2006/relationships/hyperlink" Target="https://rsaegean.org/en/pylos-timeline-archive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ohchr.org/en/press-releases/2023/08/greece-un-experts-call-safe-impartial-border-policies-and-practices" TargetMode="External"/><Relationship Id="rId5" Type="http://schemas.openxmlformats.org/officeDocument/2006/relationships/hyperlink" Target="https://rsaegean.org/en/pylos-shipwreck-criminal-complaint/" TargetMode="External"/><Relationship Id="rId4" Type="http://schemas.openxmlformats.org/officeDocument/2006/relationships/hyperlink" Target="https://www.ombudsman.europa.eu/it/press-release/it/172857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C4554-2B42-4B68-8044-771149A73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6328"/>
            <a:ext cx="9144000" cy="1192672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Century Gothic" panose="020B0502020202020204" pitchFamily="34" charset="0"/>
              </a:rPr>
              <a:t>Execution of </a:t>
            </a:r>
            <a:r>
              <a:rPr lang="en-US" sz="2800" b="1" i="1" dirty="0">
                <a:latin typeface="Century Gothic" panose="020B0502020202020204" pitchFamily="34" charset="0"/>
              </a:rPr>
              <a:t>Safi v. Greece</a:t>
            </a:r>
            <a:br>
              <a:rPr lang="en-US" sz="2400" b="1" i="1" dirty="0">
                <a:latin typeface="Century Gothic" panose="020B0502020202020204" pitchFamily="34" charset="0"/>
              </a:rPr>
            </a:br>
            <a:endParaRPr lang="en-GB" sz="2400" i="1" dirty="0">
              <a:latin typeface="Century Gothic" panose="020B0502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51A119-4A2B-4FAC-9986-FF6316690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5914" y="4624909"/>
            <a:ext cx="9144000" cy="1192673"/>
          </a:xfrm>
        </p:spPr>
        <p:txBody>
          <a:bodyPr>
            <a:normAutofit/>
          </a:bodyPr>
          <a:lstStyle/>
          <a:p>
            <a:r>
              <a:rPr lang="en-US" sz="1200" dirty="0">
                <a:latin typeface="Century Gothic" panose="020B0502020202020204" pitchFamily="34" charset="0"/>
              </a:rPr>
              <a:t>Minos Mouzourakis</a:t>
            </a:r>
            <a:r>
              <a:rPr lang="en-GB" sz="1200" dirty="0">
                <a:latin typeface="Century Gothic" panose="020B0502020202020204" pitchFamily="34" charset="0"/>
              </a:rPr>
              <a:t>, </a:t>
            </a:r>
            <a:r>
              <a:rPr lang="en-US" sz="1200" dirty="0">
                <a:latin typeface="Century Gothic" panose="020B0502020202020204" pitchFamily="34" charset="0"/>
              </a:rPr>
              <a:t>Refugee Support Aegean</a:t>
            </a:r>
            <a:endParaRPr lang="en-GB" sz="1200" dirty="0">
              <a:latin typeface="Century Gothic" panose="020B0502020202020204" pitchFamily="34" charset="0"/>
            </a:endParaRPr>
          </a:p>
          <a:p>
            <a:r>
              <a:rPr lang="en-US" sz="1200" dirty="0">
                <a:latin typeface="Century Gothic" panose="020B0502020202020204" pitchFamily="34" charset="0"/>
              </a:rPr>
              <a:t>Stephanos Stavros, Hellenic League for Human Rights, Human Rights Legal Project &amp; I Have Rights</a:t>
            </a:r>
          </a:p>
          <a:p>
            <a:r>
              <a:rPr lang="en-GB" sz="1200" dirty="0">
                <a:latin typeface="Century Gothic" panose="020B0502020202020204" pitchFamily="34" charset="0"/>
              </a:rPr>
              <a:t>EIN Briefing</a:t>
            </a:r>
            <a:r>
              <a:rPr lang="en-US" sz="1200" dirty="0">
                <a:latin typeface="Century Gothic" panose="020B0502020202020204" pitchFamily="34" charset="0"/>
              </a:rPr>
              <a:t>, 15 September 2023</a:t>
            </a:r>
            <a:endParaRPr lang="el-GR" sz="1200" dirty="0">
              <a:latin typeface="Century Gothic" panose="020B0502020202020204" pitchFamily="34" charset="0"/>
            </a:endParaRPr>
          </a:p>
        </p:txBody>
      </p:sp>
      <p:sp>
        <p:nvSpPr>
          <p:cNvPr id="5" name="Diagonal Stripe 4">
            <a:extLst>
              <a:ext uri="{FF2B5EF4-FFF2-40B4-BE49-F238E27FC236}">
                <a16:creationId xmlns:a16="http://schemas.microsoft.com/office/drawing/2014/main" id="{8A85DF55-6909-474A-B357-5A8C7842A3B5}"/>
              </a:ext>
            </a:extLst>
          </p:cNvPr>
          <p:cNvSpPr>
            <a:spLocks/>
          </p:cNvSpPr>
          <p:nvPr/>
        </p:nvSpPr>
        <p:spPr bwMode="auto">
          <a:xfrm rot="5400000">
            <a:off x="10391775" y="10123"/>
            <a:ext cx="1800225" cy="1800225"/>
          </a:xfrm>
          <a:custGeom>
            <a:avLst/>
            <a:gdLst>
              <a:gd name="T0" fmla="*/ 0 w 1800000"/>
              <a:gd name="T1" fmla="*/ 900000 h 1800000"/>
              <a:gd name="T2" fmla="*/ 900000 w 1800000"/>
              <a:gd name="T3" fmla="*/ 0 h 1800000"/>
              <a:gd name="T4" fmla="*/ 1800000 w 1800000"/>
              <a:gd name="T5" fmla="*/ 0 h 1800000"/>
              <a:gd name="T6" fmla="*/ 0 w 1800000"/>
              <a:gd name="T7" fmla="*/ 1800000 h 1800000"/>
              <a:gd name="T8" fmla="*/ 0 w 1800000"/>
              <a:gd name="T9" fmla="*/ 900000 h 180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00000" h="1800000">
                <a:moveTo>
                  <a:pt x="0" y="900000"/>
                </a:moveTo>
                <a:lnTo>
                  <a:pt x="900000" y="0"/>
                </a:lnTo>
                <a:lnTo>
                  <a:pt x="1800000" y="0"/>
                </a:lnTo>
                <a:lnTo>
                  <a:pt x="0" y="1800000"/>
                </a:lnTo>
                <a:lnTo>
                  <a:pt x="0" y="900000"/>
                </a:lnTo>
                <a:close/>
              </a:path>
            </a:pathLst>
          </a:custGeom>
          <a:solidFill>
            <a:srgbClr val="31849B"/>
          </a:solidFill>
          <a:ln w="12700">
            <a:solidFill>
              <a:srgbClr val="31849B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983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3F1889-F78F-6C5D-6CBA-9B54B10D4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4441"/>
            <a:ext cx="10515600" cy="765110"/>
          </a:xfrm>
        </p:spPr>
        <p:txBody>
          <a:bodyPr>
            <a:normAutofit/>
          </a:bodyPr>
          <a:lstStyle/>
          <a:p>
            <a:pPr algn="ctr"/>
            <a:r>
              <a:rPr lang="en-US" sz="1600" b="1" dirty="0">
                <a:latin typeface="Century Gothic" panose="020B0502020202020204" pitchFamily="34" charset="0"/>
              </a:rPr>
              <a:t>The </a:t>
            </a:r>
            <a:r>
              <a:rPr lang="en-US" sz="1600" b="1" i="1" dirty="0">
                <a:latin typeface="Century Gothic" panose="020B0502020202020204" pitchFamily="34" charset="0"/>
              </a:rPr>
              <a:t>Safi v. Greece </a:t>
            </a:r>
            <a:r>
              <a:rPr lang="en-US" sz="1600" b="1" dirty="0">
                <a:latin typeface="Century Gothic" panose="020B0502020202020204" pitchFamily="34" charset="0"/>
              </a:rPr>
              <a:t>ruling: Key elements</a:t>
            </a:r>
            <a:br>
              <a:rPr lang="en-US" sz="1600" b="1" dirty="0">
                <a:latin typeface="Century Gothic" panose="020B0502020202020204" pitchFamily="34" charset="0"/>
              </a:rPr>
            </a:br>
            <a:r>
              <a:rPr lang="en-US" sz="1600" dirty="0">
                <a:latin typeface="Century Gothic" panose="020B0502020202020204" pitchFamily="34" charset="0"/>
              </a:rPr>
              <a:t>App No 5418/15, Judgment of 7 July 2022</a:t>
            </a:r>
            <a:endParaRPr lang="en-GB" sz="1600" b="1" dirty="0">
              <a:latin typeface="Century Gothic" panose="020B0502020202020204" pitchFamily="34" charset="0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3A9D419-F2FE-2396-CF80-580364A69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6287" y="1884785"/>
            <a:ext cx="10515600" cy="3505070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Boat with 27 persons towed by Hellenic Coast Guard sank off </a:t>
            </a:r>
            <a:r>
              <a:rPr lang="en-GB" sz="16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Farmakonisi</a:t>
            </a: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 on 20 January 2014. 11 people drowned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Archived criminal proceedings against Coast Guard officials in the incident, as well as military officers subjecting applicants to degrading treatment upon arrival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Court awarded non-pecuniary damage</a:t>
            </a:r>
          </a:p>
          <a:p>
            <a:endParaRPr lang="en-GB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Violations found by the Court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Substantive violation of Article 2: </a:t>
            </a: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delayed notification of JRCC, ill-equipped vessel without rescue equipment</a:t>
            </a:r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Procedural violation of Article 2: </a:t>
            </a: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deficiencies in interpretation and transcript of testimonies, denial of access to evidence, dismissal of submissions without due reasoning</a:t>
            </a:r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Substantive violation of Article 3:</a:t>
            </a: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 degrading stripping and bodily search of survivors</a:t>
            </a:r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Diagonal Stripe 4">
            <a:extLst>
              <a:ext uri="{FF2B5EF4-FFF2-40B4-BE49-F238E27FC236}">
                <a16:creationId xmlns:a16="http://schemas.microsoft.com/office/drawing/2014/main" id="{470EFDA3-6303-60C7-BFA5-B5F164013F72}"/>
              </a:ext>
            </a:extLst>
          </p:cNvPr>
          <p:cNvSpPr>
            <a:spLocks/>
          </p:cNvSpPr>
          <p:nvPr/>
        </p:nvSpPr>
        <p:spPr bwMode="auto">
          <a:xfrm rot="5400000">
            <a:off x="10391775" y="10123"/>
            <a:ext cx="1800225" cy="1800225"/>
          </a:xfrm>
          <a:custGeom>
            <a:avLst/>
            <a:gdLst>
              <a:gd name="T0" fmla="*/ 0 w 1800000"/>
              <a:gd name="T1" fmla="*/ 900000 h 1800000"/>
              <a:gd name="T2" fmla="*/ 900000 w 1800000"/>
              <a:gd name="T3" fmla="*/ 0 h 1800000"/>
              <a:gd name="T4" fmla="*/ 1800000 w 1800000"/>
              <a:gd name="T5" fmla="*/ 0 h 1800000"/>
              <a:gd name="T6" fmla="*/ 0 w 1800000"/>
              <a:gd name="T7" fmla="*/ 1800000 h 1800000"/>
              <a:gd name="T8" fmla="*/ 0 w 1800000"/>
              <a:gd name="T9" fmla="*/ 900000 h 180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00000" h="1800000">
                <a:moveTo>
                  <a:pt x="0" y="900000"/>
                </a:moveTo>
                <a:lnTo>
                  <a:pt x="900000" y="0"/>
                </a:lnTo>
                <a:lnTo>
                  <a:pt x="1800000" y="0"/>
                </a:lnTo>
                <a:lnTo>
                  <a:pt x="0" y="1800000"/>
                </a:lnTo>
                <a:lnTo>
                  <a:pt x="0" y="900000"/>
                </a:lnTo>
                <a:close/>
              </a:path>
            </a:pathLst>
          </a:custGeom>
          <a:solidFill>
            <a:srgbClr val="31849B"/>
          </a:solidFill>
          <a:ln w="12700">
            <a:solidFill>
              <a:srgbClr val="31849B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638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951A119-4A2B-4FAC-9986-FF6316690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1295" y="1583784"/>
            <a:ext cx="9706945" cy="4947645"/>
          </a:xfrm>
        </p:spPr>
        <p:txBody>
          <a:bodyPr>
            <a:norm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1400" dirty="0">
                <a:latin typeface="Century Gothic" panose="020B0502020202020204" pitchFamily="34" charset="0"/>
                <a:hlinkClick r:id="rId2"/>
              </a:rPr>
              <a:t>Sinking of a trawler</a:t>
            </a:r>
            <a:r>
              <a:rPr lang="en-US" sz="1400" dirty="0">
                <a:latin typeface="Century Gothic" panose="020B0502020202020204" pitchFamily="34" charset="0"/>
              </a:rPr>
              <a:t> with an estimated 750 passengers in the Greek SAR zone on 14 June 2023. Only 104 survived.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US" sz="1400" dirty="0">
              <a:latin typeface="Century Gothic" panose="020B0502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1400" dirty="0">
                <a:latin typeface="Century Gothic" panose="020B0502020202020204" pitchFamily="34" charset="0"/>
                <a:hlinkClick r:id="rId3"/>
              </a:rPr>
              <a:t>CommDH</a:t>
            </a:r>
            <a:r>
              <a:rPr lang="en-US" sz="1400" dirty="0">
                <a:latin typeface="Century Gothic" panose="020B0502020202020204" pitchFamily="34" charset="0"/>
              </a:rPr>
              <a:t> called for effective investigation &amp; highlighted that Pylos is “not an isolated incident” </a:t>
            </a:r>
            <a:r>
              <a:rPr lang="en-US" sz="1400" dirty="0">
                <a:latin typeface="Century Gothic" panose="020B0502020202020204" pitchFamily="34" charset="0"/>
                <a:sym typeface="Wingdings" panose="05000000000000000000" pitchFamily="2" charset="2"/>
              </a:rPr>
              <a:t> explicit link of Pylos with </a:t>
            </a:r>
            <a:r>
              <a:rPr lang="en-US" sz="1400" i="1" dirty="0">
                <a:latin typeface="Century Gothic" panose="020B0502020202020204" pitchFamily="34" charset="0"/>
                <a:sym typeface="Wingdings" panose="05000000000000000000" pitchFamily="2" charset="2"/>
              </a:rPr>
              <a:t>Safi v. Greece</a:t>
            </a:r>
            <a:endParaRPr lang="en-US" sz="1400" dirty="0">
              <a:latin typeface="Century Gothic" panose="020B0502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US" sz="1400" dirty="0">
              <a:latin typeface="Century Gothic" panose="020B0502020202020204" pitchFamily="34" charset="0"/>
              <a:hlinkClick r:id="rId4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1400" dirty="0">
                <a:latin typeface="Century Gothic" panose="020B0502020202020204" pitchFamily="34" charset="0"/>
                <a:hlinkClick r:id="rId4"/>
              </a:rPr>
              <a:t>European Ombudsman</a:t>
            </a:r>
            <a:r>
              <a:rPr lang="en-US" sz="1400" dirty="0">
                <a:latin typeface="Century Gothic" panose="020B0502020202020204" pitchFamily="34" charset="0"/>
              </a:rPr>
              <a:t> opened own-initiative inquiry into Frontex role, including in the Pylos case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US" sz="1400" dirty="0">
              <a:latin typeface="Century Gothic" panose="020B0502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1400" dirty="0">
                <a:latin typeface="Century Gothic" panose="020B0502020202020204" pitchFamily="34" charset="0"/>
              </a:rPr>
              <a:t>40 survivors lodged </a:t>
            </a:r>
            <a:r>
              <a:rPr lang="en-US" sz="1400" dirty="0">
                <a:latin typeface="Century Gothic" panose="020B0502020202020204" pitchFamily="34" charset="0"/>
                <a:hlinkClick r:id="rId5"/>
              </a:rPr>
              <a:t>criminal complaint</a:t>
            </a:r>
            <a:r>
              <a:rPr lang="en-US" sz="1400" dirty="0">
                <a:latin typeface="Century Gothic" panose="020B0502020202020204" pitchFamily="34" charset="0"/>
              </a:rPr>
              <a:t> before the Piraeus Naval Court Prosecutor on 13 September 2023 – preliminary investigation pending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US" sz="1400" dirty="0">
              <a:latin typeface="Century Gothic" panose="020B0502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1400" dirty="0">
                <a:latin typeface="Century Gothic" panose="020B0502020202020204" pitchFamily="34" charset="0"/>
              </a:rPr>
              <a:t>Beyond Pylos: </a:t>
            </a:r>
            <a:r>
              <a:rPr lang="en-US" sz="1400" dirty="0">
                <a:latin typeface="Century Gothic" panose="020B0502020202020204" pitchFamily="34" charset="0"/>
                <a:hlinkClick r:id="rId6"/>
              </a:rPr>
              <a:t>UN Special Procedures</a:t>
            </a:r>
            <a:r>
              <a:rPr lang="en-US" sz="1400" dirty="0">
                <a:latin typeface="Century Gothic" panose="020B0502020202020204" pitchFamily="34" charset="0"/>
              </a:rPr>
              <a:t> August 2023 concerns regarding failure to provide prompt &amp; effective assistance to people in distress and call for investigation into Coast Guard alleged breaches of the right to life</a:t>
            </a:r>
          </a:p>
        </p:txBody>
      </p:sp>
      <p:sp>
        <p:nvSpPr>
          <p:cNvPr id="5" name="Diagonal Stripe 4">
            <a:extLst>
              <a:ext uri="{FF2B5EF4-FFF2-40B4-BE49-F238E27FC236}">
                <a16:creationId xmlns:a16="http://schemas.microsoft.com/office/drawing/2014/main" id="{8A85DF55-6909-474A-B357-5A8C7842A3B5}"/>
              </a:ext>
            </a:extLst>
          </p:cNvPr>
          <p:cNvSpPr>
            <a:spLocks/>
          </p:cNvSpPr>
          <p:nvPr/>
        </p:nvSpPr>
        <p:spPr bwMode="auto">
          <a:xfrm rot="5400000">
            <a:off x="10391775" y="10123"/>
            <a:ext cx="1800225" cy="1800225"/>
          </a:xfrm>
          <a:custGeom>
            <a:avLst/>
            <a:gdLst>
              <a:gd name="T0" fmla="*/ 0 w 1800000"/>
              <a:gd name="T1" fmla="*/ 900000 h 1800000"/>
              <a:gd name="T2" fmla="*/ 900000 w 1800000"/>
              <a:gd name="T3" fmla="*/ 0 h 1800000"/>
              <a:gd name="T4" fmla="*/ 1800000 w 1800000"/>
              <a:gd name="T5" fmla="*/ 0 h 1800000"/>
              <a:gd name="T6" fmla="*/ 0 w 1800000"/>
              <a:gd name="T7" fmla="*/ 1800000 h 1800000"/>
              <a:gd name="T8" fmla="*/ 0 w 1800000"/>
              <a:gd name="T9" fmla="*/ 900000 h 180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00000" h="1800000">
                <a:moveTo>
                  <a:pt x="0" y="900000"/>
                </a:moveTo>
                <a:lnTo>
                  <a:pt x="900000" y="0"/>
                </a:lnTo>
                <a:lnTo>
                  <a:pt x="1800000" y="0"/>
                </a:lnTo>
                <a:lnTo>
                  <a:pt x="0" y="1800000"/>
                </a:lnTo>
                <a:lnTo>
                  <a:pt x="0" y="900000"/>
                </a:lnTo>
                <a:close/>
              </a:path>
            </a:pathLst>
          </a:custGeom>
          <a:solidFill>
            <a:srgbClr val="31849B"/>
          </a:solidFill>
          <a:ln w="12700">
            <a:solidFill>
              <a:srgbClr val="31849B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A29D9F8-22D2-4B70-B716-A90D0BF269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1620" y="802583"/>
            <a:ext cx="8068616" cy="348129"/>
          </a:xfrm>
        </p:spPr>
        <p:txBody>
          <a:bodyPr>
            <a:noAutofit/>
          </a:bodyPr>
          <a:lstStyle/>
          <a:p>
            <a:r>
              <a:rPr lang="en-US" sz="1600" b="1" i="1" dirty="0">
                <a:latin typeface="Century Gothic" panose="020B0502020202020204" pitchFamily="34" charset="0"/>
              </a:rPr>
              <a:t>Safi v. Greece </a:t>
            </a:r>
            <a:r>
              <a:rPr lang="en-US" sz="1600" b="1" dirty="0">
                <a:latin typeface="Century Gothic" panose="020B0502020202020204" pitchFamily="34" charset="0"/>
              </a:rPr>
              <a:t>in context – the Pylos shipwreck and beyond</a:t>
            </a:r>
            <a:endParaRPr lang="en-GB" sz="1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338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AE204F2-9151-3CB0-E1BC-011AA2B4D4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83856713"/>
              </p:ext>
            </p:extLst>
          </p:nvPr>
        </p:nvGraphicFramePr>
        <p:xfrm>
          <a:off x="718635" y="958137"/>
          <a:ext cx="10300818" cy="2438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btitle 2">
            <a:extLst>
              <a:ext uri="{FF2B5EF4-FFF2-40B4-BE49-F238E27FC236}">
                <a16:creationId xmlns:a16="http://schemas.microsoft.com/office/drawing/2014/main" id="{B951A119-4A2B-4FAC-9986-FF6316690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2033" y="3461427"/>
            <a:ext cx="9706945" cy="2915377"/>
          </a:xfrm>
        </p:spPr>
        <p:txBody>
          <a:bodyPr>
            <a:normAutofit/>
          </a:bodyPr>
          <a:lstStyle/>
          <a:p>
            <a:pPr algn="just"/>
            <a:r>
              <a:rPr lang="en-US" sz="1400" b="1" dirty="0">
                <a:latin typeface="Century Gothic" panose="020B0502020202020204" pitchFamily="34" charset="0"/>
              </a:rPr>
              <a:t>Key issues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1400" dirty="0">
                <a:latin typeface="Century Gothic" panose="020B0502020202020204" pitchFamily="34" charset="0"/>
              </a:rPr>
              <a:t>Absence of interpretation services at the Coast Guard (JRCC, vessels) for effective communication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1400" dirty="0">
                <a:latin typeface="Century Gothic" panose="020B0502020202020204" pitchFamily="34" charset="0"/>
              </a:rPr>
              <a:t>Delay in search and rescue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1400" dirty="0">
                <a:latin typeface="Century Gothic" panose="020B0502020202020204" pitchFamily="34" charset="0"/>
              </a:rPr>
              <a:t>Absence of video-recording of Coast Guard rescue operations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1400" dirty="0">
                <a:latin typeface="Century Gothic" panose="020B0502020202020204" pitchFamily="34" charset="0"/>
              </a:rPr>
              <a:t>Absence of adequate search and rescue equipment in deployed vessels</a:t>
            </a:r>
          </a:p>
          <a:p>
            <a:pPr algn="just"/>
            <a:endParaRPr lang="en-US" sz="1400" b="1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just"/>
            <a:r>
              <a:rPr lang="en-US" sz="1400" b="1" dirty="0">
                <a:latin typeface="Century Gothic" panose="020B0502020202020204" pitchFamily="34" charset="0"/>
                <a:sym typeface="Wingdings" panose="05000000000000000000" pitchFamily="2" charset="2"/>
              </a:rPr>
              <a:t>Conclusion: </a:t>
            </a:r>
            <a:r>
              <a:rPr lang="en-US" sz="1400" i="1" dirty="0">
                <a:latin typeface="Century Gothic" panose="020B0502020202020204" pitchFamily="34" charset="0"/>
                <a:sym typeface="Wingdings" panose="05000000000000000000" pitchFamily="2" charset="2"/>
              </a:rPr>
              <a:t>Safi v. Greece </a:t>
            </a:r>
            <a:r>
              <a:rPr lang="en-US" sz="1400" dirty="0">
                <a:latin typeface="Century Gothic" panose="020B0502020202020204" pitchFamily="34" charset="0"/>
                <a:sym typeface="Wingdings" panose="05000000000000000000" pitchFamily="2" charset="2"/>
              </a:rPr>
              <a:t>involves complex problems relating to the adequacy of resources, design and roll-out of Coast Guard operations at sea &amp; on search and rescue</a:t>
            </a:r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5" name="Diagonal Stripe 4">
            <a:extLst>
              <a:ext uri="{FF2B5EF4-FFF2-40B4-BE49-F238E27FC236}">
                <a16:creationId xmlns:a16="http://schemas.microsoft.com/office/drawing/2014/main" id="{8A85DF55-6909-474A-B357-5A8C7842A3B5}"/>
              </a:ext>
            </a:extLst>
          </p:cNvPr>
          <p:cNvSpPr>
            <a:spLocks/>
          </p:cNvSpPr>
          <p:nvPr/>
        </p:nvSpPr>
        <p:spPr bwMode="auto">
          <a:xfrm rot="5400000">
            <a:off x="10391775" y="10123"/>
            <a:ext cx="1800225" cy="1800225"/>
          </a:xfrm>
          <a:custGeom>
            <a:avLst/>
            <a:gdLst>
              <a:gd name="T0" fmla="*/ 0 w 1800000"/>
              <a:gd name="T1" fmla="*/ 900000 h 1800000"/>
              <a:gd name="T2" fmla="*/ 900000 w 1800000"/>
              <a:gd name="T3" fmla="*/ 0 h 1800000"/>
              <a:gd name="T4" fmla="*/ 1800000 w 1800000"/>
              <a:gd name="T5" fmla="*/ 0 h 1800000"/>
              <a:gd name="T6" fmla="*/ 0 w 1800000"/>
              <a:gd name="T7" fmla="*/ 1800000 h 1800000"/>
              <a:gd name="T8" fmla="*/ 0 w 1800000"/>
              <a:gd name="T9" fmla="*/ 900000 h 180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00000" h="1800000">
                <a:moveTo>
                  <a:pt x="0" y="900000"/>
                </a:moveTo>
                <a:lnTo>
                  <a:pt x="900000" y="0"/>
                </a:lnTo>
                <a:lnTo>
                  <a:pt x="1800000" y="0"/>
                </a:lnTo>
                <a:lnTo>
                  <a:pt x="0" y="1800000"/>
                </a:lnTo>
                <a:lnTo>
                  <a:pt x="0" y="900000"/>
                </a:lnTo>
                <a:close/>
              </a:path>
            </a:pathLst>
          </a:custGeom>
          <a:solidFill>
            <a:srgbClr val="31849B"/>
          </a:solidFill>
          <a:ln w="12700">
            <a:solidFill>
              <a:srgbClr val="31849B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A29D9F8-22D2-4B70-B716-A90D0BF269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1620" y="802583"/>
            <a:ext cx="8068616" cy="348129"/>
          </a:xfrm>
        </p:spPr>
        <p:txBody>
          <a:bodyPr>
            <a:noAutofit/>
          </a:bodyPr>
          <a:lstStyle/>
          <a:p>
            <a:r>
              <a:rPr lang="en-US" sz="1600" b="1" dirty="0">
                <a:latin typeface="Century Gothic" panose="020B0502020202020204" pitchFamily="34" charset="0"/>
              </a:rPr>
              <a:t>Substantive obligations under Article 2 ECHR: Coast Guard operations</a:t>
            </a:r>
            <a:endParaRPr lang="en-GB" sz="1600" b="1" dirty="0">
              <a:latin typeface="Century Gothic" panose="020B0502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1C01267-E5DB-A192-CC47-D545E49AC14D}"/>
              </a:ext>
            </a:extLst>
          </p:cNvPr>
          <p:cNvSpPr txBox="1"/>
          <p:nvPr/>
        </p:nvSpPr>
        <p:spPr>
          <a:xfrm>
            <a:off x="2006082" y="1264946"/>
            <a:ext cx="7102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entury Gothic" panose="020B0502020202020204" pitchFamily="34" charset="0"/>
              </a:rPr>
              <a:t>Indicative cases</a:t>
            </a:r>
            <a:endParaRPr lang="en-US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81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AE204F2-9151-3CB0-E1BC-011AA2B4D4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411908"/>
              </p:ext>
            </p:extLst>
          </p:nvPr>
        </p:nvGraphicFramePr>
        <p:xfrm>
          <a:off x="718635" y="958136"/>
          <a:ext cx="10300818" cy="2755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btitle 2">
            <a:extLst>
              <a:ext uri="{FF2B5EF4-FFF2-40B4-BE49-F238E27FC236}">
                <a16:creationId xmlns:a16="http://schemas.microsoft.com/office/drawing/2014/main" id="{B951A119-4A2B-4FAC-9986-FF6316690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2033" y="3461427"/>
            <a:ext cx="9706945" cy="2915377"/>
          </a:xfrm>
        </p:spPr>
        <p:txBody>
          <a:bodyPr>
            <a:normAutofit/>
          </a:bodyPr>
          <a:lstStyle/>
          <a:p>
            <a:pPr algn="just"/>
            <a:r>
              <a:rPr lang="en-US" sz="1400" b="1" dirty="0">
                <a:latin typeface="Century Gothic" panose="020B0502020202020204" pitchFamily="34" charset="0"/>
              </a:rPr>
              <a:t>Key issues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1400" dirty="0">
                <a:latin typeface="Century Gothic" panose="020B0502020202020204" pitchFamily="34" charset="0"/>
              </a:rPr>
              <a:t>Preliminary interrogation &amp; initial evidence collection by Coast Guard officials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1400" dirty="0">
                <a:latin typeface="Century Gothic" panose="020B0502020202020204" pitchFamily="34" charset="0"/>
              </a:rPr>
              <a:t>Piraeus Naval Court Prosecutor not promptly intervened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1400" dirty="0">
                <a:latin typeface="Century Gothic" panose="020B0502020202020204" pitchFamily="34" charset="0"/>
              </a:rPr>
              <a:t>Limited number of witness testimonies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1400" dirty="0">
                <a:latin typeface="Century Gothic" panose="020B0502020202020204" pitchFamily="34" charset="0"/>
              </a:rPr>
              <a:t>Deficiencies in interpretation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1400" dirty="0">
                <a:latin typeface="Century Gothic" panose="020B0502020202020204" pitchFamily="34" charset="0"/>
              </a:rPr>
              <a:t>Deficiencies in inspections, use of available digital evidence etc.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US" sz="1400" dirty="0">
              <a:latin typeface="Century Gothic" panose="020B0502020202020204" pitchFamily="34" charset="0"/>
            </a:endParaRPr>
          </a:p>
          <a:p>
            <a:pPr algn="just"/>
            <a:endParaRPr lang="en-US" sz="1400" dirty="0">
              <a:latin typeface="Century Gothic" panose="020B0502020202020204" pitchFamily="34" charset="0"/>
            </a:endParaRPr>
          </a:p>
          <a:p>
            <a:pPr algn="just"/>
            <a:endParaRPr lang="en-US" sz="1400" dirty="0">
              <a:latin typeface="Century Gothic" panose="020B0502020202020204" pitchFamily="34" charset="0"/>
            </a:endParaRPr>
          </a:p>
          <a:p>
            <a:pPr algn="just"/>
            <a:endParaRPr lang="en-US" sz="1400" dirty="0">
              <a:latin typeface="Century Gothic" panose="020B0502020202020204" pitchFamily="34" charset="0"/>
            </a:endParaRPr>
          </a:p>
          <a:p>
            <a:pPr algn="just"/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5" name="Diagonal Stripe 4">
            <a:extLst>
              <a:ext uri="{FF2B5EF4-FFF2-40B4-BE49-F238E27FC236}">
                <a16:creationId xmlns:a16="http://schemas.microsoft.com/office/drawing/2014/main" id="{8A85DF55-6909-474A-B357-5A8C7842A3B5}"/>
              </a:ext>
            </a:extLst>
          </p:cNvPr>
          <p:cNvSpPr>
            <a:spLocks/>
          </p:cNvSpPr>
          <p:nvPr/>
        </p:nvSpPr>
        <p:spPr bwMode="auto">
          <a:xfrm rot="5400000">
            <a:off x="10391775" y="10123"/>
            <a:ext cx="1800225" cy="1800225"/>
          </a:xfrm>
          <a:custGeom>
            <a:avLst/>
            <a:gdLst>
              <a:gd name="T0" fmla="*/ 0 w 1800000"/>
              <a:gd name="T1" fmla="*/ 900000 h 1800000"/>
              <a:gd name="T2" fmla="*/ 900000 w 1800000"/>
              <a:gd name="T3" fmla="*/ 0 h 1800000"/>
              <a:gd name="T4" fmla="*/ 1800000 w 1800000"/>
              <a:gd name="T5" fmla="*/ 0 h 1800000"/>
              <a:gd name="T6" fmla="*/ 0 w 1800000"/>
              <a:gd name="T7" fmla="*/ 1800000 h 1800000"/>
              <a:gd name="T8" fmla="*/ 0 w 1800000"/>
              <a:gd name="T9" fmla="*/ 900000 h 180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00000" h="1800000">
                <a:moveTo>
                  <a:pt x="0" y="900000"/>
                </a:moveTo>
                <a:lnTo>
                  <a:pt x="900000" y="0"/>
                </a:lnTo>
                <a:lnTo>
                  <a:pt x="1800000" y="0"/>
                </a:lnTo>
                <a:lnTo>
                  <a:pt x="0" y="1800000"/>
                </a:lnTo>
                <a:lnTo>
                  <a:pt x="0" y="900000"/>
                </a:lnTo>
                <a:close/>
              </a:path>
            </a:pathLst>
          </a:custGeom>
          <a:solidFill>
            <a:srgbClr val="31849B"/>
          </a:solidFill>
          <a:ln w="12700">
            <a:solidFill>
              <a:srgbClr val="31849B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A29D9F8-22D2-4B70-B716-A90D0BF269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1620" y="802583"/>
            <a:ext cx="8068616" cy="348129"/>
          </a:xfrm>
        </p:spPr>
        <p:txBody>
          <a:bodyPr>
            <a:noAutofit/>
          </a:bodyPr>
          <a:lstStyle/>
          <a:p>
            <a:r>
              <a:rPr lang="en-US" sz="1600" b="1" dirty="0">
                <a:latin typeface="Century Gothic" panose="020B0502020202020204" pitchFamily="34" charset="0"/>
              </a:rPr>
              <a:t>Procedural obligations under Article 2 ECHR: Effectiveness of investigations</a:t>
            </a:r>
            <a:endParaRPr lang="en-GB" sz="1600" b="1" dirty="0">
              <a:latin typeface="Century Gothic" panose="020B0502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F7E7A7-EFB2-3C6A-DF1B-713794FA66EF}"/>
              </a:ext>
            </a:extLst>
          </p:cNvPr>
          <p:cNvSpPr txBox="1"/>
          <p:nvPr/>
        </p:nvSpPr>
        <p:spPr>
          <a:xfrm>
            <a:off x="2006082" y="1255615"/>
            <a:ext cx="7102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entury Gothic" panose="020B0502020202020204" pitchFamily="34" charset="0"/>
              </a:rPr>
              <a:t>(Coast Guard responsibility investigated by </a:t>
            </a:r>
            <a:r>
              <a:rPr lang="en-US" sz="1200" b="1" dirty="0">
                <a:latin typeface="Century Gothic" panose="020B0502020202020204" pitchFamily="34" charset="0"/>
              </a:rPr>
              <a:t>Piraeus Naval Court Prosecutor</a:t>
            </a:r>
            <a:r>
              <a:rPr lang="en-US" sz="1200" dirty="0">
                <a:latin typeface="Century Gothic" panose="020B0502020202020204" pitchFamily="34" charset="0"/>
              </a:rPr>
              <a:t>)</a:t>
            </a:r>
            <a:endParaRPr lang="en-US" sz="1200" b="1" dirty="0">
              <a:latin typeface="Century Gothic" panose="020B0502020202020204" pitchFamily="34" charset="0"/>
            </a:endParaRPr>
          </a:p>
          <a:p>
            <a:pPr algn="ctr"/>
            <a:r>
              <a:rPr lang="en-US" sz="1200" dirty="0">
                <a:latin typeface="Century Gothic" panose="020B0502020202020204" pitchFamily="34" charset="0"/>
              </a:rPr>
              <a:t>Indicative cases (others concerning sea and land)</a:t>
            </a:r>
          </a:p>
        </p:txBody>
      </p:sp>
    </p:spTree>
    <p:extLst>
      <p:ext uri="{BB962C8B-B14F-4D97-AF65-F5344CB8AC3E}">
        <p14:creationId xmlns:p14="http://schemas.microsoft.com/office/powerpoint/2010/main" val="4269346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951A119-4A2B-4FAC-9986-FF6316690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1295" y="1366070"/>
            <a:ext cx="9706945" cy="4947645"/>
          </a:xfrm>
        </p:spPr>
        <p:txBody>
          <a:bodyPr>
            <a:norm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endParaRPr lang="en-US" sz="1400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1400" dirty="0">
                <a:latin typeface="Century Gothic" panose="020B0502020202020204" pitchFamily="34" charset="0"/>
                <a:sym typeface="Wingdings" panose="05000000000000000000" pitchFamily="2" charset="2"/>
              </a:rPr>
              <a:t>Violations occurred in January 2014 relevant through time: similar incidents e.g. in </a:t>
            </a:r>
            <a:r>
              <a:rPr lang="en-US" sz="1400" dirty="0" err="1">
                <a:latin typeface="Century Gothic" panose="020B0502020202020204" pitchFamily="34" charset="0"/>
                <a:sym typeface="Wingdings" panose="05000000000000000000" pitchFamily="2" charset="2"/>
              </a:rPr>
              <a:t>Agathonisi</a:t>
            </a:r>
            <a:r>
              <a:rPr lang="en-US" sz="1400" dirty="0">
                <a:latin typeface="Century Gothic" panose="020B0502020202020204" pitchFamily="34" charset="0"/>
                <a:sym typeface="Wingdings" panose="05000000000000000000" pitchFamily="2" charset="2"/>
              </a:rPr>
              <a:t> (2018), Pylos (2023)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US" sz="1400" i="1" dirty="0">
              <a:latin typeface="Century Gothic" panose="020B0502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1400" dirty="0">
                <a:latin typeface="Century Gothic" panose="020B0502020202020204" pitchFamily="34" charset="0"/>
              </a:rPr>
              <a:t>Execution raises c</a:t>
            </a:r>
            <a:r>
              <a:rPr lang="en-US" sz="1400" dirty="0">
                <a:latin typeface="Century Gothic" panose="020B0502020202020204" pitchFamily="34" charset="0"/>
                <a:sym typeface="Wingdings" panose="05000000000000000000" pitchFamily="2" charset="2"/>
              </a:rPr>
              <a:t>omplex issues as regards the adequacy of resources, design and roll-out of Coast Guard operations at sea &amp; on search and rescue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US" sz="1400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1400" dirty="0">
                <a:latin typeface="Century Gothic" panose="020B0502020202020204" pitchFamily="34" charset="0"/>
                <a:sym typeface="Wingdings" panose="05000000000000000000" pitchFamily="2" charset="2"/>
              </a:rPr>
              <a:t>Assessment of investigations raises complex issues on institutional set-up (interrogation officials, prosecutors</a:t>
            </a:r>
            <a:r>
              <a:rPr lang="en-US" sz="1400">
                <a:latin typeface="Century Gothic" panose="020B0502020202020204" pitchFamily="34" charset="0"/>
                <a:sym typeface="Wingdings" panose="05000000000000000000" pitchFamily="2" charset="2"/>
              </a:rPr>
              <a:t>’ approach), </a:t>
            </a:r>
            <a:r>
              <a:rPr lang="en-US" sz="1400" dirty="0">
                <a:latin typeface="Century Gothic" panose="020B0502020202020204" pitchFamily="34" charset="0"/>
                <a:sym typeface="Wingdings" panose="05000000000000000000" pitchFamily="2" charset="2"/>
              </a:rPr>
              <a:t>adequacy of selection and modalities of witness examination, assessment of evidence et al.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US" sz="1400" dirty="0">
              <a:latin typeface="Century Gothic" panose="020B0502020202020204" pitchFamily="34" charset="0"/>
            </a:endParaRPr>
          </a:p>
          <a:p>
            <a:pPr algn="just"/>
            <a:endParaRPr lang="en-US" sz="1400" dirty="0">
              <a:latin typeface="Century Gothic" panose="020B0502020202020204" pitchFamily="34" charset="0"/>
            </a:endParaRPr>
          </a:p>
          <a:p>
            <a:pPr algn="just"/>
            <a:r>
              <a:rPr lang="en-GB" sz="1400" dirty="0">
                <a:latin typeface="Century Gothic" panose="020B0502020202020204" pitchFamily="34" charset="0"/>
                <a:sym typeface="Wingdings" panose="05000000000000000000" pitchFamily="2" charset="2"/>
              </a:rPr>
              <a:t> </a:t>
            </a:r>
            <a:r>
              <a:rPr lang="en-GB" sz="1400" i="1" dirty="0">
                <a:latin typeface="Century Gothic" panose="020B0502020202020204" pitchFamily="34" charset="0"/>
              </a:rPr>
              <a:t>Safi v. Greece </a:t>
            </a:r>
            <a:r>
              <a:rPr lang="en-GB" sz="1400" dirty="0">
                <a:latin typeface="Century Gothic" panose="020B0502020202020204" pitchFamily="34" charset="0"/>
              </a:rPr>
              <a:t>should be transferred to </a:t>
            </a:r>
            <a:r>
              <a:rPr lang="en-GB" sz="1400" b="1" dirty="0">
                <a:latin typeface="Century Gothic" panose="020B0502020202020204" pitchFamily="34" charset="0"/>
              </a:rPr>
              <a:t>enhanced supervision</a:t>
            </a:r>
            <a:endParaRPr lang="el-GR" sz="1400" b="1" i="1" dirty="0">
              <a:latin typeface="Century Gothic" panose="020B0502020202020204" pitchFamily="34" charset="0"/>
            </a:endParaRPr>
          </a:p>
          <a:p>
            <a:pPr algn="just"/>
            <a:endParaRPr lang="en-US" sz="1400" dirty="0">
              <a:latin typeface="Century Gothic" panose="020B0502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5" name="Diagonal Stripe 4">
            <a:extLst>
              <a:ext uri="{FF2B5EF4-FFF2-40B4-BE49-F238E27FC236}">
                <a16:creationId xmlns:a16="http://schemas.microsoft.com/office/drawing/2014/main" id="{8A85DF55-6909-474A-B357-5A8C7842A3B5}"/>
              </a:ext>
            </a:extLst>
          </p:cNvPr>
          <p:cNvSpPr>
            <a:spLocks/>
          </p:cNvSpPr>
          <p:nvPr/>
        </p:nvSpPr>
        <p:spPr bwMode="auto">
          <a:xfrm rot="5400000">
            <a:off x="10391775" y="10123"/>
            <a:ext cx="1800225" cy="1800225"/>
          </a:xfrm>
          <a:custGeom>
            <a:avLst/>
            <a:gdLst>
              <a:gd name="T0" fmla="*/ 0 w 1800000"/>
              <a:gd name="T1" fmla="*/ 900000 h 1800000"/>
              <a:gd name="T2" fmla="*/ 900000 w 1800000"/>
              <a:gd name="T3" fmla="*/ 0 h 1800000"/>
              <a:gd name="T4" fmla="*/ 1800000 w 1800000"/>
              <a:gd name="T5" fmla="*/ 0 h 1800000"/>
              <a:gd name="T6" fmla="*/ 0 w 1800000"/>
              <a:gd name="T7" fmla="*/ 1800000 h 1800000"/>
              <a:gd name="T8" fmla="*/ 0 w 1800000"/>
              <a:gd name="T9" fmla="*/ 900000 h 180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00000" h="1800000">
                <a:moveTo>
                  <a:pt x="0" y="900000"/>
                </a:moveTo>
                <a:lnTo>
                  <a:pt x="900000" y="0"/>
                </a:lnTo>
                <a:lnTo>
                  <a:pt x="1800000" y="0"/>
                </a:lnTo>
                <a:lnTo>
                  <a:pt x="0" y="1800000"/>
                </a:lnTo>
                <a:lnTo>
                  <a:pt x="0" y="900000"/>
                </a:lnTo>
                <a:close/>
              </a:path>
            </a:pathLst>
          </a:custGeom>
          <a:solidFill>
            <a:srgbClr val="31849B"/>
          </a:solidFill>
          <a:ln w="12700">
            <a:solidFill>
              <a:srgbClr val="31849B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A29D9F8-22D2-4B70-B716-A90D0BF269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1620" y="802583"/>
            <a:ext cx="8068616" cy="348129"/>
          </a:xfrm>
        </p:spPr>
        <p:txBody>
          <a:bodyPr>
            <a:normAutofit/>
          </a:bodyPr>
          <a:lstStyle/>
          <a:p>
            <a:r>
              <a:rPr lang="en-US" sz="1600" b="1" dirty="0">
                <a:latin typeface="Century Gothic" panose="020B0502020202020204" pitchFamily="34" charset="0"/>
              </a:rPr>
              <a:t>Conclusions</a:t>
            </a:r>
            <a:endParaRPr lang="en-GB" sz="1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878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9A11E3E3A4354FA938446845BBF733" ma:contentTypeVersion="17" ma:contentTypeDescription="Crée un document." ma:contentTypeScope="" ma:versionID="746b9d4ebbe974b0cca86e9c433777c6">
  <xsd:schema xmlns:xsd="http://www.w3.org/2001/XMLSchema" xmlns:xs="http://www.w3.org/2001/XMLSchema" xmlns:p="http://schemas.microsoft.com/office/2006/metadata/properties" xmlns:ns2="60c11fa4-ff9b-492c-bc5b-65b6c8eeded4" xmlns:ns3="d8159c9e-9fad-49a3-a5ae-2b6725e7a0d2" targetNamespace="http://schemas.microsoft.com/office/2006/metadata/properties" ma:root="true" ma:fieldsID="0db50312334e1cb779365bc9b017597c" ns2:_="" ns3:_="">
    <xsd:import namespace="60c11fa4-ff9b-492c-bc5b-65b6c8eeded4"/>
    <xsd:import namespace="d8159c9e-9fad-49a3-a5ae-2b6725e7a0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c11fa4-ff9b-492c-bc5b-65b6c8eede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96157c6d-8be7-4238-927e-8145b24040a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159c9e-9fad-49a3-a5ae-2b6725e7a0d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d873f42-f0f5-4be7-96d1-d46760763c3c}" ma:internalName="TaxCatchAll" ma:showField="CatchAllData" ma:web="d8159c9e-9fad-49a3-a5ae-2b6725e7a0d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52EF3B3-0071-4F83-BD61-33F140AAF721}"/>
</file>

<file path=customXml/itemProps2.xml><?xml version="1.0" encoding="utf-8"?>
<ds:datastoreItem xmlns:ds="http://schemas.openxmlformats.org/officeDocument/2006/customXml" ds:itemID="{DB529EE7-76BF-41FF-BFF8-F97175BE76B5}"/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656</Words>
  <Application>Microsoft Office PowerPoint</Application>
  <PresentationFormat>Widescreen</PresentationFormat>
  <Paragraphs>85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Wingdings</vt:lpstr>
      <vt:lpstr>Office Theme</vt:lpstr>
      <vt:lpstr>Execution of Safi v. Greece </vt:lpstr>
      <vt:lpstr>The Safi v. Greece ruling: Key elements App No 5418/15, Judgment of 7 July 2022</vt:lpstr>
      <vt:lpstr>Safi v. Greece in context – the Pylos shipwreck and beyond</vt:lpstr>
      <vt:lpstr>Substantive obligations under Article 2 ECHR: Coast Guard operations</vt:lpstr>
      <vt:lpstr>Procedural obligations under Article 2 ECHR: Effectiveness of investigations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Refoulement in the EU The case of Greece</dc:title>
  <dc:creator>Minos Mouzourakis</dc:creator>
  <cp:lastModifiedBy>Minos Mouzourakis</cp:lastModifiedBy>
  <cp:revision>285</cp:revision>
  <dcterms:created xsi:type="dcterms:W3CDTF">2020-08-27T11:13:50Z</dcterms:created>
  <dcterms:modified xsi:type="dcterms:W3CDTF">2023-09-15T11:45:24Z</dcterms:modified>
</cp:coreProperties>
</file>