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3" r:id="rId5"/>
    <p:sldId id="262" r:id="rId6"/>
    <p:sldId id="266" r:id="rId7"/>
    <p:sldId id="267" r:id="rId8"/>
    <p:sldId id="270" r:id="rId9"/>
    <p:sldId id="268" r:id="rId10"/>
    <p:sldId id="27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91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247D9C0A-C8F6-4D93-A74D-5C8A395A5FE4}" type="datetimeFigureOut">
              <a:rPr lang="en-US" smtClean="0"/>
              <a:t>11/14/2021</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F075F3E2-4303-4375-8CAF-C38832A261E2}"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04905746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7D9C0A-C8F6-4D93-A74D-5C8A395A5FE4}"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5F3E2-4303-4375-8CAF-C38832A261E2}" type="slidenum">
              <a:rPr lang="en-US" smtClean="0"/>
              <a:t>‹#›</a:t>
            </a:fld>
            <a:endParaRPr lang="en-US"/>
          </a:p>
        </p:txBody>
      </p:sp>
    </p:spTree>
    <p:extLst>
      <p:ext uri="{BB962C8B-B14F-4D97-AF65-F5344CB8AC3E}">
        <p14:creationId xmlns:p14="http://schemas.microsoft.com/office/powerpoint/2010/main" val="1248804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7D9C0A-C8F6-4D93-A74D-5C8A395A5FE4}"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5F3E2-4303-4375-8CAF-C38832A261E2}" type="slidenum">
              <a:rPr lang="en-US" smtClean="0"/>
              <a:t>‹#›</a:t>
            </a:fld>
            <a:endParaRPr lang="en-US"/>
          </a:p>
        </p:txBody>
      </p:sp>
    </p:spTree>
    <p:extLst>
      <p:ext uri="{BB962C8B-B14F-4D97-AF65-F5344CB8AC3E}">
        <p14:creationId xmlns:p14="http://schemas.microsoft.com/office/powerpoint/2010/main" val="2065761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7D9C0A-C8F6-4D93-A74D-5C8A395A5FE4}"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5F3E2-4303-4375-8CAF-C38832A261E2}" type="slidenum">
              <a:rPr lang="en-US" smtClean="0"/>
              <a:t>‹#›</a:t>
            </a:fld>
            <a:endParaRPr lang="en-US"/>
          </a:p>
        </p:txBody>
      </p:sp>
    </p:spTree>
    <p:extLst>
      <p:ext uri="{BB962C8B-B14F-4D97-AF65-F5344CB8AC3E}">
        <p14:creationId xmlns:p14="http://schemas.microsoft.com/office/powerpoint/2010/main" val="3711644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247D9C0A-C8F6-4D93-A74D-5C8A395A5FE4}" type="datetimeFigureOut">
              <a:rPr lang="en-US" smtClean="0"/>
              <a:t>11/14/2021</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F075F3E2-4303-4375-8CAF-C38832A261E2}"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81430946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47D9C0A-C8F6-4D93-A74D-5C8A395A5FE4}" type="datetimeFigureOut">
              <a:rPr lang="en-US" smtClean="0"/>
              <a:t>11/14/2021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75F3E2-4303-4375-8CAF-C38832A261E2}" type="slidenum">
              <a:rPr lang="en-US" smtClean="0"/>
              <a:t>‹#›</a:t>
            </a:fld>
            <a:endParaRPr lang="en-US"/>
          </a:p>
        </p:txBody>
      </p:sp>
    </p:spTree>
    <p:extLst>
      <p:ext uri="{BB962C8B-B14F-4D97-AF65-F5344CB8AC3E}">
        <p14:creationId xmlns:p14="http://schemas.microsoft.com/office/powerpoint/2010/main" val="3029845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47D9C0A-C8F6-4D93-A74D-5C8A395A5FE4}" type="datetimeFigureOut">
              <a:rPr lang="en-US" smtClean="0"/>
              <a:t>11/14/2021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75F3E2-4303-4375-8CAF-C38832A261E2}" type="slidenum">
              <a:rPr lang="en-US" smtClean="0"/>
              <a:t>‹#›</a:t>
            </a:fld>
            <a:endParaRPr lang="en-US"/>
          </a:p>
        </p:txBody>
      </p:sp>
    </p:spTree>
    <p:extLst>
      <p:ext uri="{BB962C8B-B14F-4D97-AF65-F5344CB8AC3E}">
        <p14:creationId xmlns:p14="http://schemas.microsoft.com/office/powerpoint/2010/main" val="86360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47D9C0A-C8F6-4D93-A74D-5C8A395A5FE4}" type="datetimeFigureOut">
              <a:rPr lang="en-US" smtClean="0"/>
              <a:t>11/14/2021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75F3E2-4303-4375-8CAF-C38832A261E2}" type="slidenum">
              <a:rPr lang="en-US" smtClean="0"/>
              <a:t>‹#›</a:t>
            </a:fld>
            <a:endParaRPr lang="en-US"/>
          </a:p>
        </p:txBody>
      </p:sp>
    </p:spTree>
    <p:extLst>
      <p:ext uri="{BB962C8B-B14F-4D97-AF65-F5344CB8AC3E}">
        <p14:creationId xmlns:p14="http://schemas.microsoft.com/office/powerpoint/2010/main" val="3149215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7D9C0A-C8F6-4D93-A74D-5C8A395A5FE4}" type="datetimeFigureOut">
              <a:rPr lang="en-US" smtClean="0"/>
              <a:t>11/14/2021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75F3E2-4303-4375-8CAF-C38832A261E2}" type="slidenum">
              <a:rPr lang="en-US" smtClean="0"/>
              <a:t>‹#›</a:t>
            </a:fld>
            <a:endParaRPr lang="en-US"/>
          </a:p>
        </p:txBody>
      </p:sp>
    </p:spTree>
    <p:extLst>
      <p:ext uri="{BB962C8B-B14F-4D97-AF65-F5344CB8AC3E}">
        <p14:creationId xmlns:p14="http://schemas.microsoft.com/office/powerpoint/2010/main" val="1086475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247D9C0A-C8F6-4D93-A74D-5C8A395A5FE4}" type="datetimeFigureOut">
              <a:rPr lang="en-US" smtClean="0"/>
              <a:t>11/14/2021</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F075F3E2-4303-4375-8CAF-C38832A261E2}"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70894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247D9C0A-C8F6-4D93-A74D-5C8A395A5FE4}" type="datetimeFigureOut">
              <a:rPr lang="en-US" smtClean="0"/>
              <a:t>11/14/2021</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F075F3E2-4303-4375-8CAF-C38832A261E2}"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06102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247D9C0A-C8F6-4D93-A74D-5C8A395A5FE4}" type="datetimeFigureOut">
              <a:rPr lang="en-US" smtClean="0"/>
              <a:t>11/14/2021</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F075F3E2-4303-4375-8CAF-C38832A261E2}"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728262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05756" y="2823823"/>
            <a:ext cx="8361229" cy="2098226"/>
          </a:xfrm>
        </p:spPr>
        <p:txBody>
          <a:bodyPr/>
          <a:lstStyle/>
          <a:p>
            <a:pPr algn="just"/>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Rule 9 (2) submission to the Committee of Ministers of the Council of Europe with regard to the execution of judgments on the </a:t>
            </a:r>
            <a:r>
              <a:rPr lang="en-US" sz="2800" b="1" i="1" dirty="0" err="1" smtClean="0">
                <a:solidFill>
                  <a:schemeClr val="accent2">
                    <a:lumMod val="50000"/>
                  </a:schemeClr>
                </a:solidFill>
                <a:latin typeface="Times New Roman" panose="02020603050405020304" pitchFamily="18" charset="0"/>
                <a:cs typeface="Times New Roman" panose="02020603050405020304" pitchFamily="18" charset="0"/>
              </a:rPr>
              <a:t>Identoba</a:t>
            </a:r>
            <a:r>
              <a:rPr lang="en-US" sz="2800" b="1" i="1" dirty="0" smtClean="0">
                <a:solidFill>
                  <a:schemeClr val="accent2">
                    <a:lumMod val="50000"/>
                  </a:schemeClr>
                </a:solidFill>
                <a:latin typeface="Times New Roman" panose="02020603050405020304" pitchFamily="18" charset="0"/>
                <a:cs typeface="Times New Roman" panose="02020603050405020304" pitchFamily="18" charset="0"/>
              </a:rPr>
              <a:t> and Others </a:t>
            </a:r>
            <a:r>
              <a:rPr lang="en-US" sz="2800" dirty="0" smtClean="0">
                <a:latin typeface="Times New Roman" panose="02020603050405020304" pitchFamily="18" charset="0"/>
                <a:cs typeface="Times New Roman" panose="02020603050405020304" pitchFamily="18" charset="0"/>
              </a:rPr>
              <a:t>group of cases</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3894220" y="4676198"/>
            <a:ext cx="4874983" cy="1086237"/>
          </a:xfrm>
        </p:spPr>
        <p:txBody>
          <a:bodyPr>
            <a:normAutofit lnSpcReduction="10000"/>
          </a:bodyPr>
          <a:lstStyle/>
          <a:p>
            <a:r>
              <a:rPr lang="en-US" dirty="0">
                <a:latin typeface="Times New Roman" panose="02020603050405020304" pitchFamily="18" charset="0"/>
                <a:cs typeface="Times New Roman" panose="02020603050405020304" pitchFamily="18" charset="0"/>
              </a:rPr>
              <a:t>Georgian Young Lawyers' Association (GYLA</a:t>
            </a:r>
            <a:r>
              <a:rPr lang="en-US" dirty="0" smtClean="0">
                <a:latin typeface="Times New Roman" panose="02020603050405020304" pitchFamily="18" charset="0"/>
                <a:cs typeface="Times New Roman" panose="02020603050405020304" pitchFamily="18" charset="0"/>
              </a:rPr>
              <a:t>)</a:t>
            </a:r>
          </a:p>
          <a:p>
            <a:r>
              <a:rPr lang="en-US" sz="1600" dirty="0" smtClean="0">
                <a:latin typeface="Times New Roman" panose="02020603050405020304" pitchFamily="18" charset="0"/>
                <a:cs typeface="Times New Roman" panose="02020603050405020304" pitchFamily="18" charset="0"/>
              </a:rPr>
              <a:t>Strasbourg, France, 2021</a:t>
            </a:r>
            <a:endParaRPr lang="en-US" sz="16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4796934" y="28688"/>
            <a:ext cx="2066667" cy="2038095"/>
          </a:xfrm>
          <a:prstGeom prst="rect">
            <a:avLst/>
          </a:prstGeom>
        </p:spPr>
      </p:pic>
    </p:spTree>
    <p:extLst>
      <p:ext uri="{BB962C8B-B14F-4D97-AF65-F5344CB8AC3E}">
        <p14:creationId xmlns:p14="http://schemas.microsoft.com/office/powerpoint/2010/main" val="2759701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Thank you for the attention!</a:t>
            </a:r>
            <a:endParaRPr lang="en-US" dirty="0">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p:txBody>
          <a:bodyPr/>
          <a:lstStyle/>
          <a:p>
            <a:r>
              <a:rPr lang="en-US" i="1" dirty="0" smtClean="0">
                <a:latin typeface="Times New Roman" panose="02020603050405020304" pitchFamily="18" charset="0"/>
                <a:cs typeface="Times New Roman" panose="02020603050405020304" pitchFamily="18" charset="0"/>
              </a:rPr>
              <a:t>Questions?</a:t>
            </a:r>
            <a:endParaRPr lang="en-US"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7370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5013"/>
            <a:ext cx="9601200" cy="1485900"/>
          </a:xfrm>
        </p:spPr>
        <p:txBody>
          <a:bodyPr/>
          <a:lstStyle/>
          <a:p>
            <a:r>
              <a:rPr lang="en-US" dirty="0">
                <a:latin typeface="Times New Roman" panose="02020603050405020304" pitchFamily="18" charset="0"/>
                <a:cs typeface="Times New Roman" panose="02020603050405020304" pitchFamily="18" charset="0"/>
              </a:rPr>
              <a:t>This group unites the </a:t>
            </a:r>
            <a:r>
              <a:rPr lang="en-US" dirty="0" smtClean="0">
                <a:latin typeface="Times New Roman" panose="02020603050405020304" pitchFamily="18" charset="0"/>
                <a:cs typeface="Times New Roman" panose="02020603050405020304" pitchFamily="18" charset="0"/>
              </a:rPr>
              <a:t>following cases</a:t>
            </a:r>
            <a:r>
              <a:rPr lang="en-US"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p:txBody>
          <a:bodyPr>
            <a:normAutofit fontScale="92500"/>
          </a:bodyPr>
          <a:lstStyle/>
          <a:p>
            <a:pPr marL="457200" indent="-457200" algn="just">
              <a:buFont typeface="+mj-lt"/>
              <a:buAutoNum type="arabicPeriod"/>
            </a:pPr>
            <a:r>
              <a:rPr lang="en-US" sz="3500" b="1" i="1" dirty="0" err="1">
                <a:latin typeface="Times New Roman" panose="02020603050405020304" pitchFamily="18" charset="0"/>
                <a:cs typeface="Times New Roman" panose="02020603050405020304" pitchFamily="18" charset="0"/>
              </a:rPr>
              <a:t>Identoba</a:t>
            </a:r>
            <a:r>
              <a:rPr lang="en-US" sz="3500" b="1" i="1" dirty="0">
                <a:latin typeface="Times New Roman" panose="02020603050405020304" pitchFamily="18" charset="0"/>
                <a:cs typeface="Times New Roman" panose="02020603050405020304" pitchFamily="18" charset="0"/>
              </a:rPr>
              <a:t> and Others v. Georgia </a:t>
            </a:r>
            <a:r>
              <a:rPr lang="en-US" i="1" dirty="0">
                <a:latin typeface="Times New Roman" panose="02020603050405020304" pitchFamily="18" charset="0"/>
                <a:cs typeface="Times New Roman" panose="02020603050405020304" pitchFamily="18" charset="0"/>
              </a:rPr>
              <a:t>(№ 73235/12, 12/05/2015</a:t>
            </a:r>
            <a:r>
              <a:rPr lang="en-US" i="1" dirty="0" smtClean="0">
                <a:latin typeface="Times New Roman" panose="02020603050405020304" pitchFamily="18" charset="0"/>
                <a:cs typeface="Times New Roman" panose="02020603050405020304" pitchFamily="18" charset="0"/>
              </a:rPr>
              <a:t>)</a:t>
            </a:r>
            <a:r>
              <a:rPr lang="ka-GE" i="1" dirty="0" smtClean="0">
                <a:latin typeface="Times New Roman" panose="02020603050405020304" pitchFamily="18" charset="0"/>
                <a:cs typeface="Times New Roman" panose="02020603050405020304" pitchFamily="18" charset="0"/>
              </a:rPr>
              <a:t>;</a:t>
            </a:r>
            <a:endParaRPr lang="en-US" i="1" dirty="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n-US" sz="3200" b="1" i="1" dirty="0">
                <a:latin typeface="Times New Roman" panose="02020603050405020304" pitchFamily="18" charset="0"/>
                <a:cs typeface="Times New Roman" panose="02020603050405020304" pitchFamily="18" charset="0"/>
              </a:rPr>
              <a:t>97 Members of the </a:t>
            </a:r>
            <a:r>
              <a:rPr lang="en-US" sz="3200" b="1" i="1" dirty="0" err="1">
                <a:latin typeface="Times New Roman" panose="02020603050405020304" pitchFamily="18" charset="0"/>
                <a:cs typeface="Times New Roman" panose="02020603050405020304" pitchFamily="18" charset="0"/>
              </a:rPr>
              <a:t>Gldani</a:t>
            </a:r>
            <a:r>
              <a:rPr lang="en-US" sz="3200" b="1" i="1" dirty="0">
                <a:latin typeface="Times New Roman" panose="02020603050405020304" pitchFamily="18" charset="0"/>
                <a:cs typeface="Times New Roman" panose="02020603050405020304" pitchFamily="18" charset="0"/>
              </a:rPr>
              <a:t> Congregation of Jehovah’s Witnesses and 4 Others v. Georgia </a:t>
            </a:r>
            <a:r>
              <a:rPr lang="en-US" i="1" dirty="0">
                <a:latin typeface="Times New Roman" panose="02020603050405020304" pitchFamily="18" charset="0"/>
                <a:cs typeface="Times New Roman" panose="02020603050405020304" pitchFamily="18" charset="0"/>
              </a:rPr>
              <a:t>(№ 71156/01, 03/05/2007</a:t>
            </a:r>
            <a:r>
              <a:rPr lang="en-US" i="1" dirty="0" smtClean="0">
                <a:latin typeface="Times New Roman" panose="02020603050405020304" pitchFamily="18" charset="0"/>
                <a:cs typeface="Times New Roman" panose="02020603050405020304" pitchFamily="18" charset="0"/>
              </a:rPr>
              <a:t>)</a:t>
            </a:r>
            <a:r>
              <a:rPr lang="ka-GE" i="1" dirty="0" smtClean="0">
                <a:latin typeface="Times New Roman" panose="02020603050405020304" pitchFamily="18" charset="0"/>
                <a:cs typeface="Times New Roman" panose="02020603050405020304" pitchFamily="18" charset="0"/>
              </a:rPr>
              <a:t>;</a:t>
            </a:r>
            <a:endParaRPr lang="en-US" i="1" dirty="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n-US" sz="3200" b="1" i="1" dirty="0" err="1">
                <a:latin typeface="Times New Roman" panose="02020603050405020304" pitchFamily="18" charset="0"/>
                <a:cs typeface="Times New Roman" panose="02020603050405020304" pitchFamily="18" charset="0"/>
              </a:rPr>
              <a:t>Begheluri</a:t>
            </a:r>
            <a:r>
              <a:rPr lang="en-US" sz="3200" b="1" i="1" dirty="0">
                <a:latin typeface="Times New Roman" panose="02020603050405020304" pitchFamily="18" charset="0"/>
                <a:cs typeface="Times New Roman" panose="02020603050405020304" pitchFamily="18" charset="0"/>
              </a:rPr>
              <a:t> and Others v. Georgia </a:t>
            </a:r>
            <a:r>
              <a:rPr lang="en-US" i="1" dirty="0">
                <a:latin typeface="Times New Roman" panose="02020603050405020304" pitchFamily="18" charset="0"/>
                <a:cs typeface="Times New Roman" panose="02020603050405020304" pitchFamily="18" charset="0"/>
              </a:rPr>
              <a:t>(</a:t>
            </a:r>
            <a:r>
              <a:rPr lang="en-US" i="1" dirty="0" smtClean="0">
                <a:latin typeface="Times New Roman" panose="02020603050405020304" pitchFamily="18" charset="0"/>
                <a:cs typeface="Times New Roman" panose="02020603050405020304" pitchFamily="18" charset="0"/>
              </a:rPr>
              <a:t>№</a:t>
            </a:r>
            <a:r>
              <a:rPr lang="ka-GE" i="1" dirty="0" smtClean="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28490/02</a:t>
            </a:r>
            <a:r>
              <a:rPr lang="en-US" i="1" dirty="0">
                <a:latin typeface="Times New Roman" panose="02020603050405020304" pitchFamily="18" charset="0"/>
                <a:cs typeface="Times New Roman" panose="02020603050405020304" pitchFamily="18" charset="0"/>
              </a:rPr>
              <a:t>, 07/10/2014</a:t>
            </a:r>
            <a:r>
              <a:rPr lang="en-US" i="1" dirty="0" smtClean="0">
                <a:latin typeface="Times New Roman" panose="02020603050405020304" pitchFamily="18" charset="0"/>
                <a:cs typeface="Times New Roman" panose="02020603050405020304" pitchFamily="18" charset="0"/>
              </a:rPr>
              <a:t>)</a:t>
            </a:r>
            <a:r>
              <a:rPr lang="ka-GE" i="1" dirty="0" smtClean="0">
                <a:latin typeface="Times New Roman" panose="02020603050405020304" pitchFamily="18" charset="0"/>
                <a:cs typeface="Times New Roman" panose="02020603050405020304" pitchFamily="18" charset="0"/>
              </a:rPr>
              <a:t>;</a:t>
            </a:r>
            <a:endParaRPr lang="en-US" i="1" dirty="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n-US" sz="3200" b="1" i="1" dirty="0" err="1">
                <a:latin typeface="Times New Roman" panose="02020603050405020304" pitchFamily="18" charset="0"/>
                <a:cs typeface="Times New Roman" panose="02020603050405020304" pitchFamily="18" charset="0"/>
              </a:rPr>
              <a:t>Tsartsidze</a:t>
            </a:r>
            <a:r>
              <a:rPr lang="en-US" sz="3200" b="1" i="1" dirty="0">
                <a:latin typeface="Times New Roman" panose="02020603050405020304" pitchFamily="18" charset="0"/>
                <a:cs typeface="Times New Roman" panose="02020603050405020304" pitchFamily="18" charset="0"/>
              </a:rPr>
              <a:t> and Others v. Georgia </a:t>
            </a:r>
            <a:r>
              <a:rPr lang="en-US" i="1" dirty="0">
                <a:latin typeface="Times New Roman" panose="02020603050405020304" pitchFamily="18" charset="0"/>
                <a:cs typeface="Times New Roman" panose="02020603050405020304" pitchFamily="18" charset="0"/>
              </a:rPr>
              <a:t>(№ 18766/04, 17/01/2017); </a:t>
            </a:r>
          </a:p>
          <a:p>
            <a:pPr marL="457200" indent="-457200" algn="just">
              <a:buFont typeface="+mj-lt"/>
              <a:buAutoNum type="arabicPeriod"/>
            </a:pPr>
            <a:r>
              <a:rPr lang="en-US" sz="3200" b="1" i="1" dirty="0" err="1">
                <a:latin typeface="Times New Roman" panose="02020603050405020304" pitchFamily="18" charset="0"/>
                <a:cs typeface="Times New Roman" panose="02020603050405020304" pitchFamily="18" charset="0"/>
              </a:rPr>
              <a:t>Aghdgomelashvili</a:t>
            </a:r>
            <a:r>
              <a:rPr lang="en-US" sz="3200" b="1" i="1" dirty="0">
                <a:latin typeface="Times New Roman" panose="02020603050405020304" pitchFamily="18" charset="0"/>
                <a:cs typeface="Times New Roman" panose="02020603050405020304" pitchFamily="18" charset="0"/>
              </a:rPr>
              <a:t> and Others v. Georgia </a:t>
            </a:r>
            <a:r>
              <a:rPr lang="en-US" i="1" dirty="0">
                <a:latin typeface="Times New Roman" panose="02020603050405020304" pitchFamily="18" charset="0"/>
                <a:cs typeface="Times New Roman" panose="02020603050405020304" pitchFamily="18" charset="0"/>
              </a:rPr>
              <a:t>(</a:t>
            </a:r>
            <a:r>
              <a:rPr lang="en-US" i="1" dirty="0" smtClean="0">
                <a:latin typeface="Times New Roman" panose="02020603050405020304" pitchFamily="18" charset="0"/>
                <a:cs typeface="Times New Roman" panose="02020603050405020304" pitchFamily="18" charset="0"/>
              </a:rPr>
              <a:t>№</a:t>
            </a:r>
            <a:r>
              <a:rPr lang="ka-GE" i="1" dirty="0" smtClean="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7224/11</a:t>
            </a:r>
            <a:r>
              <a:rPr lang="en-US" i="1" dirty="0">
                <a:latin typeface="Times New Roman" panose="02020603050405020304" pitchFamily="18" charset="0"/>
                <a:cs typeface="Times New Roman" panose="02020603050405020304" pitchFamily="18" charset="0"/>
              </a:rPr>
              <a:t>, 08/10/2020).</a:t>
            </a:r>
          </a:p>
        </p:txBody>
      </p:sp>
      <p:pic>
        <p:nvPicPr>
          <p:cNvPr id="4" name="Picture 3"/>
          <p:cNvPicPr>
            <a:picLocks noChangeAspect="1"/>
          </p:cNvPicPr>
          <p:nvPr/>
        </p:nvPicPr>
        <p:blipFill>
          <a:blip r:embed="rId2"/>
          <a:stretch>
            <a:fillRect/>
          </a:stretch>
        </p:blipFill>
        <p:spPr>
          <a:xfrm>
            <a:off x="10825316" y="5511474"/>
            <a:ext cx="1366684" cy="1346526"/>
          </a:xfrm>
          <a:prstGeom prst="rect">
            <a:avLst/>
          </a:prstGeom>
        </p:spPr>
      </p:pic>
    </p:spTree>
    <p:extLst>
      <p:ext uri="{BB962C8B-B14F-4D97-AF65-F5344CB8AC3E}">
        <p14:creationId xmlns:p14="http://schemas.microsoft.com/office/powerpoint/2010/main" val="1388540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Outline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algn="just"/>
            <a:r>
              <a:rPr lang="en-US" sz="3200" dirty="0">
                <a:latin typeface="Times New Roman" panose="02020603050405020304" pitchFamily="18" charset="0"/>
                <a:cs typeface="Times New Roman" panose="02020603050405020304" pitchFamily="18" charset="0"/>
              </a:rPr>
              <a:t>T</a:t>
            </a:r>
            <a:r>
              <a:rPr lang="en-US" sz="3200" dirty="0" smtClean="0">
                <a:latin typeface="Times New Roman" panose="02020603050405020304" pitchFamily="18" charset="0"/>
                <a:cs typeface="Times New Roman" panose="02020603050405020304" pitchFamily="18" charset="0"/>
              </a:rPr>
              <a:t>he </a:t>
            </a:r>
            <a:r>
              <a:rPr lang="en-US" sz="3200" dirty="0">
                <a:latin typeface="Times New Roman" panose="02020603050405020304" pitchFamily="18" charset="0"/>
                <a:cs typeface="Times New Roman" panose="02020603050405020304" pitchFamily="18" charset="0"/>
              </a:rPr>
              <a:t>matters arising in relation to the general </a:t>
            </a:r>
            <a:r>
              <a:rPr lang="en-US" sz="3200" dirty="0" smtClean="0">
                <a:latin typeface="Times New Roman" panose="02020603050405020304" pitchFamily="18" charset="0"/>
                <a:cs typeface="Times New Roman" panose="02020603050405020304" pitchFamily="18" charset="0"/>
              </a:rPr>
              <a:t>measures;</a:t>
            </a:r>
          </a:p>
          <a:p>
            <a:pPr algn="just"/>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key concerns and challenges related to the human rights condition of LGBT+ and Jehovah’s </a:t>
            </a:r>
            <a:r>
              <a:rPr lang="en-US" sz="3200" dirty="0" smtClean="0">
                <a:latin typeface="Times New Roman" panose="02020603050405020304" pitchFamily="18" charset="0"/>
                <a:cs typeface="Times New Roman" panose="02020603050405020304" pitchFamily="18" charset="0"/>
              </a:rPr>
              <a:t>witnesses;</a:t>
            </a:r>
          </a:p>
          <a:p>
            <a:pPr algn="just"/>
            <a:r>
              <a:rPr lang="en-US" sz="3200" dirty="0" smtClean="0">
                <a:latin typeface="Times New Roman" panose="02020603050405020304" pitchFamily="18" charset="0"/>
                <a:cs typeface="Times New Roman" panose="02020603050405020304" pitchFamily="18" charset="0"/>
              </a:rPr>
              <a:t>The recommendations </a:t>
            </a:r>
            <a:r>
              <a:rPr lang="en-US" sz="3200" dirty="0">
                <a:latin typeface="Times New Roman" panose="02020603050405020304" pitchFamily="18" charset="0"/>
                <a:cs typeface="Times New Roman" panose="02020603050405020304" pitchFamily="18" charset="0"/>
              </a:rPr>
              <a:t>and a number of steps that </a:t>
            </a:r>
            <a:r>
              <a:rPr lang="en-US" sz="3200" dirty="0" smtClean="0">
                <a:latin typeface="Times New Roman" panose="02020603050405020304" pitchFamily="18" charset="0"/>
                <a:cs typeface="Times New Roman" panose="02020603050405020304" pitchFamily="18" charset="0"/>
              </a:rPr>
              <a:t>are </a:t>
            </a:r>
            <a:r>
              <a:rPr lang="en-US" sz="3200" dirty="0">
                <a:latin typeface="Times New Roman" panose="02020603050405020304" pitchFamily="18" charset="0"/>
                <a:cs typeface="Times New Roman" panose="02020603050405020304" pitchFamily="18" charset="0"/>
              </a:rPr>
              <a:t>required to ensure the full and effective execution of these judgments.</a:t>
            </a:r>
          </a:p>
        </p:txBody>
      </p:sp>
      <p:pic>
        <p:nvPicPr>
          <p:cNvPr id="4" name="Picture 3"/>
          <p:cNvPicPr>
            <a:picLocks noChangeAspect="1"/>
          </p:cNvPicPr>
          <p:nvPr/>
        </p:nvPicPr>
        <p:blipFill>
          <a:blip r:embed="rId2"/>
          <a:stretch>
            <a:fillRect/>
          </a:stretch>
        </p:blipFill>
        <p:spPr>
          <a:xfrm>
            <a:off x="10825316" y="5511474"/>
            <a:ext cx="1366684" cy="1346526"/>
          </a:xfrm>
          <a:prstGeom prst="rect">
            <a:avLst/>
          </a:prstGeom>
        </p:spPr>
      </p:pic>
    </p:spTree>
    <p:extLst>
      <p:ext uri="{BB962C8B-B14F-4D97-AF65-F5344CB8AC3E}">
        <p14:creationId xmlns:p14="http://schemas.microsoft.com/office/powerpoint/2010/main" val="3611792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a:latin typeface="Times New Roman" panose="02020603050405020304" pitchFamily="18" charset="0"/>
                <a:cs typeface="Times New Roman" panose="02020603050405020304" pitchFamily="18" charset="0"/>
              </a:rPr>
              <a:t>On </a:t>
            </a:r>
            <a:r>
              <a:rPr lang="en-US" dirty="0" smtClean="0">
                <a:latin typeface="Times New Roman" panose="02020603050405020304" pitchFamily="18" charset="0"/>
                <a:cs typeface="Times New Roman" panose="02020603050405020304" pitchFamily="18" charset="0"/>
              </a:rPr>
              <a:t>1383</a:t>
            </a:r>
            <a:r>
              <a:rPr lang="en-US" baseline="30000" dirty="0" smtClean="0">
                <a:latin typeface="Times New Roman" panose="02020603050405020304" pitchFamily="18" charset="0"/>
                <a:cs typeface="Times New Roman" panose="02020603050405020304" pitchFamily="18" charset="0"/>
              </a:rPr>
              <a:t>rd</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meeting, 29 September – 1 October 2020 (DH</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algn="just"/>
            <a:r>
              <a:rPr lang="en-US" sz="3500" dirty="0" smtClean="0">
                <a:latin typeface="Times New Roman" panose="02020603050405020304" pitchFamily="18" charset="0"/>
                <a:cs typeface="Times New Roman" panose="02020603050405020304" pitchFamily="18" charset="0"/>
              </a:rPr>
              <a:t>The Deputies </a:t>
            </a:r>
            <a:r>
              <a:rPr lang="en-US" sz="3500" b="1" i="1" dirty="0" smtClean="0">
                <a:solidFill>
                  <a:schemeClr val="accent2">
                    <a:lumMod val="50000"/>
                  </a:schemeClr>
                </a:solidFill>
                <a:latin typeface="Times New Roman" panose="02020603050405020304" pitchFamily="18" charset="0"/>
                <a:cs typeface="Times New Roman" panose="02020603050405020304" pitchFamily="18" charset="0"/>
              </a:rPr>
              <a:t>noted </a:t>
            </a:r>
            <a:r>
              <a:rPr lang="en-US" sz="3500" b="1" i="1" dirty="0">
                <a:solidFill>
                  <a:schemeClr val="accent2">
                    <a:lumMod val="50000"/>
                  </a:schemeClr>
                </a:solidFill>
                <a:latin typeface="Times New Roman" panose="02020603050405020304" pitchFamily="18" charset="0"/>
                <a:cs typeface="Times New Roman" panose="02020603050405020304" pitchFamily="18" charset="0"/>
              </a:rPr>
              <a:t>with concern </a:t>
            </a:r>
            <a:r>
              <a:rPr lang="en-US" sz="3500" dirty="0">
                <a:latin typeface="Times New Roman" panose="02020603050405020304" pitchFamily="18" charset="0"/>
                <a:cs typeface="Times New Roman" panose="02020603050405020304" pitchFamily="18" charset="0"/>
              </a:rPr>
              <a:t>the Public Defender’s 2019 special report on discrimination and NGO communications indicating that </a:t>
            </a:r>
            <a:r>
              <a:rPr lang="en-US" sz="3500" b="1" i="1" dirty="0">
                <a:latin typeface="Times New Roman" panose="02020603050405020304" pitchFamily="18" charset="0"/>
                <a:cs typeface="Times New Roman" panose="02020603050405020304" pitchFamily="18" charset="0"/>
              </a:rPr>
              <a:t>discrimination on grounds of sexual orientation and gender identity </a:t>
            </a:r>
            <a:r>
              <a:rPr lang="en-US" sz="3500" b="1" i="1" dirty="0">
                <a:solidFill>
                  <a:schemeClr val="accent2">
                    <a:lumMod val="50000"/>
                  </a:schemeClr>
                </a:solidFill>
                <a:latin typeface="Times New Roman" panose="02020603050405020304" pitchFamily="18" charset="0"/>
                <a:cs typeface="Times New Roman" panose="02020603050405020304" pitchFamily="18" charset="0"/>
              </a:rPr>
              <a:t>remains a serious challenge </a:t>
            </a:r>
            <a:r>
              <a:rPr lang="en-US" sz="3500" dirty="0">
                <a:latin typeface="Times New Roman" panose="02020603050405020304" pitchFamily="18" charset="0"/>
                <a:cs typeface="Times New Roman" panose="02020603050405020304" pitchFamily="18" charset="0"/>
              </a:rPr>
              <a:t>in Georgia, including the </a:t>
            </a:r>
            <a:r>
              <a:rPr lang="en-US" sz="3500" dirty="0" err="1">
                <a:latin typeface="Times New Roman" panose="02020603050405020304" pitchFamily="18" charset="0"/>
                <a:cs typeface="Times New Roman" panose="02020603050405020304" pitchFamily="18" charset="0"/>
              </a:rPr>
              <a:t>realisation</a:t>
            </a:r>
            <a:r>
              <a:rPr lang="en-US" sz="3500" dirty="0">
                <a:latin typeface="Times New Roman" panose="02020603050405020304" pitchFamily="18" charset="0"/>
                <a:cs typeface="Times New Roman" panose="02020603050405020304" pitchFamily="18" charset="0"/>
              </a:rPr>
              <a:t> of freedom of expression and assembly by LGBTI persons and Jehovah Witnesses, while the identification of bias in the context of investigations remains a major </a:t>
            </a:r>
            <a:r>
              <a:rPr lang="en-US" sz="3500" dirty="0" smtClean="0">
                <a:latin typeface="Times New Roman" panose="02020603050405020304" pitchFamily="18" charset="0"/>
                <a:cs typeface="Times New Roman" panose="02020603050405020304" pitchFamily="18" charset="0"/>
              </a:rPr>
              <a:t>challenge</a:t>
            </a:r>
            <a:endParaRPr lang="en-US" sz="3500" dirty="0">
              <a:latin typeface="Times New Roman" panose="02020603050405020304" pitchFamily="18" charset="0"/>
              <a:cs typeface="Times New Roman" panose="02020603050405020304" pitchFamily="18" charset="0"/>
            </a:endParaRPr>
          </a:p>
          <a:p>
            <a:pPr algn="just"/>
            <a:endParaRPr lang="en-US" dirty="0"/>
          </a:p>
        </p:txBody>
      </p:sp>
      <p:pic>
        <p:nvPicPr>
          <p:cNvPr id="4" name="Picture 3"/>
          <p:cNvPicPr>
            <a:picLocks noChangeAspect="1"/>
          </p:cNvPicPr>
          <p:nvPr/>
        </p:nvPicPr>
        <p:blipFill>
          <a:blip r:embed="rId2"/>
          <a:stretch>
            <a:fillRect/>
          </a:stretch>
        </p:blipFill>
        <p:spPr>
          <a:xfrm>
            <a:off x="10825316" y="5511474"/>
            <a:ext cx="1366684" cy="1346526"/>
          </a:xfrm>
          <a:prstGeom prst="rect">
            <a:avLst/>
          </a:prstGeom>
        </p:spPr>
      </p:pic>
    </p:spTree>
    <p:extLst>
      <p:ext uri="{BB962C8B-B14F-4D97-AF65-F5344CB8AC3E}">
        <p14:creationId xmlns:p14="http://schemas.microsoft.com/office/powerpoint/2010/main" val="343709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71500"/>
            <a:ext cx="9601200" cy="1485900"/>
          </a:xfrm>
        </p:spPr>
        <p:txBody>
          <a:bodyPr/>
          <a:lstStyle/>
          <a:p>
            <a:r>
              <a:rPr lang="en-US" dirty="0" smtClean="0">
                <a:latin typeface="Times New Roman" panose="02020603050405020304" pitchFamily="18" charset="0"/>
                <a:cs typeface="Times New Roman" panose="02020603050405020304" pitchFamily="18" charset="0"/>
              </a:rPr>
              <a:t>The Key Concern N1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36407" y="1651084"/>
            <a:ext cx="10272251" cy="4572000"/>
          </a:xfrm>
        </p:spPr>
        <p:txBody>
          <a:bodyPr>
            <a:normAutofit fontScale="62500" lnSpcReduction="20000"/>
          </a:bodyPr>
          <a:lstStyle/>
          <a:p>
            <a:pPr algn="just"/>
            <a:r>
              <a:rPr lang="en-US" sz="5100" dirty="0">
                <a:latin typeface="Times New Roman" panose="02020603050405020304" pitchFamily="18" charset="0"/>
                <a:cs typeface="Times New Roman" panose="02020603050405020304" pitchFamily="18" charset="0"/>
              </a:rPr>
              <a:t>LGBT+ community and Jehovah’s witnesses still remain one of the most vulnerable groups in the </a:t>
            </a:r>
            <a:r>
              <a:rPr lang="en-US" sz="5100" dirty="0" smtClean="0">
                <a:latin typeface="Times New Roman" panose="02020603050405020304" pitchFamily="18" charset="0"/>
                <a:cs typeface="Times New Roman" panose="02020603050405020304" pitchFamily="18" charset="0"/>
              </a:rPr>
              <a:t>society;</a:t>
            </a:r>
          </a:p>
          <a:p>
            <a:pPr algn="just"/>
            <a:r>
              <a:rPr lang="en-US" sz="5100" dirty="0" smtClean="0">
                <a:latin typeface="Times New Roman" panose="02020603050405020304" pitchFamily="18" charset="0"/>
                <a:cs typeface="Times New Roman" panose="02020603050405020304" pitchFamily="18" charset="0"/>
              </a:rPr>
              <a:t>LGBT</a:t>
            </a:r>
            <a:r>
              <a:rPr lang="en-US" sz="5100" dirty="0">
                <a:latin typeface="Times New Roman" panose="02020603050405020304" pitchFamily="18" charset="0"/>
                <a:cs typeface="Times New Roman" panose="02020603050405020304" pitchFamily="18" charset="0"/>
              </a:rPr>
              <a:t>+ community still has difficulties with full enjoyment of their right to </a:t>
            </a:r>
            <a:r>
              <a:rPr lang="en-US" sz="5100" dirty="0" smtClean="0">
                <a:latin typeface="Times New Roman" panose="02020603050405020304" pitchFamily="18" charset="0"/>
                <a:cs typeface="Times New Roman" panose="02020603050405020304" pitchFamily="18" charset="0"/>
              </a:rPr>
              <a:t>assembly, education</a:t>
            </a:r>
            <a:r>
              <a:rPr lang="en-US" sz="5100" dirty="0">
                <a:latin typeface="Times New Roman" panose="02020603050405020304" pitchFamily="18" charset="0"/>
                <a:cs typeface="Times New Roman" panose="02020603050405020304" pitchFamily="18" charset="0"/>
              </a:rPr>
              <a:t>, labor and availability with healthcare and social </a:t>
            </a:r>
            <a:r>
              <a:rPr lang="en-US" sz="5100" dirty="0" smtClean="0">
                <a:latin typeface="Times New Roman" panose="02020603050405020304" pitchFamily="18" charset="0"/>
                <a:cs typeface="Times New Roman" panose="02020603050405020304" pitchFamily="18" charset="0"/>
              </a:rPr>
              <a:t>services;</a:t>
            </a:r>
          </a:p>
          <a:p>
            <a:pPr algn="just"/>
            <a:r>
              <a:rPr lang="en-US" sz="5100" dirty="0" smtClean="0">
                <a:latin typeface="Times New Roman" panose="02020603050405020304" pitchFamily="18" charset="0"/>
                <a:cs typeface="Times New Roman" panose="02020603050405020304" pitchFamily="18" charset="0"/>
              </a:rPr>
              <a:t>Discrimination </a:t>
            </a:r>
            <a:r>
              <a:rPr lang="en-US" sz="5100" dirty="0">
                <a:latin typeface="Times New Roman" panose="02020603050405020304" pitchFamily="18" charset="0"/>
                <a:cs typeface="Times New Roman" panose="02020603050405020304" pitchFamily="18" charset="0"/>
              </a:rPr>
              <a:t>based on religion or gender identity is encouraged by the public officials,  while they shall take a crucial part in rising social awareness to the fight  </a:t>
            </a:r>
            <a:r>
              <a:rPr lang="en-US" sz="5100" dirty="0" smtClean="0">
                <a:latin typeface="Times New Roman" panose="02020603050405020304" pitchFamily="18" charset="0"/>
                <a:cs typeface="Times New Roman" panose="02020603050405020304" pitchFamily="18" charset="0"/>
              </a:rPr>
              <a:t>                 against </a:t>
            </a:r>
            <a:r>
              <a:rPr lang="en-US" sz="5100" dirty="0">
                <a:latin typeface="Times New Roman" panose="02020603050405020304" pitchFamily="18" charset="0"/>
                <a:cs typeface="Times New Roman" panose="02020603050405020304" pitchFamily="18" charset="0"/>
              </a:rPr>
              <a:t>homophobia and religious intolerance</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10825316" y="5511474"/>
            <a:ext cx="1366684" cy="1346526"/>
          </a:xfrm>
          <a:prstGeom prst="rect">
            <a:avLst/>
          </a:prstGeom>
        </p:spPr>
      </p:pic>
    </p:spTree>
    <p:extLst>
      <p:ext uri="{BB962C8B-B14F-4D97-AF65-F5344CB8AC3E}">
        <p14:creationId xmlns:p14="http://schemas.microsoft.com/office/powerpoint/2010/main" val="1788585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462" y="444606"/>
            <a:ext cx="5191678" cy="2396613"/>
          </a:xfrm>
        </p:spPr>
        <p:txBody>
          <a:bodyPr>
            <a:normAutofit fontScale="90000"/>
          </a:bodyPr>
          <a:lstStyle/>
          <a:p>
            <a:r>
              <a:rPr lang="en-US" sz="3600" dirty="0">
                <a:solidFill>
                  <a:schemeClr val="bg1"/>
                </a:solidFill>
                <a:latin typeface="Times New Roman" panose="02020603050405020304" pitchFamily="18" charset="0"/>
                <a:cs typeface="Times New Roman" panose="02020603050405020304" pitchFamily="18" charset="0"/>
              </a:rPr>
              <a:t>On 5th July 2021</a:t>
            </a:r>
            <a:r>
              <a:rPr lang="en-US" sz="3600" dirty="0" smtClean="0">
                <a:solidFill>
                  <a:schemeClr val="bg1"/>
                </a:solidFill>
                <a:latin typeface="Times New Roman" panose="02020603050405020304" pitchFamily="18" charset="0"/>
                <a:cs typeface="Times New Roman" panose="02020603050405020304" pitchFamily="18" charset="0"/>
              </a:rPr>
              <a:t>,</a:t>
            </a:r>
            <a:r>
              <a:rPr lang="ka-GE" sz="3600" dirty="0" smtClean="0">
                <a:solidFill>
                  <a:schemeClr val="bg1"/>
                </a:solidFill>
                <a:cs typeface="Times New Roman" panose="02020603050405020304" pitchFamily="18" charset="0"/>
              </a:rPr>
              <a:t> </a:t>
            </a:r>
            <a:r>
              <a:rPr lang="en-US" sz="3600" dirty="0" smtClean="0">
                <a:solidFill>
                  <a:schemeClr val="bg1"/>
                </a:solidFill>
                <a:latin typeface="Times New Roman" panose="02020603050405020304" pitchFamily="18" charset="0"/>
                <a:cs typeface="Times New Roman" panose="02020603050405020304" pitchFamily="18" charset="0"/>
              </a:rPr>
              <a:t>"March </a:t>
            </a:r>
            <a:r>
              <a:rPr lang="en-US" sz="3600" dirty="0">
                <a:solidFill>
                  <a:schemeClr val="bg1"/>
                </a:solidFill>
                <a:latin typeface="Times New Roman" panose="02020603050405020304" pitchFamily="18" charset="0"/>
                <a:cs typeface="Times New Roman" panose="02020603050405020304" pitchFamily="18" charset="0"/>
              </a:rPr>
              <a:t>of Dignity" was </a:t>
            </a:r>
            <a:r>
              <a:rPr lang="en-US" sz="3600" dirty="0" smtClean="0">
                <a:solidFill>
                  <a:schemeClr val="bg1"/>
                </a:solidFill>
                <a:latin typeface="Times New Roman" panose="02020603050405020304" pitchFamily="18" charset="0"/>
                <a:cs typeface="Times New Roman" panose="02020603050405020304" pitchFamily="18" charset="0"/>
              </a:rPr>
              <a:t>threatened </a:t>
            </a:r>
            <a:r>
              <a:rPr lang="en-US" sz="3600" dirty="0">
                <a:solidFill>
                  <a:schemeClr val="bg1"/>
                </a:solidFill>
                <a:latin typeface="Times New Roman" panose="02020603050405020304" pitchFamily="18" charset="0"/>
                <a:cs typeface="Times New Roman" panose="02020603050405020304" pitchFamily="18" charset="0"/>
              </a:rPr>
              <a:t>by violent, homophobic, ultra-right groups, who resort to violent actions</a:t>
            </a:r>
            <a:r>
              <a:rPr lang="en-US" sz="3600" dirty="0" smtClean="0">
                <a:solidFill>
                  <a:schemeClr val="bg1"/>
                </a:solidFill>
                <a:latin typeface="Times New Roman" panose="02020603050405020304" pitchFamily="18" charset="0"/>
                <a:cs typeface="Times New Roman" panose="02020603050405020304" pitchFamily="18" charset="0"/>
              </a:rPr>
              <a:t>.</a:t>
            </a:r>
            <a:r>
              <a:rPr lang="ka-GE" sz="3600" dirty="0" smtClean="0">
                <a:solidFill>
                  <a:schemeClr val="bg1"/>
                </a:solidFill>
                <a:cs typeface="Times New Roman" panose="02020603050405020304" pitchFamily="18" charset="0"/>
              </a:rPr>
              <a:t/>
            </a:r>
            <a:br>
              <a:rPr lang="ka-GE" sz="3600" dirty="0" smtClean="0">
                <a:solidFill>
                  <a:schemeClr val="bg1"/>
                </a:solidFill>
                <a:cs typeface="Times New Roman" panose="02020603050405020304" pitchFamily="18" charset="0"/>
              </a:rPr>
            </a:br>
            <a:r>
              <a:rPr lang="en-US" sz="3600" dirty="0" smtClean="0">
                <a:solidFill>
                  <a:schemeClr val="bg1"/>
                </a:solidFill>
                <a:latin typeface="Times New Roman" panose="02020603050405020304" pitchFamily="18" charset="0"/>
                <a:cs typeface="Times New Roman" panose="02020603050405020304" pitchFamily="18" charset="0"/>
              </a:rPr>
              <a:t> </a:t>
            </a:r>
            <a:r>
              <a:rPr lang="ka-GE" sz="3600" dirty="0" smtClean="0">
                <a:solidFill>
                  <a:schemeClr val="bg1"/>
                </a:solidFill>
                <a:cs typeface="Times New Roman" panose="02020603050405020304" pitchFamily="18" charset="0"/>
              </a:rPr>
              <a:t/>
            </a:r>
            <a:br>
              <a:rPr lang="ka-GE" sz="3600" dirty="0" smtClean="0">
                <a:solidFill>
                  <a:schemeClr val="bg1"/>
                </a:solidFill>
                <a:cs typeface="Times New Roman" panose="02020603050405020304" pitchFamily="18" charset="0"/>
              </a:rPr>
            </a:br>
            <a:r>
              <a:rPr lang="en-US" sz="3600" dirty="0">
                <a:solidFill>
                  <a:schemeClr val="bg1"/>
                </a:solidFill>
                <a:latin typeface="Times New Roman" panose="02020603050405020304" pitchFamily="18" charset="0"/>
                <a:cs typeface="Times New Roman" panose="02020603050405020304" pitchFamily="18" charset="0"/>
              </a:rPr>
              <a:t>Ministry of Internal Affairs failed to ensure the effective management of the process and the mobilization of an adequate number of police forces, which further contributed to the aggravation of the process. </a:t>
            </a:r>
            <a:endParaRPr lang="en-US" dirty="0">
              <a:latin typeface="Times New Roman" panose="02020603050405020304" pitchFamily="18" charset="0"/>
              <a:cs typeface="Times New Roman" panose="02020603050405020304" pitchFamily="18" charset="0"/>
            </a:endParaRPr>
          </a:p>
        </p:txBody>
      </p:sp>
      <p:pic>
        <p:nvPicPr>
          <p:cNvPr id="5" name="Picture Placeholder 4"/>
          <p:cNvPicPr>
            <a:picLocks noGrp="1" noChangeAspect="1"/>
          </p:cNvPicPr>
          <p:nvPr>
            <p:ph type="pic" idx="1"/>
          </p:nvPr>
        </p:nvPicPr>
        <p:blipFill>
          <a:blip r:embed="rId2"/>
          <a:srcRect l="22163" r="22163"/>
          <a:stretch>
            <a:fillRect/>
          </a:stretch>
        </p:blipFill>
        <p:spPr>
          <a:prstGeom prst="rect">
            <a:avLst/>
          </a:prstGeom>
        </p:spPr>
      </p:pic>
    </p:spTree>
    <p:extLst>
      <p:ext uri="{BB962C8B-B14F-4D97-AF65-F5344CB8AC3E}">
        <p14:creationId xmlns:p14="http://schemas.microsoft.com/office/powerpoint/2010/main" val="3369378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latin typeface="Times New Roman" panose="02020603050405020304" pitchFamily="18" charset="0"/>
                <a:cs typeface="Times New Roman" panose="02020603050405020304" pitchFamily="18" charset="0"/>
              </a:rPr>
              <a:t>Key Concern N2</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3200" dirty="0">
                <a:latin typeface="Times New Roman" panose="02020603050405020304" pitchFamily="18" charset="0"/>
                <a:cs typeface="Times New Roman" panose="02020603050405020304" pitchFamily="18" charset="0"/>
              </a:rPr>
              <a:t>The Government of Georgia </a:t>
            </a:r>
            <a:r>
              <a:rPr lang="en-US" sz="3200" b="1" i="1" dirty="0">
                <a:solidFill>
                  <a:schemeClr val="accent2">
                    <a:lumMod val="50000"/>
                  </a:schemeClr>
                </a:solidFill>
                <a:latin typeface="Times New Roman" panose="02020603050405020304" pitchFamily="18" charset="0"/>
                <a:cs typeface="Times New Roman" panose="02020603050405020304" pitchFamily="18" charset="0"/>
              </a:rPr>
              <a:t>is not </a:t>
            </a:r>
            <a:r>
              <a:rPr lang="en-US" sz="3200" dirty="0">
                <a:latin typeface="Times New Roman" panose="02020603050405020304" pitchFamily="18" charset="0"/>
                <a:cs typeface="Times New Roman" panose="02020603050405020304" pitchFamily="18" charset="0"/>
              </a:rPr>
              <a:t>complying with the decision of the Committee of  Ministers, by which the CM on 1383rd meeting, 29 September – 1 October 2020 (DH), the Deputies reiterated their call on the authorities </a:t>
            </a:r>
            <a:r>
              <a:rPr lang="en-US" sz="3200" b="1" i="1" dirty="0">
                <a:solidFill>
                  <a:schemeClr val="accent2">
                    <a:lumMod val="50000"/>
                  </a:schemeClr>
                </a:solidFill>
                <a:latin typeface="Times New Roman" panose="02020603050405020304" pitchFamily="18" charset="0"/>
                <a:cs typeface="Times New Roman" panose="02020603050405020304" pitchFamily="18" charset="0"/>
              </a:rPr>
              <a:t>to establish a </a:t>
            </a:r>
            <a:r>
              <a:rPr lang="en-US" sz="3200" b="1" i="1" dirty="0" err="1">
                <a:solidFill>
                  <a:schemeClr val="accent2">
                    <a:lumMod val="50000"/>
                  </a:schemeClr>
                </a:solidFill>
                <a:latin typeface="Times New Roman" panose="02020603050405020304" pitchFamily="18" charset="0"/>
                <a:cs typeface="Times New Roman" panose="02020603050405020304" pitchFamily="18" charset="0"/>
              </a:rPr>
              <a:t>specialised</a:t>
            </a:r>
            <a:r>
              <a:rPr lang="en-US" sz="3200" b="1" i="1" dirty="0">
                <a:solidFill>
                  <a:schemeClr val="accent2">
                    <a:lumMod val="50000"/>
                  </a:schemeClr>
                </a:solidFill>
                <a:latin typeface="Times New Roman" panose="02020603050405020304" pitchFamily="18" charset="0"/>
                <a:cs typeface="Times New Roman" panose="02020603050405020304" pitchFamily="18" charset="0"/>
              </a:rPr>
              <a:t> investigative unit within the police in order to carry out effective investigations into hate </a:t>
            </a:r>
            <a:r>
              <a:rPr lang="en-US" sz="3200" b="1" i="1" dirty="0" smtClean="0">
                <a:solidFill>
                  <a:schemeClr val="accent2">
                    <a:lumMod val="50000"/>
                  </a:schemeClr>
                </a:solidFill>
                <a:latin typeface="Times New Roman" panose="02020603050405020304" pitchFamily="18" charset="0"/>
                <a:cs typeface="Times New Roman" panose="02020603050405020304" pitchFamily="18" charset="0"/>
              </a:rPr>
              <a:t>crime.</a:t>
            </a:r>
            <a:endParaRPr lang="en-US" sz="3200" b="1" i="1" dirty="0">
              <a:solidFill>
                <a:schemeClr val="accent2">
                  <a:lumMod val="50000"/>
                </a:schemeClr>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10825316" y="5511474"/>
            <a:ext cx="1366684" cy="1346526"/>
          </a:xfrm>
          <a:prstGeom prst="rect">
            <a:avLst/>
          </a:prstGeom>
        </p:spPr>
      </p:pic>
    </p:spTree>
    <p:extLst>
      <p:ext uri="{BB962C8B-B14F-4D97-AF65-F5344CB8AC3E}">
        <p14:creationId xmlns:p14="http://schemas.microsoft.com/office/powerpoint/2010/main" val="1983658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latin typeface="Times New Roman" panose="02020603050405020304" pitchFamily="18" charset="0"/>
                <a:cs typeface="Times New Roman" panose="02020603050405020304" pitchFamily="18" charset="0"/>
              </a:rPr>
              <a:t>Key Concern N3</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10000"/>
          </a:bodyPr>
          <a:lstStyle/>
          <a:p>
            <a:pPr algn="just"/>
            <a:r>
              <a:rPr lang="en-US" sz="3200" dirty="0">
                <a:solidFill>
                  <a:schemeClr val="accent1">
                    <a:lumMod val="50000"/>
                  </a:schemeClr>
                </a:solidFill>
                <a:latin typeface="Times New Roman" panose="02020603050405020304" pitchFamily="18" charset="0"/>
                <a:cs typeface="Times New Roman" panose="02020603050405020304" pitchFamily="18" charset="0"/>
              </a:rPr>
              <a:t>As of today, </a:t>
            </a:r>
            <a:r>
              <a:rPr lang="en-US" sz="3200" b="1" i="1" dirty="0">
                <a:solidFill>
                  <a:schemeClr val="accent2">
                    <a:lumMod val="50000"/>
                  </a:schemeClr>
                </a:solidFill>
                <a:latin typeface="Times New Roman" panose="02020603050405020304" pitchFamily="18" charset="0"/>
                <a:cs typeface="Times New Roman" panose="02020603050405020304" pitchFamily="18" charset="0"/>
              </a:rPr>
              <a:t>the </a:t>
            </a:r>
            <a:r>
              <a:rPr lang="en-US" sz="3200" b="1" i="1" dirty="0" smtClean="0">
                <a:solidFill>
                  <a:schemeClr val="accent2">
                    <a:lumMod val="50000"/>
                  </a:schemeClr>
                </a:solidFill>
                <a:latin typeface="Times New Roman" panose="02020603050405020304" pitchFamily="18" charset="0"/>
                <a:cs typeface="Times New Roman" panose="02020603050405020304" pitchFamily="18" charset="0"/>
              </a:rPr>
              <a:t>Code </a:t>
            </a:r>
            <a:r>
              <a:rPr lang="en-US" sz="3200" b="1" i="1" dirty="0">
                <a:solidFill>
                  <a:schemeClr val="accent2">
                    <a:lumMod val="50000"/>
                  </a:schemeClr>
                </a:solidFill>
                <a:latin typeface="Times New Roman" panose="02020603050405020304" pitchFamily="18" charset="0"/>
                <a:cs typeface="Times New Roman" panose="02020603050405020304" pitchFamily="18" charset="0"/>
              </a:rPr>
              <a:t>of Administrative Offences </a:t>
            </a:r>
            <a:r>
              <a:rPr lang="en-US" sz="3200" b="1" i="1" dirty="0" smtClean="0">
                <a:solidFill>
                  <a:schemeClr val="accent2">
                    <a:lumMod val="50000"/>
                  </a:schemeClr>
                </a:solidFill>
                <a:latin typeface="Times New Roman" panose="02020603050405020304" pitchFamily="18" charset="0"/>
                <a:cs typeface="Times New Roman" panose="02020603050405020304" pitchFamily="18" charset="0"/>
              </a:rPr>
              <a:t> </a:t>
            </a:r>
            <a:r>
              <a:rPr lang="en-US" sz="3200" b="1" i="1" u="sng" dirty="0">
                <a:solidFill>
                  <a:schemeClr val="accent2">
                    <a:lumMod val="50000"/>
                  </a:schemeClr>
                </a:solidFill>
                <a:latin typeface="Times New Roman" panose="02020603050405020304" pitchFamily="18" charset="0"/>
                <a:cs typeface="Times New Roman" panose="02020603050405020304" pitchFamily="18" charset="0"/>
              </a:rPr>
              <a:t>does not </a:t>
            </a:r>
            <a:r>
              <a:rPr lang="en-US" sz="3200" b="1" i="1" dirty="0">
                <a:solidFill>
                  <a:schemeClr val="accent2">
                    <a:lumMod val="50000"/>
                  </a:schemeClr>
                </a:solidFill>
                <a:latin typeface="Times New Roman" panose="02020603050405020304" pitchFamily="18" charset="0"/>
                <a:cs typeface="Times New Roman" panose="02020603050405020304" pitchFamily="18" charset="0"/>
              </a:rPr>
              <a:t>envisage the possibility of establishing discriminatory motive, as the aggravating factor for administrative liability. </a:t>
            </a:r>
            <a:endParaRPr lang="en-US" sz="3200" b="1" i="1" dirty="0" smtClean="0">
              <a:solidFill>
                <a:schemeClr val="accent2">
                  <a:lumMod val="50000"/>
                </a:schemeClr>
              </a:solidFill>
              <a:latin typeface="Times New Roman" panose="02020603050405020304" pitchFamily="18" charset="0"/>
              <a:cs typeface="Times New Roman" panose="02020603050405020304" pitchFamily="18" charset="0"/>
            </a:endParaRPr>
          </a:p>
          <a:p>
            <a:pPr algn="just"/>
            <a:r>
              <a:rPr lang="en-US" sz="3200" dirty="0">
                <a:solidFill>
                  <a:schemeClr val="accent1">
                    <a:lumMod val="50000"/>
                  </a:schemeClr>
                </a:solidFill>
                <a:latin typeface="Times New Roman" panose="02020603050405020304" pitchFamily="18" charset="0"/>
                <a:cs typeface="Times New Roman" panose="02020603050405020304" pitchFamily="18" charset="0"/>
              </a:rPr>
              <a:t>This means that an illegal act committed against LGBT+ community and/or Jehovah’s Witnesses, which does not attain the criminal liability threshold, but according to the assessment of the investigative authorities, is qualified under the particular Article’s simple composition of the </a:t>
            </a:r>
            <a:r>
              <a:rPr lang="en-US" sz="3200" dirty="0" smtClean="0">
                <a:solidFill>
                  <a:schemeClr val="accent1">
                    <a:lumMod val="50000"/>
                  </a:schemeClr>
                </a:solidFill>
                <a:latin typeface="Times New Roman" panose="02020603050405020304" pitchFamily="18" charset="0"/>
                <a:cs typeface="Times New Roman" panose="02020603050405020304" pitchFamily="18" charset="0"/>
              </a:rPr>
              <a:t>CAO, </a:t>
            </a:r>
            <a:r>
              <a:rPr lang="en-US" sz="3200" dirty="0">
                <a:solidFill>
                  <a:schemeClr val="accent1">
                    <a:lumMod val="50000"/>
                  </a:schemeClr>
                </a:solidFill>
                <a:latin typeface="Times New Roman" panose="02020603050405020304" pitchFamily="18" charset="0"/>
                <a:cs typeface="Times New Roman" panose="02020603050405020304" pitchFamily="18" charset="0"/>
              </a:rPr>
              <a:t>it is impossible to establish discriminatory motive even in theory. </a:t>
            </a:r>
          </a:p>
        </p:txBody>
      </p:sp>
      <p:pic>
        <p:nvPicPr>
          <p:cNvPr id="4" name="Picture 3"/>
          <p:cNvPicPr>
            <a:picLocks noChangeAspect="1"/>
          </p:cNvPicPr>
          <p:nvPr/>
        </p:nvPicPr>
        <p:blipFill>
          <a:blip r:embed="rId2"/>
          <a:stretch>
            <a:fillRect/>
          </a:stretch>
        </p:blipFill>
        <p:spPr>
          <a:xfrm>
            <a:off x="10825316" y="5511474"/>
            <a:ext cx="1366684" cy="1346526"/>
          </a:xfrm>
          <a:prstGeom prst="rect">
            <a:avLst/>
          </a:prstGeom>
        </p:spPr>
      </p:pic>
    </p:spTree>
    <p:extLst>
      <p:ext uri="{BB962C8B-B14F-4D97-AF65-F5344CB8AC3E}">
        <p14:creationId xmlns:p14="http://schemas.microsoft.com/office/powerpoint/2010/main" val="1763294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7858" y="508819"/>
            <a:ext cx="9601200" cy="1485900"/>
          </a:xfrm>
        </p:spPr>
        <p:txBody>
          <a:bodyPr>
            <a:noAutofit/>
          </a:bodyPr>
          <a:lstStyle/>
          <a:p>
            <a:r>
              <a:rPr lang="en-US" sz="3200" dirty="0">
                <a:latin typeface="Times New Roman" panose="02020603050405020304" pitchFamily="18" charset="0"/>
                <a:cs typeface="Times New Roman" panose="02020603050405020304" pitchFamily="18" charset="0"/>
              </a:rPr>
              <a:t>In order that the </a:t>
            </a:r>
            <a:r>
              <a:rPr lang="en-US" sz="3200" dirty="0" err="1">
                <a:latin typeface="Times New Roman" panose="02020603050405020304" pitchFamily="18" charset="0"/>
                <a:cs typeface="Times New Roman" panose="02020603050405020304" pitchFamily="18" charset="0"/>
              </a:rPr>
              <a:t>Identoba</a:t>
            </a:r>
            <a:r>
              <a:rPr lang="en-US" sz="3200" dirty="0">
                <a:latin typeface="Times New Roman" panose="02020603050405020304" pitchFamily="18" charset="0"/>
                <a:cs typeface="Times New Roman" panose="02020603050405020304" pitchFamily="18" charset="0"/>
              </a:rPr>
              <a:t> and Others Group cases are effectively and adequately implemented, GYLA considers that the </a:t>
            </a:r>
            <a:r>
              <a:rPr lang="en-US" sz="3200" dirty="0" smtClean="0">
                <a:latin typeface="Times New Roman" panose="02020603050405020304" pitchFamily="18" charset="0"/>
                <a:cs typeface="Times New Roman" panose="02020603050405020304" pitchFamily="18" charset="0"/>
              </a:rPr>
              <a:t>Government</a:t>
            </a:r>
            <a:r>
              <a:rPr lang="en-US" sz="3200" dirty="0" smtClean="0"/>
              <a:t>:</a:t>
            </a:r>
            <a:r>
              <a:rPr lang="en-US" sz="3200" dirty="0"/>
              <a:t/>
            </a:r>
            <a:br>
              <a:rPr lang="en-US" sz="3200" dirty="0"/>
            </a:b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53729" y="2186449"/>
            <a:ext cx="10820400" cy="3581400"/>
          </a:xfrm>
        </p:spPr>
        <p:txBody>
          <a:bodyPr>
            <a:noAutofit/>
          </a:bodyPr>
          <a:lstStyle/>
          <a:p>
            <a:pPr marL="514350" indent="-514350" algn="just">
              <a:buFont typeface="+mj-lt"/>
              <a:buAutoNum type="romanUcPeriod"/>
            </a:pPr>
            <a:r>
              <a:rPr lang="en-US" sz="2400" b="1" i="1" dirty="0" smtClean="0">
                <a:solidFill>
                  <a:schemeClr val="accent2">
                    <a:lumMod val="50000"/>
                  </a:schemeClr>
                </a:solidFill>
                <a:latin typeface="Times New Roman" panose="02020603050405020304" pitchFamily="18" charset="0"/>
                <a:cs typeface="Times New Roman" panose="02020603050405020304" pitchFamily="18" charset="0"/>
              </a:rPr>
              <a:t>should </a:t>
            </a:r>
            <a:r>
              <a:rPr lang="en-US" sz="2400" b="1" i="1" dirty="0">
                <a:solidFill>
                  <a:schemeClr val="accent2">
                    <a:lumMod val="50000"/>
                  </a:schemeClr>
                </a:solidFill>
                <a:latin typeface="Times New Roman" panose="02020603050405020304" pitchFamily="18" charset="0"/>
                <a:cs typeface="Times New Roman" panose="02020603050405020304" pitchFamily="18" charset="0"/>
              </a:rPr>
              <a:t>create </a:t>
            </a:r>
            <a:r>
              <a:rPr lang="en-US" sz="2400" b="1" i="1" dirty="0">
                <a:solidFill>
                  <a:schemeClr val="accent1">
                    <a:lumMod val="50000"/>
                  </a:schemeClr>
                </a:solidFill>
                <a:latin typeface="Times New Roman" panose="02020603050405020304" pitchFamily="18" charset="0"/>
                <a:cs typeface="Times New Roman" panose="02020603050405020304" pitchFamily="18" charset="0"/>
              </a:rPr>
              <a:t>specialized investigative unit within the Ministry of Internal Affairs that would be capable of investigating the hate </a:t>
            </a:r>
            <a:r>
              <a:rPr lang="en-US" sz="2400" b="1" i="1" dirty="0" smtClean="0">
                <a:solidFill>
                  <a:schemeClr val="accent1">
                    <a:lumMod val="50000"/>
                  </a:schemeClr>
                </a:solidFill>
                <a:latin typeface="Times New Roman" panose="02020603050405020304" pitchFamily="18" charset="0"/>
                <a:cs typeface="Times New Roman" panose="02020603050405020304" pitchFamily="18" charset="0"/>
              </a:rPr>
              <a:t>crimes;</a:t>
            </a:r>
          </a:p>
          <a:p>
            <a:pPr marL="514350" indent="-514350" algn="just">
              <a:buFont typeface="+mj-lt"/>
              <a:buAutoNum type="romanUcPeriod"/>
            </a:pPr>
            <a:r>
              <a:rPr lang="en-US" sz="2400" b="1" i="1" dirty="0" smtClean="0">
                <a:solidFill>
                  <a:schemeClr val="accent2">
                    <a:lumMod val="50000"/>
                  </a:schemeClr>
                </a:solidFill>
                <a:latin typeface="Times New Roman" panose="02020603050405020304" pitchFamily="18" charset="0"/>
                <a:cs typeface="Times New Roman" panose="02020603050405020304" pitchFamily="18" charset="0"/>
              </a:rPr>
              <a:t>should </a:t>
            </a:r>
            <a:r>
              <a:rPr lang="en-US" sz="2400" b="1" i="1" dirty="0">
                <a:solidFill>
                  <a:schemeClr val="accent2">
                    <a:lumMod val="50000"/>
                  </a:schemeClr>
                </a:solidFill>
                <a:latin typeface="Times New Roman" panose="02020603050405020304" pitchFamily="18" charset="0"/>
                <a:cs typeface="Times New Roman" panose="02020603050405020304" pitchFamily="18" charset="0"/>
              </a:rPr>
              <a:t>amend </a:t>
            </a:r>
            <a:r>
              <a:rPr lang="en-US" sz="2400" b="1" i="1" dirty="0">
                <a:solidFill>
                  <a:schemeClr val="accent1">
                    <a:lumMod val="50000"/>
                  </a:schemeClr>
                </a:solidFill>
                <a:latin typeface="Times New Roman" panose="02020603050405020304" pitchFamily="18" charset="0"/>
                <a:cs typeface="Times New Roman" panose="02020603050405020304" pitchFamily="18" charset="0"/>
              </a:rPr>
              <a:t>the Code of Administrative Offences and define the discriminatory motive, as the aggravating factor of the </a:t>
            </a:r>
            <a:r>
              <a:rPr lang="en-US" sz="2400" b="1" i="1" dirty="0" smtClean="0">
                <a:solidFill>
                  <a:schemeClr val="accent1">
                    <a:lumMod val="50000"/>
                  </a:schemeClr>
                </a:solidFill>
                <a:latin typeface="Times New Roman" panose="02020603050405020304" pitchFamily="18" charset="0"/>
                <a:cs typeface="Times New Roman" panose="02020603050405020304" pitchFamily="18" charset="0"/>
              </a:rPr>
              <a:t>liability;</a:t>
            </a:r>
          </a:p>
          <a:p>
            <a:pPr marL="514350" indent="-514350" algn="just">
              <a:buFont typeface="+mj-lt"/>
              <a:buAutoNum type="romanUcPeriod"/>
            </a:pPr>
            <a:r>
              <a:rPr lang="en-US" sz="2400" b="1" i="1" dirty="0" smtClean="0">
                <a:solidFill>
                  <a:schemeClr val="accent2">
                    <a:lumMod val="50000"/>
                  </a:schemeClr>
                </a:solidFill>
                <a:latin typeface="Times New Roman" panose="02020603050405020304" pitchFamily="18" charset="0"/>
                <a:cs typeface="Times New Roman" panose="02020603050405020304" pitchFamily="18" charset="0"/>
              </a:rPr>
              <a:t>should </a:t>
            </a:r>
            <a:r>
              <a:rPr lang="en-US" sz="2400" b="1" i="1" dirty="0">
                <a:solidFill>
                  <a:schemeClr val="accent2">
                    <a:lumMod val="50000"/>
                  </a:schemeClr>
                </a:solidFill>
                <a:latin typeface="Times New Roman" panose="02020603050405020304" pitchFamily="18" charset="0"/>
                <a:cs typeface="Times New Roman" panose="02020603050405020304" pitchFamily="18" charset="0"/>
              </a:rPr>
              <a:t>undertake </a:t>
            </a:r>
            <a:r>
              <a:rPr lang="en-US" sz="2400" b="1" i="1" dirty="0">
                <a:solidFill>
                  <a:schemeClr val="accent1">
                    <a:lumMod val="50000"/>
                  </a:schemeClr>
                </a:solidFill>
                <a:latin typeface="Times New Roman" panose="02020603050405020304" pitchFamily="18" charset="0"/>
                <a:cs typeface="Times New Roman" panose="02020603050405020304" pitchFamily="18" charset="0"/>
              </a:rPr>
              <a:t>social awareness-rising campaigns concerning the prohibition of discrimination and hate </a:t>
            </a:r>
            <a:r>
              <a:rPr lang="en-US" sz="2400" b="1" i="1" dirty="0" smtClean="0">
                <a:solidFill>
                  <a:schemeClr val="accent1">
                    <a:lumMod val="50000"/>
                  </a:schemeClr>
                </a:solidFill>
                <a:latin typeface="Times New Roman" panose="02020603050405020304" pitchFamily="18" charset="0"/>
                <a:cs typeface="Times New Roman" panose="02020603050405020304" pitchFamily="18" charset="0"/>
              </a:rPr>
              <a:t>crimes;</a:t>
            </a:r>
          </a:p>
          <a:p>
            <a:pPr marL="514350" indent="-514350" algn="just">
              <a:buFont typeface="+mj-lt"/>
              <a:buAutoNum type="romanUcPeriod"/>
            </a:pPr>
            <a:r>
              <a:rPr lang="en-US" sz="2400" b="1" i="1" dirty="0" smtClean="0">
                <a:solidFill>
                  <a:schemeClr val="accent2">
                    <a:lumMod val="50000"/>
                  </a:schemeClr>
                </a:solidFill>
                <a:latin typeface="Times New Roman" panose="02020603050405020304" pitchFamily="18" charset="0"/>
                <a:cs typeface="Times New Roman" panose="02020603050405020304" pitchFamily="18" charset="0"/>
              </a:rPr>
              <a:t>should </a:t>
            </a:r>
            <a:r>
              <a:rPr lang="en-US" sz="2400" b="1" i="1" dirty="0">
                <a:solidFill>
                  <a:schemeClr val="accent2">
                    <a:lumMod val="50000"/>
                  </a:schemeClr>
                </a:solidFill>
                <a:latin typeface="Times New Roman" panose="02020603050405020304" pitchFamily="18" charset="0"/>
                <a:cs typeface="Times New Roman" panose="02020603050405020304" pitchFamily="18" charset="0"/>
              </a:rPr>
              <a:t>undertake </a:t>
            </a:r>
            <a:r>
              <a:rPr lang="en-US" sz="2400" b="1" i="1" dirty="0">
                <a:solidFill>
                  <a:schemeClr val="accent1">
                    <a:lumMod val="50000"/>
                  </a:schemeClr>
                </a:solidFill>
                <a:latin typeface="Times New Roman" panose="02020603050405020304" pitchFamily="18" charset="0"/>
                <a:cs typeface="Times New Roman" panose="02020603050405020304" pitchFamily="18" charset="0"/>
              </a:rPr>
              <a:t>relevant activities and measures in order to enhance the trust between the law enforcement agencies and the LGBT+ community and religious minorities. </a:t>
            </a:r>
          </a:p>
        </p:txBody>
      </p:sp>
      <p:pic>
        <p:nvPicPr>
          <p:cNvPr id="4" name="Picture 3"/>
          <p:cNvPicPr>
            <a:picLocks noChangeAspect="1"/>
          </p:cNvPicPr>
          <p:nvPr/>
        </p:nvPicPr>
        <p:blipFill>
          <a:blip r:embed="rId2"/>
          <a:stretch>
            <a:fillRect/>
          </a:stretch>
        </p:blipFill>
        <p:spPr>
          <a:xfrm>
            <a:off x="10825316" y="5511474"/>
            <a:ext cx="1366684" cy="1346526"/>
          </a:xfrm>
          <a:prstGeom prst="rect">
            <a:avLst/>
          </a:prstGeom>
        </p:spPr>
      </p:pic>
    </p:spTree>
    <p:extLst>
      <p:ext uri="{BB962C8B-B14F-4D97-AF65-F5344CB8AC3E}">
        <p14:creationId xmlns:p14="http://schemas.microsoft.com/office/powerpoint/2010/main" val="4218292818"/>
      </p:ext>
    </p:extLst>
  </p:cSld>
  <p:clrMapOvr>
    <a:masterClrMapping/>
  </p:clrMapOvr>
</p:sld>
</file>

<file path=ppt/theme/theme1.xml><?xml version="1.0" encoding="utf-8"?>
<a:theme xmlns:a="http://schemas.openxmlformats.org/drawingml/2006/main" name="Crop">
  <a:themeElements>
    <a:clrScheme name="Custom 4">
      <a:dk1>
        <a:sysClr val="windowText" lastClr="000000"/>
      </a:dk1>
      <a:lt1>
        <a:sysClr val="window" lastClr="FFFFFF"/>
      </a:lt1>
      <a:dk2>
        <a:srgbClr val="1F497D"/>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79A11E3E3A4354FA938446845BBF733" ma:contentTypeVersion="13" ma:contentTypeDescription="Create a new document." ma:contentTypeScope="" ma:versionID="0a42a09bf6f341962696776f2fa916a3">
  <xsd:schema xmlns:xsd="http://www.w3.org/2001/XMLSchema" xmlns:xs="http://www.w3.org/2001/XMLSchema" xmlns:p="http://schemas.microsoft.com/office/2006/metadata/properties" xmlns:ns2="60c11fa4-ff9b-492c-bc5b-65b6c8eeded4" xmlns:ns3="d8159c9e-9fad-49a3-a5ae-2b6725e7a0d2" targetNamespace="http://schemas.microsoft.com/office/2006/metadata/properties" ma:root="true" ma:fieldsID="cb127f1fb3567365e936b65534ecb972" ns2:_="" ns3:_="">
    <xsd:import namespace="60c11fa4-ff9b-492c-bc5b-65b6c8eeded4"/>
    <xsd:import namespace="d8159c9e-9fad-49a3-a5ae-2b6725e7a0d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c11fa4-ff9b-492c-bc5b-65b6c8eede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8159c9e-9fad-49a3-a5ae-2b6725e7a0d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34867F7-CD49-43BA-8521-27DF906B847E}"/>
</file>

<file path=customXml/itemProps2.xml><?xml version="1.0" encoding="utf-8"?>
<ds:datastoreItem xmlns:ds="http://schemas.openxmlformats.org/officeDocument/2006/customXml" ds:itemID="{911BB428-F470-43EF-84D7-CB93657E37DA}"/>
</file>

<file path=customXml/itemProps3.xml><?xml version="1.0" encoding="utf-8"?>
<ds:datastoreItem xmlns:ds="http://schemas.openxmlformats.org/officeDocument/2006/customXml" ds:itemID="{9CC87D14-EE05-468F-8F80-D6D776F09B1C}"/>
</file>

<file path=docProps/app.xml><?xml version="1.0" encoding="utf-8"?>
<Properties xmlns="http://schemas.openxmlformats.org/officeDocument/2006/extended-properties" xmlns:vt="http://schemas.openxmlformats.org/officeDocument/2006/docPropsVTypes">
  <Template>Crop</Template>
  <TotalTime>284</TotalTime>
  <Words>660</Words>
  <Application>Microsoft Office PowerPoint</Application>
  <PresentationFormat>Widescreen</PresentationFormat>
  <Paragraphs>32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Franklin Gothic Book</vt:lpstr>
      <vt:lpstr>Sylfaen</vt:lpstr>
      <vt:lpstr>Times New Roman</vt:lpstr>
      <vt:lpstr>Crop</vt:lpstr>
      <vt:lpstr> Rule 9 (2) submission to the Committee of Ministers of the Council of Europe with regard to the execution of judgments on the Identoba and Others group of cases </vt:lpstr>
      <vt:lpstr>This group unites the following cases: </vt:lpstr>
      <vt:lpstr>Outline</vt:lpstr>
      <vt:lpstr>On 1383rd meeting, 29 September – 1 October 2020 (DH)</vt:lpstr>
      <vt:lpstr>The Key Concern N1 </vt:lpstr>
      <vt:lpstr>On 5th July 2021, "March of Dignity" was threatened by violent, homophobic, ultra-right groups, who resort to violent actions.   Ministry of Internal Affairs failed to ensure the effective management of the process and the mobilization of an adequate number of police forces, which further contributed to the aggravation of the process. </vt:lpstr>
      <vt:lpstr>Key Concern N2</vt:lpstr>
      <vt:lpstr>Key Concern N3</vt:lpstr>
      <vt:lpstr>In order that the Identoba and Others Group cases are effectively and adequately implemented, GYLA considers that the Government: </vt:lpstr>
      <vt:lpstr>Thank you for the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Tamar Oniani</dc:creator>
  <cp:lastModifiedBy>Tamar Oniani</cp:lastModifiedBy>
  <cp:revision>21</cp:revision>
  <dcterms:created xsi:type="dcterms:W3CDTF">2021-11-14T16:38:56Z</dcterms:created>
  <dcterms:modified xsi:type="dcterms:W3CDTF">2021-11-14T21:23:34Z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0x010100179A11E3E3A4354FA938446845BBF733</vt:lpwstr>
  </property>
</Properties>
</file>