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diagrams/data3.xml" ContentType="application/vnd.openxmlformats-officedocument.drawingml.diagramData+xml"/>
  <Override PartName="/ppt/diagrams/data4.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drawing4.xml" ContentType="application/vnd.ms-office.drawingml.diagramDrawing+xml"/>
  <Override PartName="/ppt/diagrams/colors2.xml" ContentType="application/vnd.openxmlformats-officedocument.drawingml.diagramColors+xml"/>
  <Override PartName="/ppt/diagrams/quickStyle3.xml" ContentType="application/vnd.openxmlformats-officedocument.drawingml.diagramStyle+xml"/>
  <Override PartName="/ppt/diagrams/drawing2.xml" ContentType="application/vnd.ms-office.drawingml.diagramDrawing+xml"/>
  <Override PartName="/ppt/diagrams/colors3.xml" ContentType="application/vnd.openxmlformats-officedocument.drawingml.diagramColors+xml"/>
  <Override PartName="/ppt/diagrams/drawing3.xml" ContentType="application/vnd.ms-office.drawingml.diagramDrawing+xml"/>
  <Override PartName="/ppt/diagrams/quickStyle2.xml" ContentType="application/vnd.openxmlformats-officedocument.drawingml.diagramStyle+xml"/>
  <Override PartName="/ppt/diagrams/layout3.xml" ContentType="application/vnd.openxmlformats-officedocument.drawingml.diagramLayout+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321" r:id="rId3"/>
    <p:sldId id="310" r:id="rId4"/>
    <p:sldId id="294" r:id="rId5"/>
    <p:sldId id="323" r:id="rId6"/>
    <p:sldId id="322" r:id="rId7"/>
    <p:sldId id="324"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9" autoAdjust="0"/>
    <p:restoredTop sz="94651" autoAdjust="0"/>
  </p:normalViewPr>
  <p:slideViewPr>
    <p:cSldViewPr snapToGrid="0">
      <p:cViewPr varScale="1">
        <p:scale>
          <a:sx n="81" d="100"/>
          <a:sy n="81" d="100"/>
        </p:scale>
        <p:origin x="720" y="62"/>
      </p:cViewPr>
      <p:guideLst>
        <p:guide orient="horz" pos="2160"/>
        <p:guide pos="3840"/>
      </p:guideLst>
    </p:cSldViewPr>
  </p:slideViewPr>
  <p:outlineViewPr>
    <p:cViewPr>
      <p:scale>
        <a:sx n="33" d="100"/>
        <a:sy n="33" d="100"/>
      </p:scale>
      <p:origin x="0" y="83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4FEE3F-C93D-450A-89BE-AABB4AE09388}"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B18765D3-41DF-4DBD-9963-2744F52D0BF8}">
      <dgm:prSet phldrT="[Text]" custT="1"/>
      <dgm:spPr/>
      <dgm:t>
        <a:bodyPr/>
        <a:lstStyle/>
        <a:p>
          <a:r>
            <a:rPr lang="en-US" sz="3000" b="1" i="1" dirty="0">
              <a:latin typeface="Times New Roman" panose="02020603050405020304" pitchFamily="18" charset="0"/>
              <a:cs typeface="Times New Roman" panose="02020603050405020304" pitchFamily="18" charset="0"/>
            </a:rPr>
            <a:t>Councils adjunct to the Defender</a:t>
          </a:r>
          <a:endParaRPr lang="en-US" sz="3000" dirty="0"/>
        </a:p>
      </dgm:t>
    </dgm:pt>
    <dgm:pt modelId="{D2C772B1-2716-4BC6-863F-F0D0A54AD42C}" type="parTrans" cxnId="{F8CB199D-7F48-4865-A884-6F7013DE8FFD}">
      <dgm:prSet/>
      <dgm:spPr/>
      <dgm:t>
        <a:bodyPr/>
        <a:lstStyle/>
        <a:p>
          <a:endParaRPr lang="en-US"/>
        </a:p>
      </dgm:t>
    </dgm:pt>
    <dgm:pt modelId="{160C4FAC-2C4E-4F77-948A-F7252621E7C4}" type="sibTrans" cxnId="{F8CB199D-7F48-4865-A884-6F7013DE8FFD}">
      <dgm:prSet/>
      <dgm:spPr/>
      <dgm:t>
        <a:bodyPr/>
        <a:lstStyle/>
        <a:p>
          <a:endParaRPr lang="en-US"/>
        </a:p>
      </dgm:t>
    </dgm:pt>
    <dgm:pt modelId="{88AA889F-2EE1-43A1-A589-F2E45FC70D04}">
      <dgm:prSet phldrT="[Text]"/>
      <dgm:spPr/>
      <dgm:t>
        <a:bodyPr/>
        <a:lstStyle/>
        <a:p>
          <a:r>
            <a:rPr lang="en-US" dirty="0"/>
            <a:t>Advisory Council on the Prevention of Torture</a:t>
          </a:r>
        </a:p>
      </dgm:t>
    </dgm:pt>
    <dgm:pt modelId="{AF88625A-D68D-4BB0-A772-2D6351DC95A3}" type="parTrans" cxnId="{A4DD8E82-1F7B-4280-A3A4-26B7882761AC}">
      <dgm:prSet/>
      <dgm:spPr/>
      <dgm:t>
        <a:bodyPr/>
        <a:lstStyle/>
        <a:p>
          <a:endParaRPr lang="en-US"/>
        </a:p>
      </dgm:t>
    </dgm:pt>
    <dgm:pt modelId="{7D196B37-8A5C-4D4F-8A7D-8971944558E4}" type="sibTrans" cxnId="{A4DD8E82-1F7B-4280-A3A4-26B7882761AC}">
      <dgm:prSet/>
      <dgm:spPr/>
      <dgm:t>
        <a:bodyPr/>
        <a:lstStyle/>
        <a:p>
          <a:endParaRPr lang="en-US"/>
        </a:p>
      </dgm:t>
    </dgm:pt>
    <dgm:pt modelId="{627A8EE9-D7BB-4DF3-99AC-5DBD3CAF2D67}">
      <dgm:prSet phldrT="[Text]" custT="1"/>
      <dgm:spPr/>
      <dgm:t>
        <a:bodyPr/>
        <a:lstStyle/>
        <a:p>
          <a:r>
            <a:rPr lang="en-US" sz="2000" dirty="0"/>
            <a:t>Expert Council on the Protection of Rights of People with Disabilities</a:t>
          </a:r>
        </a:p>
      </dgm:t>
    </dgm:pt>
    <dgm:pt modelId="{F23B368B-D858-4B82-B3F9-84F7FD5C4473}" type="parTrans" cxnId="{BE38C2B7-67C8-4782-B662-EEDD9044A0E7}">
      <dgm:prSet/>
      <dgm:spPr/>
      <dgm:t>
        <a:bodyPr/>
        <a:lstStyle/>
        <a:p>
          <a:endParaRPr lang="en-US"/>
        </a:p>
      </dgm:t>
    </dgm:pt>
    <dgm:pt modelId="{F061719F-DC59-444E-9F92-0A26EEFED04E}" type="sibTrans" cxnId="{BE38C2B7-67C8-4782-B662-EEDD9044A0E7}">
      <dgm:prSet/>
      <dgm:spPr/>
      <dgm:t>
        <a:bodyPr/>
        <a:lstStyle/>
        <a:p>
          <a:endParaRPr lang="en-US"/>
        </a:p>
      </dgm:t>
    </dgm:pt>
    <dgm:pt modelId="{2A9372ED-C920-4201-A79D-F0381B273632}">
      <dgm:prSet phldrT="[Text]"/>
      <dgm:spPr/>
      <dgm:t>
        <a:bodyPr/>
        <a:lstStyle/>
        <a:p>
          <a:r>
            <a:rPr lang="en-US" dirty="0"/>
            <a:t>Expert Council on Military Personnel Rights Issues</a:t>
          </a:r>
        </a:p>
      </dgm:t>
    </dgm:pt>
    <dgm:pt modelId="{1342D8BA-1372-4E8B-A196-D2B7687AB241}" type="parTrans" cxnId="{57C6C9DF-6D76-483F-B6A3-1650E474C6BB}">
      <dgm:prSet/>
      <dgm:spPr/>
      <dgm:t>
        <a:bodyPr/>
        <a:lstStyle/>
        <a:p>
          <a:endParaRPr lang="en-US"/>
        </a:p>
      </dgm:t>
    </dgm:pt>
    <dgm:pt modelId="{1E43983F-7E47-48F4-B8EF-19DE86F6F9FE}" type="sibTrans" cxnId="{57C6C9DF-6D76-483F-B6A3-1650E474C6BB}">
      <dgm:prSet/>
      <dgm:spPr/>
      <dgm:t>
        <a:bodyPr/>
        <a:lstStyle/>
        <a:p>
          <a:endParaRPr lang="en-US"/>
        </a:p>
      </dgm:t>
    </dgm:pt>
    <dgm:pt modelId="{E0DB769E-845D-4E0A-BA52-2C5235CEB262}" type="pres">
      <dgm:prSet presAssocID="{D04FEE3F-C93D-450A-89BE-AABB4AE09388}" presName="Name0" presStyleCnt="0">
        <dgm:presLayoutVars>
          <dgm:chMax val="1"/>
          <dgm:chPref val="1"/>
          <dgm:dir/>
          <dgm:animOne val="branch"/>
          <dgm:animLvl val="lvl"/>
        </dgm:presLayoutVars>
      </dgm:prSet>
      <dgm:spPr/>
    </dgm:pt>
    <dgm:pt modelId="{A4759192-1D72-4CFB-B9BA-343E2A4A8155}" type="pres">
      <dgm:prSet presAssocID="{B18765D3-41DF-4DBD-9963-2744F52D0BF8}" presName="singleCycle" presStyleCnt="0"/>
      <dgm:spPr/>
    </dgm:pt>
    <dgm:pt modelId="{C623FFC5-E094-4A6C-A5AE-8644F8D82BC8}" type="pres">
      <dgm:prSet presAssocID="{B18765D3-41DF-4DBD-9963-2744F52D0BF8}" presName="singleCenter" presStyleLbl="node1" presStyleIdx="0" presStyleCnt="4" custScaleX="157563" custScaleY="138237" custLinFactNeighborX="1311" custLinFactNeighborY="-5506">
        <dgm:presLayoutVars>
          <dgm:chMax val="7"/>
          <dgm:chPref val="7"/>
        </dgm:presLayoutVars>
      </dgm:prSet>
      <dgm:spPr/>
    </dgm:pt>
    <dgm:pt modelId="{035187CA-6A75-43BB-969D-FB7A6894634A}" type="pres">
      <dgm:prSet presAssocID="{AF88625A-D68D-4BB0-A772-2D6351DC95A3}" presName="Name56" presStyleLbl="parChTrans1D2" presStyleIdx="0" presStyleCnt="3"/>
      <dgm:spPr/>
    </dgm:pt>
    <dgm:pt modelId="{70C39189-7A60-47AF-AF8C-9A8C98080317}" type="pres">
      <dgm:prSet presAssocID="{88AA889F-2EE1-43A1-A589-F2E45FC70D04}" presName="text0" presStyleLbl="node1" presStyleIdx="1" presStyleCnt="4" custScaleX="458402">
        <dgm:presLayoutVars>
          <dgm:bulletEnabled val="1"/>
        </dgm:presLayoutVars>
      </dgm:prSet>
      <dgm:spPr/>
    </dgm:pt>
    <dgm:pt modelId="{1C493894-FAC5-4091-8DAF-A2D74CEF7E6E}" type="pres">
      <dgm:prSet presAssocID="{F23B368B-D858-4B82-B3F9-84F7FD5C4473}" presName="Name56" presStyleLbl="parChTrans1D2" presStyleIdx="1" presStyleCnt="3"/>
      <dgm:spPr/>
    </dgm:pt>
    <dgm:pt modelId="{0EB85217-F849-4152-A3F8-E2D3A9755F59}" type="pres">
      <dgm:prSet presAssocID="{627A8EE9-D7BB-4DF3-99AC-5DBD3CAF2D67}" presName="text0" presStyleLbl="node1" presStyleIdx="2" presStyleCnt="4" custScaleX="362281" custRadScaleRad="138223" custRadScaleInc="-13096">
        <dgm:presLayoutVars>
          <dgm:bulletEnabled val="1"/>
        </dgm:presLayoutVars>
      </dgm:prSet>
      <dgm:spPr/>
    </dgm:pt>
    <dgm:pt modelId="{70C75443-3E24-4C07-AA98-6C5FF811E036}" type="pres">
      <dgm:prSet presAssocID="{1342D8BA-1372-4E8B-A196-D2B7687AB241}" presName="Name56" presStyleLbl="parChTrans1D2" presStyleIdx="2" presStyleCnt="3"/>
      <dgm:spPr/>
    </dgm:pt>
    <dgm:pt modelId="{3B166363-DD22-4820-AEC0-6179F99286DA}" type="pres">
      <dgm:prSet presAssocID="{2A9372ED-C920-4201-A79D-F0381B273632}" presName="text0" presStyleLbl="node1" presStyleIdx="3" presStyleCnt="4" custScaleX="348094" custRadScaleRad="139891" custRadScaleInc="15097">
        <dgm:presLayoutVars>
          <dgm:bulletEnabled val="1"/>
        </dgm:presLayoutVars>
      </dgm:prSet>
      <dgm:spPr/>
    </dgm:pt>
  </dgm:ptLst>
  <dgm:cxnLst>
    <dgm:cxn modelId="{D539D90D-9D5F-4E27-9002-18CB0F6E5372}" type="presOf" srcId="{2A9372ED-C920-4201-A79D-F0381B273632}" destId="{3B166363-DD22-4820-AEC0-6179F99286DA}" srcOrd="0" destOrd="0" presId="urn:microsoft.com/office/officeart/2008/layout/RadialCluster"/>
    <dgm:cxn modelId="{307FB210-E116-4E2C-9EC0-0602907D2CC8}" type="presOf" srcId="{D04FEE3F-C93D-450A-89BE-AABB4AE09388}" destId="{E0DB769E-845D-4E0A-BA52-2C5235CEB262}" srcOrd="0" destOrd="0" presId="urn:microsoft.com/office/officeart/2008/layout/RadialCluster"/>
    <dgm:cxn modelId="{E666E125-4C3B-48D9-B643-BD53FEC51E74}" type="presOf" srcId="{AF88625A-D68D-4BB0-A772-2D6351DC95A3}" destId="{035187CA-6A75-43BB-969D-FB7A6894634A}" srcOrd="0" destOrd="0" presId="urn:microsoft.com/office/officeart/2008/layout/RadialCluster"/>
    <dgm:cxn modelId="{2201A92E-C392-443F-AC87-D33BF5594818}" type="presOf" srcId="{627A8EE9-D7BB-4DF3-99AC-5DBD3CAF2D67}" destId="{0EB85217-F849-4152-A3F8-E2D3A9755F59}" srcOrd="0" destOrd="0" presId="urn:microsoft.com/office/officeart/2008/layout/RadialCluster"/>
    <dgm:cxn modelId="{DAC6A155-A805-40C2-9139-245ED27517A9}" type="presOf" srcId="{1342D8BA-1372-4E8B-A196-D2B7687AB241}" destId="{70C75443-3E24-4C07-AA98-6C5FF811E036}" srcOrd="0" destOrd="0" presId="urn:microsoft.com/office/officeart/2008/layout/RadialCluster"/>
    <dgm:cxn modelId="{A4DD8E82-1F7B-4280-A3A4-26B7882761AC}" srcId="{B18765D3-41DF-4DBD-9963-2744F52D0BF8}" destId="{88AA889F-2EE1-43A1-A589-F2E45FC70D04}" srcOrd="0" destOrd="0" parTransId="{AF88625A-D68D-4BB0-A772-2D6351DC95A3}" sibTransId="{7D196B37-8A5C-4D4F-8A7D-8971944558E4}"/>
    <dgm:cxn modelId="{6C080688-9018-40CA-8864-CC2DB3EBDD9A}" type="presOf" srcId="{88AA889F-2EE1-43A1-A589-F2E45FC70D04}" destId="{70C39189-7A60-47AF-AF8C-9A8C98080317}" srcOrd="0" destOrd="0" presId="urn:microsoft.com/office/officeart/2008/layout/RadialCluster"/>
    <dgm:cxn modelId="{F8CB199D-7F48-4865-A884-6F7013DE8FFD}" srcId="{D04FEE3F-C93D-450A-89BE-AABB4AE09388}" destId="{B18765D3-41DF-4DBD-9963-2744F52D0BF8}" srcOrd="0" destOrd="0" parTransId="{D2C772B1-2716-4BC6-863F-F0D0A54AD42C}" sibTransId="{160C4FAC-2C4E-4F77-948A-F7252621E7C4}"/>
    <dgm:cxn modelId="{204991AB-5107-4E2A-BA56-16B6B9CA2E29}" type="presOf" srcId="{B18765D3-41DF-4DBD-9963-2744F52D0BF8}" destId="{C623FFC5-E094-4A6C-A5AE-8644F8D82BC8}" srcOrd="0" destOrd="0" presId="urn:microsoft.com/office/officeart/2008/layout/RadialCluster"/>
    <dgm:cxn modelId="{BE38C2B7-67C8-4782-B662-EEDD9044A0E7}" srcId="{B18765D3-41DF-4DBD-9963-2744F52D0BF8}" destId="{627A8EE9-D7BB-4DF3-99AC-5DBD3CAF2D67}" srcOrd="1" destOrd="0" parTransId="{F23B368B-D858-4B82-B3F9-84F7FD5C4473}" sibTransId="{F061719F-DC59-444E-9F92-0A26EEFED04E}"/>
    <dgm:cxn modelId="{D707F1CF-CD8F-4AAF-BD1D-DAFF4E8F6B16}" type="presOf" srcId="{F23B368B-D858-4B82-B3F9-84F7FD5C4473}" destId="{1C493894-FAC5-4091-8DAF-A2D74CEF7E6E}" srcOrd="0" destOrd="0" presId="urn:microsoft.com/office/officeart/2008/layout/RadialCluster"/>
    <dgm:cxn modelId="{57C6C9DF-6D76-483F-B6A3-1650E474C6BB}" srcId="{B18765D3-41DF-4DBD-9963-2744F52D0BF8}" destId="{2A9372ED-C920-4201-A79D-F0381B273632}" srcOrd="2" destOrd="0" parTransId="{1342D8BA-1372-4E8B-A196-D2B7687AB241}" sibTransId="{1E43983F-7E47-48F4-B8EF-19DE86F6F9FE}"/>
    <dgm:cxn modelId="{DAD1D453-F077-4AD3-A6FB-B00CA08C392A}" type="presParOf" srcId="{E0DB769E-845D-4E0A-BA52-2C5235CEB262}" destId="{A4759192-1D72-4CFB-B9BA-343E2A4A8155}" srcOrd="0" destOrd="0" presId="urn:microsoft.com/office/officeart/2008/layout/RadialCluster"/>
    <dgm:cxn modelId="{9C4912D5-3516-46F7-A9B2-A98784ADEBEC}" type="presParOf" srcId="{A4759192-1D72-4CFB-B9BA-343E2A4A8155}" destId="{C623FFC5-E094-4A6C-A5AE-8644F8D82BC8}" srcOrd="0" destOrd="0" presId="urn:microsoft.com/office/officeart/2008/layout/RadialCluster"/>
    <dgm:cxn modelId="{5AD47F47-7443-41F7-8CE4-68A356A66D13}" type="presParOf" srcId="{A4759192-1D72-4CFB-B9BA-343E2A4A8155}" destId="{035187CA-6A75-43BB-969D-FB7A6894634A}" srcOrd="1" destOrd="0" presId="urn:microsoft.com/office/officeart/2008/layout/RadialCluster"/>
    <dgm:cxn modelId="{0DDA5B1F-C931-4135-9591-6E9112319DE0}" type="presParOf" srcId="{A4759192-1D72-4CFB-B9BA-343E2A4A8155}" destId="{70C39189-7A60-47AF-AF8C-9A8C98080317}" srcOrd="2" destOrd="0" presId="urn:microsoft.com/office/officeart/2008/layout/RadialCluster"/>
    <dgm:cxn modelId="{B2986935-DD98-4059-8948-DF9A4D598A6E}" type="presParOf" srcId="{A4759192-1D72-4CFB-B9BA-343E2A4A8155}" destId="{1C493894-FAC5-4091-8DAF-A2D74CEF7E6E}" srcOrd="3" destOrd="0" presId="urn:microsoft.com/office/officeart/2008/layout/RadialCluster"/>
    <dgm:cxn modelId="{188DAFE7-4FA8-44F7-8847-160F511DE75A}" type="presParOf" srcId="{A4759192-1D72-4CFB-B9BA-343E2A4A8155}" destId="{0EB85217-F849-4152-A3F8-E2D3A9755F59}" srcOrd="4" destOrd="0" presId="urn:microsoft.com/office/officeart/2008/layout/RadialCluster"/>
    <dgm:cxn modelId="{5A6C4A4A-689D-40C6-86BF-8F7E5B591212}" type="presParOf" srcId="{A4759192-1D72-4CFB-B9BA-343E2A4A8155}" destId="{70C75443-3E24-4C07-AA98-6C5FF811E036}" srcOrd="5" destOrd="0" presId="urn:microsoft.com/office/officeart/2008/layout/RadialCluster"/>
    <dgm:cxn modelId="{919AD8D0-325F-49FF-B8B9-B8B6DE977F71}" type="presParOf" srcId="{A4759192-1D72-4CFB-B9BA-343E2A4A8155}" destId="{3B166363-DD22-4820-AEC0-6179F99286DA}"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B34637-8D34-4AA6-AEE8-5D91B8D049A0}" type="doc">
      <dgm:prSet loTypeId="urn:microsoft.com/office/officeart/2005/8/layout/process1" loCatId="process" qsTypeId="urn:microsoft.com/office/officeart/2005/8/quickstyle/simple1" qsCatId="simple" csTypeId="urn:microsoft.com/office/officeart/2005/8/colors/accent1_2" csCatId="accent1" phldr="1"/>
      <dgm:spPr/>
    </dgm:pt>
    <dgm:pt modelId="{D217D2B8-3C42-4160-907A-82CAE8BFC5CC}">
      <dgm:prSet phldrT="[Text]" custT="1"/>
      <dgm:spPr/>
      <dgm:t>
        <a:bodyPr/>
        <a:lstStyle/>
        <a:p>
          <a:r>
            <a:rPr lang="en-US" sz="3200" dirty="0">
              <a:latin typeface="Times New Roman" pitchFamily="18" charset="0"/>
              <a:cs typeface="Times New Roman" pitchFamily="18" charset="0"/>
            </a:rPr>
            <a:t>Rule 9 submissions</a:t>
          </a:r>
        </a:p>
      </dgm:t>
    </dgm:pt>
    <dgm:pt modelId="{E3BBE91C-B0BD-4643-9C82-81534FE2B631}" type="parTrans" cxnId="{3816A7E0-A90E-4FFE-8F49-E971DB0A4861}">
      <dgm:prSet/>
      <dgm:spPr/>
      <dgm:t>
        <a:bodyPr/>
        <a:lstStyle/>
        <a:p>
          <a:endParaRPr lang="en-US"/>
        </a:p>
      </dgm:t>
    </dgm:pt>
    <dgm:pt modelId="{A20391BA-EE79-40E1-82D7-F68C61BAE620}" type="sibTrans" cxnId="{3816A7E0-A90E-4FFE-8F49-E971DB0A4861}">
      <dgm:prSet/>
      <dgm:spPr>
        <a:solidFill>
          <a:schemeClr val="bg1"/>
        </a:solidFill>
      </dgm:spPr>
      <dgm:t>
        <a:bodyPr/>
        <a:lstStyle/>
        <a:p>
          <a:endParaRPr lang="en-US"/>
        </a:p>
      </dgm:t>
    </dgm:pt>
    <dgm:pt modelId="{8662492F-3681-44F0-9318-E2AFB65E24D0}">
      <dgm:prSet phldrT="[Text]" custT="1"/>
      <dgm:spPr/>
      <dgm:t>
        <a:bodyPr/>
        <a:lstStyle/>
        <a:p>
          <a:r>
            <a:rPr lang="en-US" sz="3200" dirty="0">
              <a:latin typeface="Times New Roman" pitchFamily="18" charset="0"/>
              <a:cs typeface="Times New Roman" pitchFamily="18" charset="0"/>
            </a:rPr>
            <a:t>3</a:t>
          </a:r>
          <a:r>
            <a:rPr lang="en-US" sz="3200" baseline="30000" dirty="0">
              <a:latin typeface="Times New Roman" pitchFamily="18" charset="0"/>
              <a:cs typeface="Times New Roman" pitchFamily="18" charset="0"/>
            </a:rPr>
            <a:t>rd</a:t>
          </a:r>
          <a:r>
            <a:rPr lang="en-US" sz="3200" dirty="0">
              <a:latin typeface="Times New Roman" pitchFamily="18" charset="0"/>
              <a:cs typeface="Times New Roman" pitchFamily="18" charset="0"/>
            </a:rPr>
            <a:t> party intervention</a:t>
          </a:r>
        </a:p>
      </dgm:t>
    </dgm:pt>
    <dgm:pt modelId="{02EE22A7-3A34-417D-AD1F-60CA84DD36AB}" type="parTrans" cxnId="{6EB57933-2397-415D-8666-F22C08B31B59}">
      <dgm:prSet/>
      <dgm:spPr/>
      <dgm:t>
        <a:bodyPr/>
        <a:lstStyle/>
        <a:p>
          <a:endParaRPr lang="en-US"/>
        </a:p>
      </dgm:t>
    </dgm:pt>
    <dgm:pt modelId="{B53E18F7-AE9F-452C-890B-D169BA0817FF}" type="sibTrans" cxnId="{6EB57933-2397-415D-8666-F22C08B31B59}">
      <dgm:prSet/>
      <dgm:spPr/>
      <dgm:t>
        <a:bodyPr/>
        <a:lstStyle/>
        <a:p>
          <a:endParaRPr lang="en-US"/>
        </a:p>
      </dgm:t>
    </dgm:pt>
    <dgm:pt modelId="{8E62C156-B591-434E-8994-D9F734343AF2}" type="pres">
      <dgm:prSet presAssocID="{38B34637-8D34-4AA6-AEE8-5D91B8D049A0}" presName="Name0" presStyleCnt="0">
        <dgm:presLayoutVars>
          <dgm:dir/>
          <dgm:resizeHandles val="exact"/>
        </dgm:presLayoutVars>
      </dgm:prSet>
      <dgm:spPr/>
    </dgm:pt>
    <dgm:pt modelId="{64EF1DB9-4C7B-4497-854F-D3059D89D9FE}" type="pres">
      <dgm:prSet presAssocID="{D217D2B8-3C42-4160-907A-82CAE8BFC5CC}" presName="node" presStyleLbl="node1" presStyleIdx="0" presStyleCnt="2" custScaleX="62453" custScaleY="62802" custLinFactNeighborX="29689" custLinFactNeighborY="-34842">
        <dgm:presLayoutVars>
          <dgm:bulletEnabled val="1"/>
        </dgm:presLayoutVars>
      </dgm:prSet>
      <dgm:spPr/>
    </dgm:pt>
    <dgm:pt modelId="{B2549AD5-AC4B-4A94-BE79-38B6EB773016}" type="pres">
      <dgm:prSet presAssocID="{A20391BA-EE79-40E1-82D7-F68C61BAE620}" presName="sibTrans" presStyleLbl="sibTrans2D1" presStyleIdx="0" presStyleCnt="1"/>
      <dgm:spPr/>
    </dgm:pt>
    <dgm:pt modelId="{F0A538A3-D0F6-4F8F-B225-B616AF8C072C}" type="pres">
      <dgm:prSet presAssocID="{A20391BA-EE79-40E1-82D7-F68C61BAE620}" presName="connectorText" presStyleLbl="sibTrans2D1" presStyleIdx="0" presStyleCnt="1"/>
      <dgm:spPr/>
    </dgm:pt>
    <dgm:pt modelId="{F4641618-F96B-4F15-9793-D33666F394F2}" type="pres">
      <dgm:prSet presAssocID="{8662492F-3681-44F0-9318-E2AFB65E24D0}" presName="node" presStyleLbl="node1" presStyleIdx="1" presStyleCnt="2" custScaleX="68090" custScaleY="64145" custLinFactNeighborX="-26008" custLinFactNeighborY="-29409">
        <dgm:presLayoutVars>
          <dgm:bulletEnabled val="1"/>
        </dgm:presLayoutVars>
      </dgm:prSet>
      <dgm:spPr/>
    </dgm:pt>
  </dgm:ptLst>
  <dgm:cxnLst>
    <dgm:cxn modelId="{6EB57933-2397-415D-8666-F22C08B31B59}" srcId="{38B34637-8D34-4AA6-AEE8-5D91B8D049A0}" destId="{8662492F-3681-44F0-9318-E2AFB65E24D0}" srcOrd="1" destOrd="0" parTransId="{02EE22A7-3A34-417D-AD1F-60CA84DD36AB}" sibTransId="{B53E18F7-AE9F-452C-890B-D169BA0817FF}"/>
    <dgm:cxn modelId="{074A3C68-609B-4B9B-80FB-6FB6B72E1438}" type="presOf" srcId="{8662492F-3681-44F0-9318-E2AFB65E24D0}" destId="{F4641618-F96B-4F15-9793-D33666F394F2}" srcOrd="0" destOrd="0" presId="urn:microsoft.com/office/officeart/2005/8/layout/process1"/>
    <dgm:cxn modelId="{82DE488C-699D-4291-BE5D-F0DF9F12CB12}" type="presOf" srcId="{D217D2B8-3C42-4160-907A-82CAE8BFC5CC}" destId="{64EF1DB9-4C7B-4497-854F-D3059D89D9FE}" srcOrd="0" destOrd="0" presId="urn:microsoft.com/office/officeart/2005/8/layout/process1"/>
    <dgm:cxn modelId="{68945DDC-4620-4511-BF61-BAE3B57172AA}" type="presOf" srcId="{A20391BA-EE79-40E1-82D7-F68C61BAE620}" destId="{B2549AD5-AC4B-4A94-BE79-38B6EB773016}" srcOrd="0" destOrd="0" presId="urn:microsoft.com/office/officeart/2005/8/layout/process1"/>
    <dgm:cxn modelId="{3816A7E0-A90E-4FFE-8F49-E971DB0A4861}" srcId="{38B34637-8D34-4AA6-AEE8-5D91B8D049A0}" destId="{D217D2B8-3C42-4160-907A-82CAE8BFC5CC}" srcOrd="0" destOrd="0" parTransId="{E3BBE91C-B0BD-4643-9C82-81534FE2B631}" sibTransId="{A20391BA-EE79-40E1-82D7-F68C61BAE620}"/>
    <dgm:cxn modelId="{47A299E7-99D2-4C0D-856D-FB8D50B68914}" type="presOf" srcId="{A20391BA-EE79-40E1-82D7-F68C61BAE620}" destId="{F0A538A3-D0F6-4F8F-B225-B616AF8C072C}" srcOrd="1" destOrd="0" presId="urn:microsoft.com/office/officeart/2005/8/layout/process1"/>
    <dgm:cxn modelId="{FB8BC3EA-2C3A-4619-8009-1C474A611A73}" type="presOf" srcId="{38B34637-8D34-4AA6-AEE8-5D91B8D049A0}" destId="{8E62C156-B591-434E-8994-D9F734343AF2}" srcOrd="0" destOrd="0" presId="urn:microsoft.com/office/officeart/2005/8/layout/process1"/>
    <dgm:cxn modelId="{3FD1E4A1-1E66-4E92-A28D-B6C9257271DA}" type="presParOf" srcId="{8E62C156-B591-434E-8994-D9F734343AF2}" destId="{64EF1DB9-4C7B-4497-854F-D3059D89D9FE}" srcOrd="0" destOrd="0" presId="urn:microsoft.com/office/officeart/2005/8/layout/process1"/>
    <dgm:cxn modelId="{1E8793A8-B41F-4DA3-9F08-8B055A1EE358}" type="presParOf" srcId="{8E62C156-B591-434E-8994-D9F734343AF2}" destId="{B2549AD5-AC4B-4A94-BE79-38B6EB773016}" srcOrd="1" destOrd="0" presId="urn:microsoft.com/office/officeart/2005/8/layout/process1"/>
    <dgm:cxn modelId="{02D63C33-18FC-4332-9BB5-2F53AB52390A}" type="presParOf" srcId="{B2549AD5-AC4B-4A94-BE79-38B6EB773016}" destId="{F0A538A3-D0F6-4F8F-B225-B616AF8C072C}" srcOrd="0" destOrd="0" presId="urn:microsoft.com/office/officeart/2005/8/layout/process1"/>
    <dgm:cxn modelId="{CA9EA1E1-1224-4573-9BF9-0A3A4923BC5E}" type="presParOf" srcId="{8E62C156-B591-434E-8994-D9F734343AF2}" destId="{F4641618-F96B-4F15-9793-D33666F394F2}"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AC9283-6F99-4717-9D52-8B87284AA29C}" type="doc">
      <dgm:prSet loTypeId="urn:microsoft.com/office/officeart/2005/8/layout/hProcess9" loCatId="process" qsTypeId="urn:microsoft.com/office/officeart/2005/8/quickstyle/simple1" qsCatId="simple" csTypeId="urn:microsoft.com/office/officeart/2005/8/colors/accent1_2" csCatId="accent1" phldr="1"/>
      <dgm:spPr/>
    </dgm:pt>
    <dgm:pt modelId="{415DDC0B-5B7D-43F4-A9FC-BD1940CBA368}">
      <dgm:prSet phldrT="[Text]" custT="1"/>
      <dgm:spPr/>
      <dgm:t>
        <a:bodyPr/>
        <a:lstStyle/>
        <a:p>
          <a:r>
            <a:rPr lang="en-US" sz="2400" b="1" i="1" dirty="0" err="1"/>
            <a:t>Ashot</a:t>
          </a:r>
          <a:r>
            <a:rPr lang="en-US" sz="2400" b="1" i="1" dirty="0"/>
            <a:t> </a:t>
          </a:r>
          <a:r>
            <a:rPr lang="en-US" sz="2400" b="1" i="1" dirty="0" err="1"/>
            <a:t>Harutyunyan</a:t>
          </a:r>
          <a:r>
            <a:rPr lang="en-US" sz="2400" b="1" i="1" dirty="0"/>
            <a:t> v. Armenia</a:t>
          </a:r>
          <a:r>
            <a:rPr lang="en-US" sz="2400" dirty="0"/>
            <a:t> </a:t>
          </a:r>
        </a:p>
        <a:p>
          <a:r>
            <a:rPr lang="en-US" sz="2000" dirty="0"/>
            <a:t>app. no. 34334/04</a:t>
          </a:r>
        </a:p>
      </dgm:t>
    </dgm:pt>
    <dgm:pt modelId="{13F2E25E-5498-46A7-9521-C71401D8A38D}" type="parTrans" cxnId="{111E7747-2D1B-4A4A-9E53-FE75E4A23E67}">
      <dgm:prSet/>
      <dgm:spPr/>
      <dgm:t>
        <a:bodyPr/>
        <a:lstStyle/>
        <a:p>
          <a:endParaRPr lang="en-US"/>
        </a:p>
      </dgm:t>
    </dgm:pt>
    <dgm:pt modelId="{16564B9D-6F9F-4864-A561-39FDCEF25479}" type="sibTrans" cxnId="{111E7747-2D1B-4A4A-9E53-FE75E4A23E67}">
      <dgm:prSet/>
      <dgm:spPr/>
      <dgm:t>
        <a:bodyPr/>
        <a:lstStyle/>
        <a:p>
          <a:endParaRPr lang="en-US"/>
        </a:p>
      </dgm:t>
    </dgm:pt>
    <dgm:pt modelId="{ECCD031E-BF2F-4835-81BD-DE6BCF59B56E}">
      <dgm:prSet phldrT="[Text]" custT="1"/>
      <dgm:spPr/>
      <dgm:t>
        <a:bodyPr/>
        <a:lstStyle/>
        <a:p>
          <a:r>
            <a:rPr lang="en-US" sz="2400" b="1" i="1" dirty="0" err="1"/>
            <a:t>Poghosyan</a:t>
          </a:r>
          <a:r>
            <a:rPr lang="en-US" sz="2400" b="1" i="1" dirty="0"/>
            <a:t> v. Armenia</a:t>
          </a:r>
        </a:p>
        <a:p>
          <a:r>
            <a:rPr lang="en-US" sz="2000" dirty="0"/>
            <a:t>app. no. 44068/07</a:t>
          </a:r>
          <a:endParaRPr lang="en-US" sz="2000" dirty="0">
            <a:solidFill>
              <a:schemeClr val="bg1"/>
            </a:solidFill>
            <a:latin typeface="Times New Roman" panose="02020603050405020304" pitchFamily="18" charset="0"/>
            <a:cs typeface="Times New Roman" panose="02020603050405020304" pitchFamily="18" charset="0"/>
          </a:endParaRPr>
        </a:p>
      </dgm:t>
    </dgm:pt>
    <dgm:pt modelId="{3C5BF031-CC28-436D-B76F-6C0B1607D968}" type="parTrans" cxnId="{734A736D-769D-457E-B1C9-02049492B1EB}">
      <dgm:prSet/>
      <dgm:spPr/>
      <dgm:t>
        <a:bodyPr/>
        <a:lstStyle/>
        <a:p>
          <a:endParaRPr lang="en-US"/>
        </a:p>
      </dgm:t>
    </dgm:pt>
    <dgm:pt modelId="{1D01D974-D7C5-4076-A18B-ED04B961371A}" type="sibTrans" cxnId="{734A736D-769D-457E-B1C9-02049492B1EB}">
      <dgm:prSet/>
      <dgm:spPr/>
      <dgm:t>
        <a:bodyPr/>
        <a:lstStyle/>
        <a:p>
          <a:endParaRPr lang="en-US"/>
        </a:p>
      </dgm:t>
    </dgm:pt>
    <dgm:pt modelId="{5BE03260-D286-4816-B784-A7FBF1CF526C}">
      <dgm:prSet custT="1"/>
      <dgm:spPr/>
      <dgm:t>
        <a:bodyPr/>
        <a:lstStyle/>
        <a:p>
          <a:r>
            <a:rPr lang="en-US" sz="2400" b="1" i="1" dirty="0" err="1"/>
            <a:t>Muradyan</a:t>
          </a:r>
          <a:r>
            <a:rPr lang="en-US" sz="2400" b="1" i="1" dirty="0"/>
            <a:t> v. Armenia</a:t>
          </a:r>
          <a:r>
            <a:rPr lang="en-US" sz="2400" dirty="0"/>
            <a:t> </a:t>
          </a:r>
        </a:p>
        <a:p>
          <a:r>
            <a:rPr lang="en-US" sz="2000" dirty="0"/>
            <a:t>app. no. 11275/07</a:t>
          </a:r>
        </a:p>
      </dgm:t>
    </dgm:pt>
    <dgm:pt modelId="{A6A7E4F4-FD45-4CD8-8ED0-82651979A7B6}" type="parTrans" cxnId="{1FFA09D2-EBAA-4906-90F8-D5669709AF1D}">
      <dgm:prSet/>
      <dgm:spPr/>
      <dgm:t>
        <a:bodyPr/>
        <a:lstStyle/>
        <a:p>
          <a:endParaRPr lang="en-US"/>
        </a:p>
      </dgm:t>
    </dgm:pt>
    <dgm:pt modelId="{7EEB3A38-24E5-4FE3-A173-563D2B8E2494}" type="sibTrans" cxnId="{1FFA09D2-EBAA-4906-90F8-D5669709AF1D}">
      <dgm:prSet/>
      <dgm:spPr/>
      <dgm:t>
        <a:bodyPr/>
        <a:lstStyle/>
        <a:p>
          <a:endParaRPr lang="en-US"/>
        </a:p>
      </dgm:t>
    </dgm:pt>
    <dgm:pt modelId="{F2DCDC85-255B-4BB7-A721-1DEA6FCF2860}" type="pres">
      <dgm:prSet presAssocID="{50AC9283-6F99-4717-9D52-8B87284AA29C}" presName="CompostProcess" presStyleCnt="0">
        <dgm:presLayoutVars>
          <dgm:dir/>
          <dgm:resizeHandles val="exact"/>
        </dgm:presLayoutVars>
      </dgm:prSet>
      <dgm:spPr/>
    </dgm:pt>
    <dgm:pt modelId="{3643E2A3-A8B6-4264-8B85-6CB266A1AED7}" type="pres">
      <dgm:prSet presAssocID="{50AC9283-6F99-4717-9D52-8B87284AA29C}" presName="arrow" presStyleLbl="bgShp" presStyleIdx="0" presStyleCnt="1"/>
      <dgm:spPr/>
    </dgm:pt>
    <dgm:pt modelId="{231794BD-F57A-4AAA-A8D3-0F274D35F37F}" type="pres">
      <dgm:prSet presAssocID="{50AC9283-6F99-4717-9D52-8B87284AA29C}" presName="linearProcess" presStyleCnt="0"/>
      <dgm:spPr/>
    </dgm:pt>
    <dgm:pt modelId="{7737D8C5-97FD-4F18-9C48-719E988FB737}" type="pres">
      <dgm:prSet presAssocID="{5BE03260-D286-4816-B784-A7FBF1CF526C}" presName="textNode" presStyleLbl="node1" presStyleIdx="0" presStyleCnt="3" custLinFactNeighborX="-6640" custLinFactNeighborY="-2971">
        <dgm:presLayoutVars>
          <dgm:bulletEnabled val="1"/>
        </dgm:presLayoutVars>
      </dgm:prSet>
      <dgm:spPr/>
    </dgm:pt>
    <dgm:pt modelId="{11D48E58-A59A-4B62-8371-6855C0CCB463}" type="pres">
      <dgm:prSet presAssocID="{7EEB3A38-24E5-4FE3-A173-563D2B8E2494}" presName="sibTrans" presStyleCnt="0"/>
      <dgm:spPr/>
    </dgm:pt>
    <dgm:pt modelId="{C882D145-3B01-4043-9300-69B936CE4199}" type="pres">
      <dgm:prSet presAssocID="{415DDC0B-5B7D-43F4-A9FC-BD1940CBA368}" presName="textNode" presStyleLbl="node1" presStyleIdx="1" presStyleCnt="3">
        <dgm:presLayoutVars>
          <dgm:bulletEnabled val="1"/>
        </dgm:presLayoutVars>
      </dgm:prSet>
      <dgm:spPr/>
    </dgm:pt>
    <dgm:pt modelId="{BC0171DE-5E48-4A6C-BF5F-1CCA5C87D578}" type="pres">
      <dgm:prSet presAssocID="{16564B9D-6F9F-4864-A561-39FDCEF25479}" presName="sibTrans" presStyleCnt="0"/>
      <dgm:spPr/>
    </dgm:pt>
    <dgm:pt modelId="{15841478-C80F-4A9A-A7D2-FB4742A2E214}" type="pres">
      <dgm:prSet presAssocID="{ECCD031E-BF2F-4835-81BD-DE6BCF59B56E}" presName="textNode" presStyleLbl="node1" presStyleIdx="2" presStyleCnt="3">
        <dgm:presLayoutVars>
          <dgm:bulletEnabled val="1"/>
        </dgm:presLayoutVars>
      </dgm:prSet>
      <dgm:spPr/>
    </dgm:pt>
  </dgm:ptLst>
  <dgm:cxnLst>
    <dgm:cxn modelId="{111E7747-2D1B-4A4A-9E53-FE75E4A23E67}" srcId="{50AC9283-6F99-4717-9D52-8B87284AA29C}" destId="{415DDC0B-5B7D-43F4-A9FC-BD1940CBA368}" srcOrd="1" destOrd="0" parTransId="{13F2E25E-5498-46A7-9521-C71401D8A38D}" sibTransId="{16564B9D-6F9F-4864-A561-39FDCEF25479}"/>
    <dgm:cxn modelId="{734A736D-769D-457E-B1C9-02049492B1EB}" srcId="{50AC9283-6F99-4717-9D52-8B87284AA29C}" destId="{ECCD031E-BF2F-4835-81BD-DE6BCF59B56E}" srcOrd="2" destOrd="0" parTransId="{3C5BF031-CC28-436D-B76F-6C0B1607D968}" sibTransId="{1D01D974-D7C5-4076-A18B-ED04B961371A}"/>
    <dgm:cxn modelId="{AA8BAE57-5A5C-42A3-ADD5-B00980346F88}" type="presOf" srcId="{5BE03260-D286-4816-B784-A7FBF1CF526C}" destId="{7737D8C5-97FD-4F18-9C48-719E988FB737}" srcOrd="0" destOrd="0" presId="urn:microsoft.com/office/officeart/2005/8/layout/hProcess9"/>
    <dgm:cxn modelId="{FD221EB6-C083-4A9B-8DAE-86D02E7035C1}" type="presOf" srcId="{50AC9283-6F99-4717-9D52-8B87284AA29C}" destId="{F2DCDC85-255B-4BB7-A721-1DEA6FCF2860}" srcOrd="0" destOrd="0" presId="urn:microsoft.com/office/officeart/2005/8/layout/hProcess9"/>
    <dgm:cxn modelId="{27A4F5BF-2C32-422F-8E6D-63658DA31D95}" type="presOf" srcId="{ECCD031E-BF2F-4835-81BD-DE6BCF59B56E}" destId="{15841478-C80F-4A9A-A7D2-FB4742A2E214}" srcOrd="0" destOrd="0" presId="urn:microsoft.com/office/officeart/2005/8/layout/hProcess9"/>
    <dgm:cxn modelId="{FC089AC7-844F-4198-9670-394A81C81FEE}" type="presOf" srcId="{415DDC0B-5B7D-43F4-A9FC-BD1940CBA368}" destId="{C882D145-3B01-4043-9300-69B936CE4199}" srcOrd="0" destOrd="0" presId="urn:microsoft.com/office/officeart/2005/8/layout/hProcess9"/>
    <dgm:cxn modelId="{1FFA09D2-EBAA-4906-90F8-D5669709AF1D}" srcId="{50AC9283-6F99-4717-9D52-8B87284AA29C}" destId="{5BE03260-D286-4816-B784-A7FBF1CF526C}" srcOrd="0" destOrd="0" parTransId="{A6A7E4F4-FD45-4CD8-8ED0-82651979A7B6}" sibTransId="{7EEB3A38-24E5-4FE3-A173-563D2B8E2494}"/>
    <dgm:cxn modelId="{6F11062E-428C-42EF-A092-EEBEB116B6AC}" type="presParOf" srcId="{F2DCDC85-255B-4BB7-A721-1DEA6FCF2860}" destId="{3643E2A3-A8B6-4264-8B85-6CB266A1AED7}" srcOrd="0" destOrd="0" presId="urn:microsoft.com/office/officeart/2005/8/layout/hProcess9"/>
    <dgm:cxn modelId="{8982B12C-6480-439C-899E-507B11486106}" type="presParOf" srcId="{F2DCDC85-255B-4BB7-A721-1DEA6FCF2860}" destId="{231794BD-F57A-4AAA-A8D3-0F274D35F37F}" srcOrd="1" destOrd="0" presId="urn:microsoft.com/office/officeart/2005/8/layout/hProcess9"/>
    <dgm:cxn modelId="{FD647CFF-5424-420D-B6C3-0F3074B5927C}" type="presParOf" srcId="{231794BD-F57A-4AAA-A8D3-0F274D35F37F}" destId="{7737D8C5-97FD-4F18-9C48-719E988FB737}" srcOrd="0" destOrd="0" presId="urn:microsoft.com/office/officeart/2005/8/layout/hProcess9"/>
    <dgm:cxn modelId="{BF4D25FB-8A79-4C88-A847-925912AEC9D4}" type="presParOf" srcId="{231794BD-F57A-4AAA-A8D3-0F274D35F37F}" destId="{11D48E58-A59A-4B62-8371-6855C0CCB463}" srcOrd="1" destOrd="0" presId="urn:microsoft.com/office/officeart/2005/8/layout/hProcess9"/>
    <dgm:cxn modelId="{7A58917E-FA62-4C9B-8842-6CED5B8171DB}" type="presParOf" srcId="{231794BD-F57A-4AAA-A8D3-0F274D35F37F}" destId="{C882D145-3B01-4043-9300-69B936CE4199}" srcOrd="2" destOrd="0" presId="urn:microsoft.com/office/officeart/2005/8/layout/hProcess9"/>
    <dgm:cxn modelId="{B64B0EB9-7AC7-4951-9581-1029B97FD064}" type="presParOf" srcId="{231794BD-F57A-4AAA-A8D3-0F274D35F37F}" destId="{BC0171DE-5E48-4A6C-BF5F-1CCA5C87D578}" srcOrd="3" destOrd="0" presId="urn:microsoft.com/office/officeart/2005/8/layout/hProcess9"/>
    <dgm:cxn modelId="{A5E31A9E-0626-401C-9D6B-127E321FD725}" type="presParOf" srcId="{231794BD-F57A-4AAA-A8D3-0F274D35F37F}" destId="{15841478-C80F-4A9A-A7D2-FB4742A2E21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46E069-5EA2-485E-952C-FEEEE7EB41F4}" type="doc">
      <dgm:prSet loTypeId="urn:microsoft.com/office/officeart/2005/8/layout/chevron1" loCatId="process" qsTypeId="urn:microsoft.com/office/officeart/2005/8/quickstyle/simple1" qsCatId="simple" csTypeId="urn:microsoft.com/office/officeart/2005/8/colors/accent1_2" csCatId="accent1" phldr="1"/>
      <dgm:spPr/>
    </dgm:pt>
    <dgm:pt modelId="{819A0691-6BB6-44CF-A2AF-1CB06CB74BCF}">
      <dgm:prSet phldrT="[Text]" custT="1"/>
      <dgm:spPr/>
      <dgm:t>
        <a:bodyPr/>
        <a:lstStyle/>
        <a:p>
          <a:r>
            <a:rPr lang="en-US" sz="2400" dirty="0"/>
            <a:t>October 2018</a:t>
          </a:r>
        </a:p>
      </dgm:t>
    </dgm:pt>
    <dgm:pt modelId="{E8AB474E-7554-4A21-9572-A945C08AC194}" type="parTrans" cxnId="{D77D46F1-8A4B-4B53-9B19-A9221A5CFBDC}">
      <dgm:prSet/>
      <dgm:spPr/>
      <dgm:t>
        <a:bodyPr/>
        <a:lstStyle/>
        <a:p>
          <a:endParaRPr lang="en-US"/>
        </a:p>
      </dgm:t>
    </dgm:pt>
    <dgm:pt modelId="{D6345F58-387F-4F95-A7A8-80EDE224465E}" type="sibTrans" cxnId="{D77D46F1-8A4B-4B53-9B19-A9221A5CFBDC}">
      <dgm:prSet/>
      <dgm:spPr/>
      <dgm:t>
        <a:bodyPr/>
        <a:lstStyle/>
        <a:p>
          <a:endParaRPr lang="en-US"/>
        </a:p>
      </dgm:t>
    </dgm:pt>
    <dgm:pt modelId="{614EAC8F-5AA7-46C1-957D-4927812E9C04}">
      <dgm:prSet phldrT="[Text]" custT="1"/>
      <dgm:spPr/>
      <dgm:t>
        <a:bodyPr/>
        <a:lstStyle/>
        <a:p>
          <a:r>
            <a:rPr lang="en-US" sz="2400" dirty="0"/>
            <a:t>January 2019</a:t>
          </a:r>
        </a:p>
      </dgm:t>
    </dgm:pt>
    <dgm:pt modelId="{A4B1DE0D-4FC1-4E1E-BC38-AE1D047B73B2}" type="parTrans" cxnId="{B624D059-D646-429A-9C4A-8961E7B1C73D}">
      <dgm:prSet/>
      <dgm:spPr/>
      <dgm:t>
        <a:bodyPr/>
        <a:lstStyle/>
        <a:p>
          <a:endParaRPr lang="en-US"/>
        </a:p>
      </dgm:t>
    </dgm:pt>
    <dgm:pt modelId="{AF8A3EF4-A593-4D86-96A7-00F7C8D010D8}" type="sibTrans" cxnId="{B624D059-D646-429A-9C4A-8961E7B1C73D}">
      <dgm:prSet/>
      <dgm:spPr/>
      <dgm:t>
        <a:bodyPr/>
        <a:lstStyle/>
        <a:p>
          <a:endParaRPr lang="en-US"/>
        </a:p>
      </dgm:t>
    </dgm:pt>
    <dgm:pt modelId="{7749104B-7A49-4609-9A81-78A619EF28D8}">
      <dgm:prSet phldrT="[Text]" custT="1"/>
      <dgm:spPr/>
      <dgm:t>
        <a:bodyPr/>
        <a:lstStyle/>
        <a:p>
          <a:r>
            <a:rPr lang="en-US" sz="2400" dirty="0"/>
            <a:t>January 2020</a:t>
          </a:r>
        </a:p>
      </dgm:t>
    </dgm:pt>
    <dgm:pt modelId="{728D55FE-BFBC-4A72-8644-FDCF00D2F66B}" type="parTrans" cxnId="{63569D17-0286-422F-AF38-1B63F5FE7A49}">
      <dgm:prSet/>
      <dgm:spPr/>
      <dgm:t>
        <a:bodyPr/>
        <a:lstStyle/>
        <a:p>
          <a:endParaRPr lang="en-US"/>
        </a:p>
      </dgm:t>
    </dgm:pt>
    <dgm:pt modelId="{912EFCEB-C8A6-45C2-8FAB-2423F685AA29}" type="sibTrans" cxnId="{63569D17-0286-422F-AF38-1B63F5FE7A49}">
      <dgm:prSet/>
      <dgm:spPr/>
      <dgm:t>
        <a:bodyPr/>
        <a:lstStyle/>
        <a:p>
          <a:endParaRPr lang="en-US"/>
        </a:p>
      </dgm:t>
    </dgm:pt>
    <dgm:pt modelId="{3B4C0641-B157-47A4-978D-C8612AF1B391}" type="pres">
      <dgm:prSet presAssocID="{FB46E069-5EA2-485E-952C-FEEEE7EB41F4}" presName="Name0" presStyleCnt="0">
        <dgm:presLayoutVars>
          <dgm:dir/>
          <dgm:animLvl val="lvl"/>
          <dgm:resizeHandles val="exact"/>
        </dgm:presLayoutVars>
      </dgm:prSet>
      <dgm:spPr/>
    </dgm:pt>
    <dgm:pt modelId="{52186C52-EF4F-4DC4-BF99-3E1295D10626}" type="pres">
      <dgm:prSet presAssocID="{819A0691-6BB6-44CF-A2AF-1CB06CB74BCF}" presName="parTxOnly" presStyleLbl="node1" presStyleIdx="0" presStyleCnt="3" custLinFactNeighborX="-5456" custLinFactNeighborY="6309">
        <dgm:presLayoutVars>
          <dgm:chMax val="0"/>
          <dgm:chPref val="0"/>
          <dgm:bulletEnabled val="1"/>
        </dgm:presLayoutVars>
      </dgm:prSet>
      <dgm:spPr/>
    </dgm:pt>
    <dgm:pt modelId="{C641FC92-2418-4BE7-82DC-D960CD253070}" type="pres">
      <dgm:prSet presAssocID="{D6345F58-387F-4F95-A7A8-80EDE224465E}" presName="parTxOnlySpace" presStyleCnt="0"/>
      <dgm:spPr/>
    </dgm:pt>
    <dgm:pt modelId="{15F46D73-23D0-48D7-A5A1-99EB5000073A}" type="pres">
      <dgm:prSet presAssocID="{614EAC8F-5AA7-46C1-957D-4927812E9C04}" presName="parTxOnly" presStyleLbl="node1" presStyleIdx="1" presStyleCnt="3" custLinFactNeighborX="18681" custLinFactNeighborY="2353">
        <dgm:presLayoutVars>
          <dgm:chMax val="0"/>
          <dgm:chPref val="0"/>
          <dgm:bulletEnabled val="1"/>
        </dgm:presLayoutVars>
      </dgm:prSet>
      <dgm:spPr/>
    </dgm:pt>
    <dgm:pt modelId="{93BA8625-33DE-4196-8869-1DD68417A1E5}" type="pres">
      <dgm:prSet presAssocID="{AF8A3EF4-A593-4D86-96A7-00F7C8D010D8}" presName="parTxOnlySpace" presStyleCnt="0"/>
      <dgm:spPr/>
    </dgm:pt>
    <dgm:pt modelId="{6F2E8912-AD12-4535-BBF3-9113A2A7B79E}" type="pres">
      <dgm:prSet presAssocID="{7749104B-7A49-4609-9A81-78A619EF28D8}" presName="parTxOnly" presStyleLbl="node1" presStyleIdx="2" presStyleCnt="3">
        <dgm:presLayoutVars>
          <dgm:chMax val="0"/>
          <dgm:chPref val="0"/>
          <dgm:bulletEnabled val="1"/>
        </dgm:presLayoutVars>
      </dgm:prSet>
      <dgm:spPr/>
    </dgm:pt>
  </dgm:ptLst>
  <dgm:cxnLst>
    <dgm:cxn modelId="{63569D17-0286-422F-AF38-1B63F5FE7A49}" srcId="{FB46E069-5EA2-485E-952C-FEEEE7EB41F4}" destId="{7749104B-7A49-4609-9A81-78A619EF28D8}" srcOrd="2" destOrd="0" parTransId="{728D55FE-BFBC-4A72-8644-FDCF00D2F66B}" sibTransId="{912EFCEB-C8A6-45C2-8FAB-2423F685AA29}"/>
    <dgm:cxn modelId="{41B33023-E45D-478F-91C4-49C14A518C15}" type="presOf" srcId="{7749104B-7A49-4609-9A81-78A619EF28D8}" destId="{6F2E8912-AD12-4535-BBF3-9113A2A7B79E}" srcOrd="0" destOrd="0" presId="urn:microsoft.com/office/officeart/2005/8/layout/chevron1"/>
    <dgm:cxn modelId="{B624D059-D646-429A-9C4A-8961E7B1C73D}" srcId="{FB46E069-5EA2-485E-952C-FEEEE7EB41F4}" destId="{614EAC8F-5AA7-46C1-957D-4927812E9C04}" srcOrd="1" destOrd="0" parTransId="{A4B1DE0D-4FC1-4E1E-BC38-AE1D047B73B2}" sibTransId="{AF8A3EF4-A593-4D86-96A7-00F7C8D010D8}"/>
    <dgm:cxn modelId="{195575BB-F14C-4E76-B423-525600A6D0E8}" type="presOf" srcId="{614EAC8F-5AA7-46C1-957D-4927812E9C04}" destId="{15F46D73-23D0-48D7-A5A1-99EB5000073A}" srcOrd="0" destOrd="0" presId="urn:microsoft.com/office/officeart/2005/8/layout/chevron1"/>
    <dgm:cxn modelId="{FFB367DA-FF50-496B-BF83-E08C2B3A12C5}" type="presOf" srcId="{819A0691-6BB6-44CF-A2AF-1CB06CB74BCF}" destId="{52186C52-EF4F-4DC4-BF99-3E1295D10626}" srcOrd="0" destOrd="0" presId="urn:microsoft.com/office/officeart/2005/8/layout/chevron1"/>
    <dgm:cxn modelId="{D77D46F1-8A4B-4B53-9B19-A9221A5CFBDC}" srcId="{FB46E069-5EA2-485E-952C-FEEEE7EB41F4}" destId="{819A0691-6BB6-44CF-A2AF-1CB06CB74BCF}" srcOrd="0" destOrd="0" parTransId="{E8AB474E-7554-4A21-9572-A945C08AC194}" sibTransId="{D6345F58-387F-4F95-A7A8-80EDE224465E}"/>
    <dgm:cxn modelId="{547CA1FE-2E19-4598-AEB5-AC50A23EE86D}" type="presOf" srcId="{FB46E069-5EA2-485E-952C-FEEEE7EB41F4}" destId="{3B4C0641-B157-47A4-978D-C8612AF1B391}" srcOrd="0" destOrd="0" presId="urn:microsoft.com/office/officeart/2005/8/layout/chevron1"/>
    <dgm:cxn modelId="{6CCE5D3D-ACA8-4AD4-B2C5-7889FF004281}" type="presParOf" srcId="{3B4C0641-B157-47A4-978D-C8612AF1B391}" destId="{52186C52-EF4F-4DC4-BF99-3E1295D10626}" srcOrd="0" destOrd="0" presId="urn:microsoft.com/office/officeart/2005/8/layout/chevron1"/>
    <dgm:cxn modelId="{AC7E98A7-8599-4B1F-8F14-C92DFDE2881F}" type="presParOf" srcId="{3B4C0641-B157-47A4-978D-C8612AF1B391}" destId="{C641FC92-2418-4BE7-82DC-D960CD253070}" srcOrd="1" destOrd="0" presId="urn:microsoft.com/office/officeart/2005/8/layout/chevron1"/>
    <dgm:cxn modelId="{2E80C98F-84C2-432C-91FE-792D03FDB841}" type="presParOf" srcId="{3B4C0641-B157-47A4-978D-C8612AF1B391}" destId="{15F46D73-23D0-48D7-A5A1-99EB5000073A}" srcOrd="2" destOrd="0" presId="urn:microsoft.com/office/officeart/2005/8/layout/chevron1"/>
    <dgm:cxn modelId="{C25A57B2-56A6-4320-B902-5366D2CB35DC}" type="presParOf" srcId="{3B4C0641-B157-47A4-978D-C8612AF1B391}" destId="{93BA8625-33DE-4196-8869-1DD68417A1E5}" srcOrd="3" destOrd="0" presId="urn:microsoft.com/office/officeart/2005/8/layout/chevron1"/>
    <dgm:cxn modelId="{82F55DB9-E165-4D3F-BAF4-B1E5581F3B16}" type="presParOf" srcId="{3B4C0641-B157-47A4-978D-C8612AF1B391}" destId="{6F2E8912-AD12-4535-BBF3-9113A2A7B79E}" srcOrd="4"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3FFC5-E094-4A6C-A5AE-8644F8D82BC8}">
      <dsp:nvSpPr>
        <dsp:cNvPr id="0" name=""/>
        <dsp:cNvSpPr/>
      </dsp:nvSpPr>
      <dsp:spPr>
        <a:xfrm>
          <a:off x="3954822" y="1986784"/>
          <a:ext cx="2629732" cy="23071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b="1" i="1" kern="1200" dirty="0">
              <a:latin typeface="Times New Roman" panose="02020603050405020304" pitchFamily="18" charset="0"/>
              <a:cs typeface="Times New Roman" panose="02020603050405020304" pitchFamily="18" charset="0"/>
            </a:rPr>
            <a:t>Councils adjunct to the Defender</a:t>
          </a:r>
          <a:endParaRPr lang="en-US" sz="3000" kern="1200" dirty="0"/>
        </a:p>
      </dsp:txBody>
      <dsp:txXfrm>
        <a:off x="4067449" y="2099411"/>
        <a:ext cx="2404478" cy="2081927"/>
      </dsp:txXfrm>
    </dsp:sp>
    <dsp:sp modelId="{035187CA-6A75-43BB-969D-FB7A6894634A}">
      <dsp:nvSpPr>
        <dsp:cNvPr id="0" name=""/>
        <dsp:cNvSpPr/>
      </dsp:nvSpPr>
      <dsp:spPr>
        <a:xfrm rot="16098737">
          <a:off x="4942557" y="1702154"/>
          <a:ext cx="569508" cy="0"/>
        </a:xfrm>
        <a:custGeom>
          <a:avLst/>
          <a:gdLst/>
          <a:ahLst/>
          <a:cxnLst/>
          <a:rect l="0" t="0" r="0" b="0"/>
          <a:pathLst>
            <a:path>
              <a:moveTo>
                <a:pt x="0" y="0"/>
              </a:moveTo>
              <a:lnTo>
                <a:pt x="569508" y="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C39189-7A60-47AF-AF8C-9A8C98080317}">
      <dsp:nvSpPr>
        <dsp:cNvPr id="0" name=""/>
        <dsp:cNvSpPr/>
      </dsp:nvSpPr>
      <dsp:spPr>
        <a:xfrm>
          <a:off x="2639450" y="299290"/>
          <a:ext cx="5126001" cy="1118232"/>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en-US" sz="2400" kern="1200" dirty="0"/>
            <a:t>Advisory Council on the Prevention of Torture</a:t>
          </a:r>
        </a:p>
      </dsp:txBody>
      <dsp:txXfrm>
        <a:off x="2694038" y="353878"/>
        <a:ext cx="5016825" cy="1009056"/>
      </dsp:txXfrm>
    </dsp:sp>
    <dsp:sp modelId="{1C493894-FAC5-4091-8DAF-A2D74CEF7E6E}">
      <dsp:nvSpPr>
        <dsp:cNvPr id="0" name=""/>
        <dsp:cNvSpPr/>
      </dsp:nvSpPr>
      <dsp:spPr>
        <a:xfrm rot="1614430">
          <a:off x="6537672" y="4003632"/>
          <a:ext cx="866125" cy="0"/>
        </a:xfrm>
        <a:custGeom>
          <a:avLst/>
          <a:gdLst/>
          <a:ahLst/>
          <a:cxnLst/>
          <a:rect l="0" t="0" r="0" b="0"/>
          <a:pathLst>
            <a:path>
              <a:moveTo>
                <a:pt x="0" y="0"/>
              </a:moveTo>
              <a:lnTo>
                <a:pt x="866125" y="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B85217-F849-4152-A3F8-E2D3A9755F59}">
      <dsp:nvSpPr>
        <dsp:cNvPr id="0" name=""/>
        <dsp:cNvSpPr/>
      </dsp:nvSpPr>
      <dsp:spPr>
        <a:xfrm>
          <a:off x="6433079" y="4199613"/>
          <a:ext cx="4051144" cy="1118232"/>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US" sz="2000" kern="1200" dirty="0"/>
            <a:t>Expert Council on the Protection of Rights of People with Disabilities</a:t>
          </a:r>
        </a:p>
      </dsp:txBody>
      <dsp:txXfrm>
        <a:off x="6487667" y="4254201"/>
        <a:ext cx="3941968" cy="1009056"/>
      </dsp:txXfrm>
    </dsp:sp>
    <dsp:sp modelId="{70C75443-3E24-4C07-AA98-6C5FF811E036}">
      <dsp:nvSpPr>
        <dsp:cNvPr id="0" name=""/>
        <dsp:cNvSpPr/>
      </dsp:nvSpPr>
      <dsp:spPr>
        <a:xfrm rot="9287435">
          <a:off x="3090719" y="3952593"/>
          <a:ext cx="907310" cy="0"/>
        </a:xfrm>
        <a:custGeom>
          <a:avLst/>
          <a:gdLst/>
          <a:ahLst/>
          <a:cxnLst/>
          <a:rect l="0" t="0" r="0" b="0"/>
          <a:pathLst>
            <a:path>
              <a:moveTo>
                <a:pt x="0" y="0"/>
              </a:moveTo>
              <a:lnTo>
                <a:pt x="907310" y="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166363-DD22-4820-AEC0-6179F99286DA}">
      <dsp:nvSpPr>
        <dsp:cNvPr id="0" name=""/>
        <dsp:cNvSpPr/>
      </dsp:nvSpPr>
      <dsp:spPr>
        <a:xfrm>
          <a:off x="0" y="4145817"/>
          <a:ext cx="3892501" cy="1118232"/>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en-US" sz="2300" kern="1200" dirty="0"/>
            <a:t>Expert Council on Military Personnel Rights Issues</a:t>
          </a:r>
        </a:p>
      </dsp:txBody>
      <dsp:txXfrm>
        <a:off x="54588" y="4200405"/>
        <a:ext cx="3783325" cy="10090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F1DB9-4C7B-4497-854F-D3059D89D9FE}">
      <dsp:nvSpPr>
        <dsp:cNvPr id="0" name=""/>
        <dsp:cNvSpPr/>
      </dsp:nvSpPr>
      <dsp:spPr>
        <a:xfrm>
          <a:off x="767502" y="0"/>
          <a:ext cx="4015337" cy="242266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Times New Roman" pitchFamily="18" charset="0"/>
              <a:cs typeface="Times New Roman" pitchFamily="18" charset="0"/>
            </a:rPr>
            <a:t>Rule 9 submissions</a:t>
          </a:r>
        </a:p>
      </dsp:txBody>
      <dsp:txXfrm>
        <a:off x="838459" y="70957"/>
        <a:ext cx="3873423" cy="2280751"/>
      </dsp:txXfrm>
    </dsp:sp>
    <dsp:sp modelId="{B2549AD5-AC4B-4A94-BE79-38B6EB773016}">
      <dsp:nvSpPr>
        <dsp:cNvPr id="0" name=""/>
        <dsp:cNvSpPr/>
      </dsp:nvSpPr>
      <dsp:spPr>
        <a:xfrm rot="16689">
          <a:off x="5067676" y="426685"/>
          <a:ext cx="603869" cy="1594485"/>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355850">
            <a:lnSpc>
              <a:spcPct val="90000"/>
            </a:lnSpc>
            <a:spcBef>
              <a:spcPct val="0"/>
            </a:spcBef>
            <a:spcAft>
              <a:spcPct val="35000"/>
            </a:spcAft>
            <a:buNone/>
          </a:pPr>
          <a:endParaRPr lang="en-US" sz="5300" kern="1200"/>
        </a:p>
      </dsp:txBody>
      <dsp:txXfrm>
        <a:off x="5067677" y="745142"/>
        <a:ext cx="422708" cy="956691"/>
      </dsp:txXfrm>
    </dsp:sp>
    <dsp:sp modelId="{F4641618-F96B-4F15-9793-D33666F394F2}">
      <dsp:nvSpPr>
        <dsp:cNvPr id="0" name=""/>
        <dsp:cNvSpPr/>
      </dsp:nvSpPr>
      <dsp:spPr>
        <a:xfrm>
          <a:off x="5922202" y="0"/>
          <a:ext cx="4377761" cy="247447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Times New Roman" pitchFamily="18" charset="0"/>
              <a:cs typeface="Times New Roman" pitchFamily="18" charset="0"/>
            </a:rPr>
            <a:t>3</a:t>
          </a:r>
          <a:r>
            <a:rPr lang="en-US" sz="3200" kern="1200" baseline="30000" dirty="0">
              <a:latin typeface="Times New Roman" pitchFamily="18" charset="0"/>
              <a:cs typeface="Times New Roman" pitchFamily="18" charset="0"/>
            </a:rPr>
            <a:t>rd</a:t>
          </a:r>
          <a:r>
            <a:rPr lang="en-US" sz="3200" kern="1200" dirty="0">
              <a:latin typeface="Times New Roman" pitchFamily="18" charset="0"/>
              <a:cs typeface="Times New Roman" pitchFamily="18" charset="0"/>
            </a:rPr>
            <a:t> party intervention</a:t>
          </a:r>
        </a:p>
      </dsp:txBody>
      <dsp:txXfrm>
        <a:off x="5994677" y="72475"/>
        <a:ext cx="4232811" cy="23295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43E2A3-A8B6-4264-8B85-6CB266A1AED7}">
      <dsp:nvSpPr>
        <dsp:cNvPr id="0" name=""/>
        <dsp:cNvSpPr/>
      </dsp:nvSpPr>
      <dsp:spPr>
        <a:xfrm>
          <a:off x="822959" y="0"/>
          <a:ext cx="9326880" cy="452596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37D8C5-97FD-4F18-9C48-719E988FB737}">
      <dsp:nvSpPr>
        <dsp:cNvPr id="0" name=""/>
        <dsp:cNvSpPr/>
      </dsp:nvSpPr>
      <dsp:spPr>
        <a:xfrm>
          <a:off x="0" y="1304002"/>
          <a:ext cx="3291840" cy="181038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1" kern="1200" dirty="0" err="1"/>
            <a:t>Muradyan</a:t>
          </a:r>
          <a:r>
            <a:rPr lang="en-US" sz="2400" b="1" i="1" kern="1200" dirty="0"/>
            <a:t> v. Armenia</a:t>
          </a:r>
          <a:r>
            <a:rPr lang="en-US" sz="2400" kern="1200" dirty="0"/>
            <a:t> </a:t>
          </a:r>
        </a:p>
        <a:p>
          <a:pPr marL="0" lvl="0" indent="0" algn="ctr" defTabSz="1066800">
            <a:lnSpc>
              <a:spcPct val="90000"/>
            </a:lnSpc>
            <a:spcBef>
              <a:spcPct val="0"/>
            </a:spcBef>
            <a:spcAft>
              <a:spcPct val="35000"/>
            </a:spcAft>
            <a:buNone/>
          </a:pPr>
          <a:r>
            <a:rPr lang="en-US" sz="2000" kern="1200" dirty="0"/>
            <a:t>app. no. 11275/07</a:t>
          </a:r>
        </a:p>
      </dsp:txBody>
      <dsp:txXfrm>
        <a:off x="88376" y="1392378"/>
        <a:ext cx="3115088" cy="1633632"/>
      </dsp:txXfrm>
    </dsp:sp>
    <dsp:sp modelId="{C882D145-3B01-4043-9300-69B936CE4199}">
      <dsp:nvSpPr>
        <dsp:cNvPr id="0" name=""/>
        <dsp:cNvSpPr/>
      </dsp:nvSpPr>
      <dsp:spPr>
        <a:xfrm>
          <a:off x="3840480" y="1357788"/>
          <a:ext cx="3291840" cy="181038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1" kern="1200" dirty="0" err="1"/>
            <a:t>Ashot</a:t>
          </a:r>
          <a:r>
            <a:rPr lang="en-US" sz="2400" b="1" i="1" kern="1200" dirty="0"/>
            <a:t> </a:t>
          </a:r>
          <a:r>
            <a:rPr lang="en-US" sz="2400" b="1" i="1" kern="1200" dirty="0" err="1"/>
            <a:t>Harutyunyan</a:t>
          </a:r>
          <a:r>
            <a:rPr lang="en-US" sz="2400" b="1" i="1" kern="1200" dirty="0"/>
            <a:t> v. Armenia</a:t>
          </a:r>
          <a:r>
            <a:rPr lang="en-US" sz="2400" kern="1200" dirty="0"/>
            <a:t> </a:t>
          </a:r>
        </a:p>
        <a:p>
          <a:pPr marL="0" lvl="0" indent="0" algn="ctr" defTabSz="1066800">
            <a:lnSpc>
              <a:spcPct val="90000"/>
            </a:lnSpc>
            <a:spcBef>
              <a:spcPct val="0"/>
            </a:spcBef>
            <a:spcAft>
              <a:spcPct val="35000"/>
            </a:spcAft>
            <a:buNone/>
          </a:pPr>
          <a:r>
            <a:rPr lang="en-US" sz="2000" kern="1200" dirty="0"/>
            <a:t>app. no. 34334/04</a:t>
          </a:r>
        </a:p>
      </dsp:txBody>
      <dsp:txXfrm>
        <a:off x="3928856" y="1446164"/>
        <a:ext cx="3115088" cy="1633632"/>
      </dsp:txXfrm>
    </dsp:sp>
    <dsp:sp modelId="{15841478-C80F-4A9A-A7D2-FB4742A2E214}">
      <dsp:nvSpPr>
        <dsp:cNvPr id="0" name=""/>
        <dsp:cNvSpPr/>
      </dsp:nvSpPr>
      <dsp:spPr>
        <a:xfrm>
          <a:off x="7680960" y="1357788"/>
          <a:ext cx="3291840" cy="181038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1" kern="1200" dirty="0" err="1"/>
            <a:t>Poghosyan</a:t>
          </a:r>
          <a:r>
            <a:rPr lang="en-US" sz="2400" b="1" i="1" kern="1200" dirty="0"/>
            <a:t> v. Armenia</a:t>
          </a:r>
        </a:p>
        <a:p>
          <a:pPr marL="0" lvl="0" indent="0" algn="ctr" defTabSz="1066800">
            <a:lnSpc>
              <a:spcPct val="90000"/>
            </a:lnSpc>
            <a:spcBef>
              <a:spcPct val="0"/>
            </a:spcBef>
            <a:spcAft>
              <a:spcPct val="35000"/>
            </a:spcAft>
            <a:buNone/>
          </a:pPr>
          <a:r>
            <a:rPr lang="en-US" sz="2000" kern="1200" dirty="0"/>
            <a:t>app. no. 44068/07</a:t>
          </a:r>
          <a:endParaRPr lang="en-US" sz="2000" kern="1200" dirty="0">
            <a:solidFill>
              <a:schemeClr val="bg1"/>
            </a:solidFill>
            <a:latin typeface="Times New Roman" panose="02020603050405020304" pitchFamily="18" charset="0"/>
            <a:cs typeface="Times New Roman" panose="02020603050405020304" pitchFamily="18" charset="0"/>
          </a:endParaRPr>
        </a:p>
      </dsp:txBody>
      <dsp:txXfrm>
        <a:off x="7769336" y="1446164"/>
        <a:ext cx="3115088" cy="16336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86C52-EF4F-4DC4-BF99-3E1295D10626}">
      <dsp:nvSpPr>
        <dsp:cNvPr id="0" name=""/>
        <dsp:cNvSpPr/>
      </dsp:nvSpPr>
      <dsp:spPr>
        <a:xfrm>
          <a:off x="0" y="988547"/>
          <a:ext cx="2901156" cy="1160462"/>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a:t>October 2018</a:t>
          </a:r>
        </a:p>
      </dsp:txBody>
      <dsp:txXfrm>
        <a:off x="580231" y="988547"/>
        <a:ext cx="1740694" cy="1160462"/>
      </dsp:txXfrm>
    </dsp:sp>
    <dsp:sp modelId="{15F46D73-23D0-48D7-A5A1-99EB5000073A}">
      <dsp:nvSpPr>
        <dsp:cNvPr id="0" name=""/>
        <dsp:cNvSpPr/>
      </dsp:nvSpPr>
      <dsp:spPr>
        <a:xfrm>
          <a:off x="2667618" y="942639"/>
          <a:ext cx="2901156" cy="1160462"/>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a:t>January 2019</a:t>
          </a:r>
        </a:p>
      </dsp:txBody>
      <dsp:txXfrm>
        <a:off x="3247849" y="942639"/>
        <a:ext cx="1740694" cy="1160462"/>
      </dsp:txXfrm>
    </dsp:sp>
    <dsp:sp modelId="{6F2E8912-AD12-4535-BBF3-9113A2A7B79E}">
      <dsp:nvSpPr>
        <dsp:cNvPr id="0" name=""/>
        <dsp:cNvSpPr/>
      </dsp:nvSpPr>
      <dsp:spPr>
        <a:xfrm>
          <a:off x="5224462" y="915333"/>
          <a:ext cx="2901156" cy="1160462"/>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a:t>January 2020</a:t>
          </a:r>
        </a:p>
      </dsp:txBody>
      <dsp:txXfrm>
        <a:off x="5804693" y="915333"/>
        <a:ext cx="1740694" cy="116046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35B5056-ABB8-42B2-A07F-63BECCB6BAD8}" type="datetimeFigureOut">
              <a:rPr lang="en-US" smtClean="0"/>
              <a:pPr/>
              <a:t>9/28/2020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D5F44C2-8AE2-4F5F-BEC7-9B0095B6F86F}"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5B5056-ABB8-42B2-A07F-63BECCB6BAD8}"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F44C2-8AE2-4F5F-BEC7-9B0095B6F86F}"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5B5056-ABB8-42B2-A07F-63BECCB6BAD8}"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F44C2-8AE2-4F5F-BEC7-9B0095B6F86F}"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5B5056-ABB8-42B2-A07F-63BECCB6BAD8}"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F44C2-8AE2-4F5F-BEC7-9B0095B6F86F}" type="slidenum">
              <a:rPr lang="en-US" smtClean="0"/>
              <a:pPr/>
              <a:t>‹N°›</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35B5056-ABB8-42B2-A07F-63BECCB6BAD8}"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F44C2-8AE2-4F5F-BEC7-9B0095B6F86F}" type="slidenum">
              <a:rPr lang="en-US" smtClean="0"/>
              <a:pPr/>
              <a:t>‹N°›</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35B5056-ABB8-42B2-A07F-63BECCB6BAD8}"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5F44C2-8AE2-4F5F-BEC7-9B0095B6F86F}" type="slidenum">
              <a:rPr lang="en-US" smtClean="0"/>
              <a:pPr/>
              <a:t>‹N°›</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35B5056-ABB8-42B2-A07F-63BECCB6BAD8}" type="datetimeFigureOut">
              <a:rPr lang="en-US" smtClean="0"/>
              <a:pPr/>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5F44C2-8AE2-4F5F-BEC7-9B0095B6F86F}"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35B5056-ABB8-42B2-A07F-63BECCB6BAD8}" type="datetimeFigureOut">
              <a:rPr lang="en-US" smtClean="0"/>
              <a:pPr/>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5F44C2-8AE2-4F5F-BEC7-9B0095B6F86F}" type="slidenum">
              <a:rPr lang="en-US" smtClean="0"/>
              <a:pPr/>
              <a:t>‹N°›</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5B5056-ABB8-42B2-A07F-63BECCB6BAD8}" type="datetimeFigureOut">
              <a:rPr lang="en-US" smtClean="0"/>
              <a:pPr/>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5F44C2-8AE2-4F5F-BEC7-9B0095B6F86F}"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435B5056-ABB8-42B2-A07F-63BECCB6BAD8}"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5F44C2-8AE2-4F5F-BEC7-9B0095B6F86F}"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35B5056-ABB8-42B2-A07F-63BECCB6BAD8}" type="datetimeFigureOut">
              <a:rPr lang="en-US" smtClean="0"/>
              <a:pPr/>
              <a:t>9/28/2020</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D5F44C2-8AE2-4F5F-BEC7-9B0095B6F86F}" type="slidenum">
              <a:rPr lang="en-US" smtClean="0"/>
              <a:pPr/>
              <a:t>‹N°›</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435B5056-ABB8-42B2-A07F-63BECCB6BAD8}" type="datetimeFigureOut">
              <a:rPr lang="en-US" smtClean="0"/>
              <a:pPr/>
              <a:t>9/28/2020</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0D5F44C2-8AE2-4F5F-BEC7-9B0095B6F86F}"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mbuds.am/en_us/site/NationalMechanismLegalDocuments"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5267681_606611282859673_1428990127927390000_n.jpg"/>
          <p:cNvPicPr>
            <a:picLocks noChangeAspect="1"/>
          </p:cNvPicPr>
          <p:nvPr/>
        </p:nvPicPr>
        <p:blipFill rotWithShape="1">
          <a:blip r:embed="rId2" cstate="print">
            <a:extLst>
              <a:ext uri="{28A0092B-C50C-407E-A947-70E740481C1C}">
                <a14:useLocalDpi xmlns:a14="http://schemas.microsoft.com/office/drawing/2010/main"/>
              </a:ext>
            </a:extLst>
          </a:blip>
          <a:srcRect l="22270" r="23109" b="1834"/>
          <a:stretch/>
        </p:blipFill>
        <p:spPr>
          <a:xfrm>
            <a:off x="635017" y="0"/>
            <a:ext cx="2538711" cy="2323715"/>
          </a:xfrm>
          <a:prstGeom prst="rect">
            <a:avLst/>
          </a:prstGeom>
        </p:spPr>
      </p:pic>
      <p:sp>
        <p:nvSpPr>
          <p:cNvPr id="2" name="Title 1"/>
          <p:cNvSpPr>
            <a:spLocks noGrp="1"/>
          </p:cNvSpPr>
          <p:nvPr>
            <p:ph type="ctrTitle"/>
          </p:nvPr>
        </p:nvSpPr>
        <p:spPr>
          <a:xfrm>
            <a:off x="1274385" y="1711004"/>
            <a:ext cx="10123281" cy="3291417"/>
          </a:xfrm>
          <a:effectLst>
            <a:innerShdw blurRad="63500" dist="50800" dir="13500000">
              <a:prstClr val="black">
                <a:alpha val="50000"/>
              </a:prstClr>
            </a:innerShdw>
          </a:effectLst>
        </p:spPr>
        <p:txBody>
          <a:bodyPr>
            <a:normAutofit fontScale="90000"/>
          </a:bodyPr>
          <a:lstStyle/>
          <a:p>
            <a:pPr algn="ctr"/>
            <a:r>
              <a:rPr lang="en-US" i="1" dirty="0">
                <a:latin typeface="Times New Roman" pitchFamily="18" charset="0"/>
                <a:cs typeface="Times New Roman" pitchFamily="18" charset="0"/>
              </a:rPr>
              <a:t>The Armenian Human Rights Defender’s Communications to the ECHR and the Committee of Ministers</a:t>
            </a:r>
            <a:br>
              <a:rPr lang="en-US" i="1" dirty="0">
                <a:latin typeface="Times New Roman" pitchFamily="18" charset="0"/>
                <a:cs typeface="Times New Roman" pitchFamily="18" charset="0"/>
              </a:rPr>
            </a:br>
            <a:br>
              <a:rPr lang="en-US" i="1" dirty="0">
                <a:latin typeface="Times New Roman" pitchFamily="18" charset="0"/>
                <a:cs typeface="Times New Roman" pitchFamily="18" charset="0"/>
              </a:rPr>
            </a:br>
            <a:r>
              <a:rPr lang="en-US" sz="2200" i="1" dirty="0">
                <a:latin typeface="Times New Roman" pitchFamily="18" charset="0"/>
                <a:cs typeface="Times New Roman" pitchFamily="18" charset="0"/>
                <a:hlinkClick r:id="rId3"/>
              </a:rPr>
              <a:t>https://ombuds.am/en_us/site/NationalMechanismLegalDocuments</a:t>
            </a:r>
            <a:r>
              <a:rPr lang="en-US" sz="2200" i="1" dirty="0">
                <a:latin typeface="Times New Roman" pitchFamily="18" charset="0"/>
                <a:cs typeface="Times New Roman" pitchFamily="18" charset="0"/>
              </a:rPr>
              <a:t> </a:t>
            </a:r>
          </a:p>
        </p:txBody>
      </p:sp>
      <p:pic>
        <p:nvPicPr>
          <p:cNvPr id="5" name="Picture 4" descr="coa.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98323" y="302043"/>
            <a:ext cx="1684243" cy="1607687"/>
          </a:xfrm>
          <a:prstGeom prst="rect">
            <a:avLst/>
          </a:prstGeom>
        </p:spPr>
      </p:pic>
    </p:spTree>
    <p:extLst>
      <p:ext uri="{BB962C8B-B14F-4D97-AF65-F5344CB8AC3E}">
        <p14:creationId xmlns:p14="http://schemas.microsoft.com/office/powerpoint/2010/main" val="2601175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28729942"/>
              </p:ext>
            </p:extLst>
          </p:nvPr>
        </p:nvGraphicFramePr>
        <p:xfrm>
          <a:off x="865096" y="443753"/>
          <a:ext cx="10484224" cy="5563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0196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72508728"/>
              </p:ext>
            </p:extLst>
          </p:nvPr>
        </p:nvGraphicFramePr>
        <p:xfrm>
          <a:off x="609600" y="2929406"/>
          <a:ext cx="10972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609600" y="1189039"/>
            <a:ext cx="10972800" cy="1143000"/>
          </a:xfrm>
        </p:spPr>
        <p:txBody>
          <a:bodyPr>
            <a:normAutofit fontScale="90000"/>
          </a:bodyPr>
          <a:lstStyle/>
          <a:p>
            <a:pPr lvl="0" algn="ctr"/>
            <a:r>
              <a:rPr lang="en-US" i="1" dirty="0">
                <a:latin typeface="Times New Roman" pitchFamily="18" charset="0"/>
                <a:cs typeface="Times New Roman" pitchFamily="18" charset="0"/>
              </a:rPr>
              <a:t>Armenian Human Right Defender’s role in the effective implementation of ECHR standards into the Armenian legal system</a:t>
            </a:r>
            <a:br>
              <a:rPr lang="en-US" dirty="0">
                <a:effectLst/>
              </a:rPr>
            </a:br>
            <a:endParaRPr lang="en-US" i="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47212098"/>
              </p:ext>
            </p:extLst>
          </p:nvPr>
        </p:nvGraphicFramePr>
        <p:xfrm>
          <a:off x="902176" y="463895"/>
          <a:ext cx="10972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3684920290"/>
              </p:ext>
            </p:extLst>
          </p:nvPr>
        </p:nvGraphicFramePr>
        <p:xfrm>
          <a:off x="2177880" y="3737101"/>
          <a:ext cx="8128000" cy="299113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Title 2"/>
          <p:cNvSpPr>
            <a:spLocks noGrp="1"/>
          </p:cNvSpPr>
          <p:nvPr>
            <p:ph type="title"/>
          </p:nvPr>
        </p:nvSpPr>
        <p:spPr>
          <a:xfrm>
            <a:off x="-277906" y="927134"/>
            <a:ext cx="10972800" cy="585974"/>
          </a:xfrm>
        </p:spPr>
        <p:txBody>
          <a:bodyPr>
            <a:normAutofit fontScale="90000"/>
          </a:bodyPr>
          <a:lstStyle/>
          <a:p>
            <a:pPr lvl="0" algn="ctr"/>
            <a:r>
              <a:rPr lang="en-US" sz="4400" dirty="0">
                <a:solidFill>
                  <a:schemeClr val="accent1"/>
                </a:solidFill>
                <a:latin typeface="Times New Roman" pitchFamily="18" charset="0"/>
                <a:cs typeface="Times New Roman" pitchFamily="18" charset="0"/>
              </a:rPr>
              <a:t>3</a:t>
            </a:r>
            <a:r>
              <a:rPr lang="en-US" sz="4400" baseline="30000" dirty="0">
                <a:solidFill>
                  <a:schemeClr val="accent1"/>
                </a:solidFill>
                <a:latin typeface="Times New Roman" pitchFamily="18" charset="0"/>
                <a:cs typeface="Times New Roman" pitchFamily="18" charset="0"/>
              </a:rPr>
              <a:t>rd</a:t>
            </a:r>
            <a:r>
              <a:rPr lang="en-US" sz="4400" dirty="0">
                <a:solidFill>
                  <a:schemeClr val="accent1"/>
                </a:solidFill>
                <a:latin typeface="Times New Roman" pitchFamily="18" charset="0"/>
                <a:cs typeface="Times New Roman" pitchFamily="18" charset="0"/>
              </a:rPr>
              <a:t> party interventions</a:t>
            </a:r>
            <a:br>
              <a:rPr lang="en-US" sz="4400" dirty="0">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4196127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978871"/>
            <a:ext cx="10972800" cy="4525963"/>
          </a:xfrm>
        </p:spPr>
        <p:txBody>
          <a:bodyPr>
            <a:normAutofit/>
          </a:bodyPr>
          <a:lstStyle/>
          <a:p>
            <a:pPr marL="109728" indent="0" algn="just">
              <a:buNone/>
            </a:pPr>
            <a:r>
              <a:rPr lang="en-US" sz="2200" dirty="0">
                <a:solidFill>
                  <a:schemeClr val="tx2"/>
                </a:solidFill>
                <a:latin typeface="Times New Roman" pitchFamily="18" charset="0"/>
                <a:cs typeface="Times New Roman" pitchFamily="18" charset="0"/>
              </a:rPr>
              <a:t>The Human Rights Defender of Armenia with the Chairman of Helsinki Committee of Armenia submitted a joint communication to the Committee of Ministers with regard to the execution of European Court of Human Rights judgment on </a:t>
            </a:r>
            <a:r>
              <a:rPr lang="en-US" sz="2200" i="1" dirty="0" err="1">
                <a:solidFill>
                  <a:schemeClr val="tx2"/>
                </a:solidFill>
                <a:latin typeface="Times New Roman" pitchFamily="18" charset="0"/>
                <a:cs typeface="Times New Roman" pitchFamily="18" charset="0"/>
              </a:rPr>
              <a:t>Poghosyan</a:t>
            </a:r>
            <a:r>
              <a:rPr lang="en-US" sz="2200" i="1" dirty="0">
                <a:solidFill>
                  <a:schemeClr val="tx2"/>
                </a:solidFill>
                <a:latin typeface="Times New Roman" pitchFamily="18" charset="0"/>
                <a:cs typeface="Times New Roman" pitchFamily="18" charset="0"/>
              </a:rPr>
              <a:t> v. Armenia </a:t>
            </a:r>
            <a:r>
              <a:rPr lang="en-US" sz="2200" dirty="0">
                <a:solidFill>
                  <a:schemeClr val="tx2"/>
                </a:solidFill>
                <a:latin typeface="Times New Roman" pitchFamily="18" charset="0"/>
                <a:cs typeface="Times New Roman" pitchFamily="18" charset="0"/>
              </a:rPr>
              <a:t>case regarding the issue of ensuring the minimal rights for persons deprived of liberty. Given the important work of the Helsinki Committee in protecting the rights of persons deprived of liberty, the communication to the Committee of Ministers of the Council of Europe was this time submitted jointly with the Helsinki Committee of Armenia. It is also conditioned by the essential imperative of promoting the civil society’s role. The joint communication submitted to the Committee of Ministers tackled several fundamental issues for the execution of the judgment, which are related to the compliance of domestic regulations on the rights of persons deprived of liberty with the standards of the European Court.</a:t>
            </a:r>
          </a:p>
          <a:p>
            <a:pPr marL="109728" lvl="0" indent="0">
              <a:buNone/>
            </a:pPr>
            <a:endParaRPr lang="en-US" dirty="0"/>
          </a:p>
          <a:p>
            <a:endParaRPr lang="en-US" dirty="0"/>
          </a:p>
        </p:txBody>
      </p:sp>
      <p:sp>
        <p:nvSpPr>
          <p:cNvPr id="3" name="Title 2"/>
          <p:cNvSpPr>
            <a:spLocks noGrp="1"/>
          </p:cNvSpPr>
          <p:nvPr>
            <p:ph type="title"/>
          </p:nvPr>
        </p:nvSpPr>
        <p:spPr>
          <a:xfrm>
            <a:off x="609600" y="543579"/>
            <a:ext cx="10972800" cy="1143000"/>
          </a:xfrm>
        </p:spPr>
        <p:txBody>
          <a:bodyPr>
            <a:normAutofit fontScale="90000"/>
          </a:bodyPr>
          <a:lstStyle/>
          <a:p>
            <a:pPr algn="ctr"/>
            <a:r>
              <a:rPr lang="en-US" dirty="0"/>
              <a:t>Joint Communication to the CM</a:t>
            </a:r>
            <a:br>
              <a:rPr lang="en-US" dirty="0"/>
            </a:br>
            <a:r>
              <a:rPr lang="en-US" dirty="0" err="1"/>
              <a:t>Poghosyan</a:t>
            </a:r>
            <a:r>
              <a:rPr lang="en-US" dirty="0"/>
              <a:t> v. Armenia</a:t>
            </a:r>
          </a:p>
        </p:txBody>
      </p:sp>
    </p:spTree>
    <p:extLst>
      <p:ext uri="{BB962C8B-B14F-4D97-AF65-F5344CB8AC3E}">
        <p14:creationId xmlns:p14="http://schemas.microsoft.com/office/powerpoint/2010/main" val="4188109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44070" y="2019211"/>
            <a:ext cx="10972800" cy="4525963"/>
          </a:xfrm>
        </p:spPr>
        <p:txBody>
          <a:bodyPr>
            <a:normAutofit/>
          </a:bodyPr>
          <a:lstStyle/>
          <a:p>
            <a:pPr marL="109728" indent="0" algn="just">
              <a:buNone/>
            </a:pPr>
            <a:r>
              <a:rPr lang="en-US" sz="2400" dirty="0">
                <a:solidFill>
                  <a:schemeClr val="tx2"/>
                </a:solidFill>
                <a:latin typeface="Times New Roman" pitchFamily="18" charset="0"/>
                <a:ea typeface="+mj-ea"/>
                <a:cs typeface="Times New Roman" pitchFamily="18" charset="0"/>
              </a:rPr>
              <a:t>The European Court of Human Rights has granted the request for leave of the RA Human Rights Defender to intervene as a third party in the case of </a:t>
            </a:r>
            <a:r>
              <a:rPr lang="en-US" sz="2400" i="1" dirty="0" err="1">
                <a:solidFill>
                  <a:schemeClr val="tx2"/>
                </a:solidFill>
                <a:latin typeface="Times New Roman" pitchFamily="18" charset="0"/>
                <a:ea typeface="+mj-ea"/>
                <a:cs typeface="Times New Roman" pitchFamily="18" charset="0"/>
              </a:rPr>
              <a:t>Hakobyan</a:t>
            </a:r>
            <a:r>
              <a:rPr lang="en-US" sz="2400" i="1" dirty="0">
                <a:solidFill>
                  <a:schemeClr val="tx2"/>
                </a:solidFill>
                <a:latin typeface="Times New Roman" pitchFamily="18" charset="0"/>
                <a:ea typeface="+mj-ea"/>
                <a:cs typeface="Times New Roman" pitchFamily="18" charset="0"/>
              </a:rPr>
              <a:t> v. Armenia</a:t>
            </a:r>
            <a:r>
              <a:rPr lang="en-US" sz="2400" dirty="0">
                <a:solidFill>
                  <a:schemeClr val="tx2"/>
                </a:solidFill>
                <a:latin typeface="Times New Roman" pitchFamily="18" charset="0"/>
                <a:ea typeface="+mj-ea"/>
                <a:cs typeface="Times New Roman" pitchFamily="18" charset="0"/>
              </a:rPr>
              <a:t>. Participation in the examination of the case pending before the European Court enabled the Defender to present to the Court information on a specific case obtained within his mandate. In particular, the European Court was provided with information regarding the provision of adequate and necessary medical assistance to the Applicant detained within criminal proceedings. The Court was also provided with information on systemic issues related to medical care in penitentiary institutions relating to the questions raised within the complaint.</a:t>
            </a:r>
          </a:p>
          <a:p>
            <a:pPr marL="109728" indent="0">
              <a:buNone/>
            </a:pPr>
            <a:endParaRPr lang="en-US" dirty="0"/>
          </a:p>
        </p:txBody>
      </p:sp>
      <p:sp>
        <p:nvSpPr>
          <p:cNvPr id="3" name="Title 2"/>
          <p:cNvSpPr>
            <a:spLocks noGrp="1"/>
          </p:cNvSpPr>
          <p:nvPr>
            <p:ph type="title"/>
          </p:nvPr>
        </p:nvSpPr>
        <p:spPr/>
        <p:txBody>
          <a:bodyPr>
            <a:normAutofit fontScale="90000"/>
          </a:bodyPr>
          <a:lstStyle/>
          <a:p>
            <a:pPr lvl="0" algn="ctr"/>
            <a:r>
              <a:rPr lang="en-US" sz="4400" dirty="0">
                <a:latin typeface="Times New Roman" pitchFamily="18" charset="0"/>
                <a:cs typeface="Times New Roman" pitchFamily="18" charset="0"/>
              </a:rPr>
              <a:t>3</a:t>
            </a:r>
            <a:r>
              <a:rPr lang="en-US" sz="4400" baseline="30000" dirty="0">
                <a:latin typeface="Times New Roman" pitchFamily="18" charset="0"/>
                <a:cs typeface="Times New Roman" pitchFamily="18" charset="0"/>
              </a:rPr>
              <a:t>rd</a:t>
            </a:r>
            <a:r>
              <a:rPr lang="en-US" sz="4400" dirty="0">
                <a:latin typeface="Times New Roman" pitchFamily="18" charset="0"/>
                <a:cs typeface="Times New Roman" pitchFamily="18" charset="0"/>
              </a:rPr>
              <a:t> party intervention</a:t>
            </a:r>
            <a:br>
              <a:rPr lang="en-US" sz="4400" dirty="0">
                <a:latin typeface="Times New Roman" pitchFamily="18" charset="0"/>
                <a:cs typeface="Times New Roman" pitchFamily="18" charset="0"/>
              </a:rPr>
            </a:br>
            <a:r>
              <a:rPr lang="en-US" sz="4400" dirty="0" err="1">
                <a:latin typeface="Times New Roman" pitchFamily="18" charset="0"/>
                <a:cs typeface="Times New Roman" pitchFamily="18" charset="0"/>
              </a:rPr>
              <a:t>Hakobyan</a:t>
            </a:r>
            <a:r>
              <a:rPr lang="en-US" sz="4400" dirty="0">
                <a:latin typeface="Times New Roman" pitchFamily="18" charset="0"/>
                <a:cs typeface="Times New Roman" pitchFamily="18" charset="0"/>
              </a:rPr>
              <a:t> v. Armenia</a:t>
            </a:r>
            <a:endParaRPr lang="en-US" dirty="0"/>
          </a:p>
        </p:txBody>
      </p:sp>
    </p:spTree>
    <p:extLst>
      <p:ext uri="{BB962C8B-B14F-4D97-AF65-F5344CB8AC3E}">
        <p14:creationId xmlns:p14="http://schemas.microsoft.com/office/powerpoint/2010/main" val="742309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Purpose of cooperation with NGOs in the field</a:t>
            </a:r>
          </a:p>
          <a:p>
            <a:pPr marL="109728" indent="0">
              <a:buNone/>
            </a:pPr>
            <a:r>
              <a:rPr lang="en-US" sz="2800" dirty="0"/>
              <a:t>	</a:t>
            </a:r>
            <a:r>
              <a:rPr lang="en-US" sz="2000" dirty="0"/>
              <a:t>Playing liaison role for different actors of society; promoting the </a:t>
            </a:r>
            <a:r>
              <a:rPr lang="en-US" sz="2000"/>
              <a:t>application of </a:t>
            </a:r>
            <a:r>
              <a:rPr lang="en-US" sz="2000" dirty="0"/>
              <a:t>	International HR standards in domestic law; promoting HR education and raising 	public awareness.</a:t>
            </a:r>
          </a:p>
          <a:p>
            <a:pPr marL="109728" indent="0">
              <a:buNone/>
            </a:pPr>
            <a:endParaRPr lang="en-US" dirty="0"/>
          </a:p>
          <a:p>
            <a:r>
              <a:rPr lang="en-US" dirty="0"/>
              <a:t>Framework of cooperation</a:t>
            </a:r>
          </a:p>
          <a:p>
            <a:pPr marL="109728" indent="0">
              <a:buNone/>
            </a:pPr>
            <a:r>
              <a:rPr lang="en-US" sz="2000" dirty="0"/>
              <a:t>	Joint capacity-building and awareness raising activities; joint submissions to the 	Committee of Ministers; Preparing jointly practical guidelines on execution</a:t>
            </a:r>
          </a:p>
          <a:p>
            <a:pPr marL="109728" indent="0">
              <a:buNone/>
            </a:pPr>
            <a:endParaRPr lang="en-US" dirty="0"/>
          </a:p>
          <a:p>
            <a:r>
              <a:rPr lang="en-US" dirty="0"/>
              <a:t>Outcomes of joint education activities </a:t>
            </a:r>
          </a:p>
          <a:p>
            <a:pPr marL="630936" lvl="2" indent="0">
              <a:buNone/>
            </a:pPr>
            <a:r>
              <a:rPr lang="en-US" sz="2000" dirty="0"/>
              <a:t>	enhanced continued cooperation, enhanced capacities, raised awareness, common 	understanding of issues, provided credible and comprehensive information  </a:t>
            </a:r>
          </a:p>
          <a:p>
            <a:pPr marL="109728" indent="0">
              <a:buNone/>
            </a:pPr>
            <a:r>
              <a:rPr lang="en-US" sz="2000" dirty="0"/>
              <a:t>			</a:t>
            </a:r>
            <a:br>
              <a:rPr lang="en-US" sz="2000" dirty="0"/>
            </a:br>
            <a:br>
              <a:rPr lang="en-US" sz="2000" dirty="0"/>
            </a:br>
            <a:endParaRPr lang="en-US" sz="2000" dirty="0"/>
          </a:p>
        </p:txBody>
      </p:sp>
      <p:sp>
        <p:nvSpPr>
          <p:cNvPr id="3" name="Title 2"/>
          <p:cNvSpPr>
            <a:spLocks noGrp="1"/>
          </p:cNvSpPr>
          <p:nvPr>
            <p:ph type="title"/>
          </p:nvPr>
        </p:nvSpPr>
        <p:spPr/>
        <p:txBody>
          <a:bodyPr/>
          <a:lstStyle/>
          <a:p>
            <a:pPr algn="ctr"/>
            <a:r>
              <a:rPr lang="en-US" dirty="0"/>
              <a:t>Trainings for the NGO representatives</a:t>
            </a:r>
          </a:p>
        </p:txBody>
      </p:sp>
    </p:spTree>
    <p:extLst>
      <p:ext uri="{BB962C8B-B14F-4D97-AF65-F5344CB8AC3E}">
        <p14:creationId xmlns:p14="http://schemas.microsoft.com/office/powerpoint/2010/main" val="357457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81329"/>
            <a:ext cx="11358282" cy="4525963"/>
          </a:xfrm>
        </p:spPr>
        <p:txBody>
          <a:bodyPr>
            <a:normAutofit/>
          </a:bodyPr>
          <a:lstStyle/>
          <a:p>
            <a:pPr algn="ctr"/>
            <a:endParaRPr lang="en-US" sz="6600" b="1" dirty="0">
              <a:solidFill>
                <a:schemeClr val="tx2"/>
              </a:solidFill>
            </a:endParaRPr>
          </a:p>
          <a:p>
            <a:pPr>
              <a:buNone/>
            </a:pPr>
            <a:endParaRPr lang="en-US" sz="2000" b="1" dirty="0">
              <a:solidFill>
                <a:schemeClr val="tx2"/>
              </a:solidFill>
            </a:endParaRPr>
          </a:p>
          <a:p>
            <a:pPr>
              <a:buNone/>
            </a:pPr>
            <a:r>
              <a:rPr lang="en-US" sz="2000" b="1" dirty="0">
                <a:solidFill>
                  <a:schemeClr val="tx2"/>
                </a:solidFill>
              </a:rPr>
              <a:t>Gohar Simonyan       - Coordinator of National Preventive Mechanism Implementation</a:t>
            </a:r>
          </a:p>
          <a:p>
            <a:pPr>
              <a:buNone/>
            </a:pPr>
            <a:r>
              <a:rPr lang="en-US" sz="2000" b="1" dirty="0">
                <a:solidFill>
                  <a:schemeClr val="tx2"/>
                </a:solidFill>
              </a:rPr>
              <a:t>                                   gohar.simonyan@ombuds.am</a:t>
            </a:r>
          </a:p>
          <a:p>
            <a:pPr>
              <a:buNone/>
            </a:pPr>
            <a:endParaRPr lang="en-US" sz="2000" b="1" dirty="0">
              <a:solidFill>
                <a:schemeClr val="tx2"/>
              </a:solidFill>
            </a:endParaRPr>
          </a:p>
          <a:p>
            <a:pPr>
              <a:buNone/>
            </a:pPr>
            <a:r>
              <a:rPr lang="en-US" sz="2000" b="1" dirty="0" err="1">
                <a:solidFill>
                  <a:schemeClr val="tx2"/>
                </a:solidFill>
              </a:rPr>
              <a:t>Mikayel</a:t>
            </a:r>
            <a:r>
              <a:rPr lang="en-US" sz="2000" b="1" dirty="0">
                <a:solidFill>
                  <a:schemeClr val="tx2"/>
                </a:solidFill>
              </a:rPr>
              <a:t> </a:t>
            </a:r>
            <a:r>
              <a:rPr lang="en-US" sz="2000" b="1" dirty="0" err="1">
                <a:solidFill>
                  <a:schemeClr val="tx2"/>
                </a:solidFill>
              </a:rPr>
              <a:t>Khachatryan</a:t>
            </a:r>
            <a:r>
              <a:rPr lang="en-US" sz="2000" b="1" dirty="0">
                <a:solidFill>
                  <a:schemeClr val="tx2"/>
                </a:solidFill>
              </a:rPr>
              <a:t> - Head of International Cooperation Department     </a:t>
            </a:r>
          </a:p>
          <a:p>
            <a:pPr>
              <a:buNone/>
            </a:pPr>
            <a:r>
              <a:rPr lang="en-US" sz="2000" b="1" dirty="0">
                <a:solidFill>
                  <a:schemeClr val="tx2"/>
                </a:solidFill>
              </a:rPr>
              <a:t>                                   m_khachatryan@ombuds.am</a:t>
            </a:r>
          </a:p>
          <a:p>
            <a:pPr algn="ctr">
              <a:buNone/>
            </a:pPr>
            <a:endParaRPr lang="en-US" sz="4800" b="1" i="1" dirty="0">
              <a:solidFill>
                <a:schemeClr val="tx2"/>
              </a:solidFill>
            </a:endParaRPr>
          </a:p>
        </p:txBody>
      </p:sp>
      <p:pic>
        <p:nvPicPr>
          <p:cNvPr id="5" name="Picture 4" descr="15267681_606611282859673_1428990127927390000_n.jpg"/>
          <p:cNvPicPr>
            <a:picLocks noChangeAspect="1"/>
          </p:cNvPicPr>
          <p:nvPr/>
        </p:nvPicPr>
        <p:blipFill rotWithShape="1">
          <a:blip r:embed="rId2" cstate="print">
            <a:extLst>
              <a:ext uri="{28A0092B-C50C-407E-A947-70E740481C1C}">
                <a14:useLocalDpi xmlns:a14="http://schemas.microsoft.com/office/drawing/2010/main" val="0"/>
              </a:ext>
            </a:extLst>
          </a:blip>
          <a:srcRect l="26546" t="5773" r="28000" b="7636"/>
          <a:stretch/>
        </p:blipFill>
        <p:spPr>
          <a:xfrm>
            <a:off x="567463" y="0"/>
            <a:ext cx="1801468" cy="1729277"/>
          </a:xfrm>
          <a:prstGeom prst="rect">
            <a:avLst/>
          </a:prstGeom>
        </p:spPr>
      </p:pic>
      <p:pic>
        <p:nvPicPr>
          <p:cNvPr id="6" name="Picture 5" descr="coa.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86251" y="108079"/>
            <a:ext cx="1684243" cy="1607687"/>
          </a:xfrm>
          <a:prstGeom prst="rect">
            <a:avLst/>
          </a:prstGeom>
        </p:spPr>
      </p:pic>
    </p:spTree>
    <p:extLst>
      <p:ext uri="{BB962C8B-B14F-4D97-AF65-F5344CB8AC3E}">
        <p14:creationId xmlns:p14="http://schemas.microsoft.com/office/powerpoint/2010/main" val="2514191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9A11E3E3A4354FA938446845BBF733" ma:contentTypeVersion="12" ma:contentTypeDescription="Create a new document." ma:contentTypeScope="" ma:versionID="b4031599f0ff5bdc07cbb4ba44ae3ca5">
  <xsd:schema xmlns:xsd="http://www.w3.org/2001/XMLSchema" xmlns:xs="http://www.w3.org/2001/XMLSchema" xmlns:p="http://schemas.microsoft.com/office/2006/metadata/properties" xmlns:ns2="60c11fa4-ff9b-492c-bc5b-65b6c8eeded4" xmlns:ns3="d8159c9e-9fad-49a3-a5ae-2b6725e7a0d2" targetNamespace="http://schemas.microsoft.com/office/2006/metadata/properties" ma:root="true" ma:fieldsID="60b5c34777b5915a716f9e6216f17877" ns2:_="" ns3:_="">
    <xsd:import namespace="60c11fa4-ff9b-492c-bc5b-65b6c8eeded4"/>
    <xsd:import namespace="d8159c9e-9fad-49a3-a5ae-2b6725e7a0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c11fa4-ff9b-492c-bc5b-65b6c8eede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159c9e-9fad-49a3-a5ae-2b6725e7a0d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18B18B-06C0-4789-B3ED-808C6177283D}"/>
</file>

<file path=customXml/itemProps2.xml><?xml version="1.0" encoding="utf-8"?>
<ds:datastoreItem xmlns:ds="http://schemas.openxmlformats.org/officeDocument/2006/customXml" ds:itemID="{B23D8C86-4E96-48C9-B730-90B6A4612232}"/>
</file>

<file path=customXml/itemProps3.xml><?xml version="1.0" encoding="utf-8"?>
<ds:datastoreItem xmlns:ds="http://schemas.openxmlformats.org/officeDocument/2006/customXml" ds:itemID="{C00B7593-22E8-4FFB-A255-EC69C392A94B}"/>
</file>

<file path=docProps/app.xml><?xml version="1.0" encoding="utf-8"?>
<Properties xmlns="http://schemas.openxmlformats.org/officeDocument/2006/extended-properties" xmlns:vt="http://schemas.openxmlformats.org/officeDocument/2006/docPropsVTypes">
  <Template>Concourse</Template>
  <TotalTime>0</TotalTime>
  <Words>547</Words>
  <Application>Microsoft Office PowerPoint</Application>
  <PresentationFormat>Grand écran</PresentationFormat>
  <Paragraphs>39</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Lucida Sans Unicode</vt:lpstr>
      <vt:lpstr>Times New Roman</vt:lpstr>
      <vt:lpstr>Verdana</vt:lpstr>
      <vt:lpstr>Wingdings 2</vt:lpstr>
      <vt:lpstr>Wingdings 3</vt:lpstr>
      <vt:lpstr>Concourse</vt:lpstr>
      <vt:lpstr>The Armenian Human Rights Defender’s Communications to the ECHR and the Committee of Ministers  https://ombuds.am/en_us/site/NationalMechanismLegalDocuments </vt:lpstr>
      <vt:lpstr>Présentation PowerPoint</vt:lpstr>
      <vt:lpstr>Armenian Human Right Defender’s role in the effective implementation of ECHR standards into the Armenian legal system </vt:lpstr>
      <vt:lpstr>3rd party interventions </vt:lpstr>
      <vt:lpstr>Joint Communication to the CM Poghosyan v. Armenia</vt:lpstr>
      <vt:lpstr>3rd party intervention Hakobyan v. Armenia</vt:lpstr>
      <vt:lpstr>Trainings for the NGO representatives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On-site visit to Lisbon, Portugal  August 21-25, 2017</dc:title>
  <dc:creator>Anahit Santrosyan</dc:creator>
  <cp:lastModifiedBy>Ciccarone Agnès</cp:lastModifiedBy>
  <cp:revision>185</cp:revision>
  <dcterms:created xsi:type="dcterms:W3CDTF">2017-09-19T07:28:35Z</dcterms:created>
  <dcterms:modified xsi:type="dcterms:W3CDTF">2020-09-28T06:34:34Z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0x010100179A11E3E3A4354FA938446845BBF733</vt:lpwstr>
  </property>
</Properties>
</file>