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6"/>
  </p:notesMasterIdLst>
  <p:handoutMasterIdLst>
    <p:handoutMasterId r:id="rId17"/>
  </p:handoutMasterIdLst>
  <p:sldIdLst>
    <p:sldId id="265" r:id="rId5"/>
    <p:sldId id="280" r:id="rId6"/>
    <p:sldId id="271" r:id="rId7"/>
    <p:sldId id="270" r:id="rId8"/>
    <p:sldId id="273" r:id="rId9"/>
    <p:sldId id="272" r:id="rId10"/>
    <p:sldId id="274" r:id="rId11"/>
    <p:sldId id="275" r:id="rId12"/>
    <p:sldId id="276" r:id="rId13"/>
    <p:sldId id="281" r:id="rId14"/>
    <p:sldId id="279" r:id="rId15"/>
  </p:sldIdLst>
  <p:sldSz cx="12192000" cy="6858000"/>
  <p:notesSz cx="6858000" cy="9144000"/>
  <p:defaultTextStyle>
    <a:defPPr rtl="0">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8" autoAdjust="0"/>
    <p:restoredTop sz="96517" autoAdjust="0"/>
  </p:normalViewPr>
  <p:slideViewPr>
    <p:cSldViewPr snapToGrid="0" showGuides="1">
      <p:cViewPr varScale="1">
        <p:scale>
          <a:sx n="73" d="100"/>
          <a:sy n="73" d="100"/>
        </p:scale>
        <p:origin x="200" y="3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35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ен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bg-BG" dirty="0"/>
          </a:p>
        </p:txBody>
      </p:sp>
      <p:sp>
        <p:nvSpPr>
          <p:cNvPr id="3" name="Контейнер за 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4E1EED9-48C7-4CBC-A3F7-48ACB43DEB49}" type="datetime1">
              <a:rPr lang="bg-BG" smtClean="0"/>
              <a:t>13.9.2023 г.</a:t>
            </a:fld>
            <a:endParaRPr lang="bg-BG" dirty="0"/>
          </a:p>
        </p:txBody>
      </p:sp>
      <p:sp>
        <p:nvSpPr>
          <p:cNvPr id="4" name="Контейнер за долен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bg-BG" dirty="0"/>
          </a:p>
        </p:txBody>
      </p:sp>
      <p:sp>
        <p:nvSpPr>
          <p:cNvPr id="5" name="Контейнер за номер на слайд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bg-BG" smtClean="0"/>
              <a:t>‹#›</a:t>
            </a:fld>
            <a:endParaRPr lang="bg-BG"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ен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bg-BG" noProof="0" dirty="0"/>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61CC6-49D9-417A-9DB2-FB2D902FEFEB}" type="datetime1">
              <a:rPr lang="bg-BG" noProof="0" smtClean="0"/>
              <a:pPr/>
              <a:t>13.9.2023 г.</a:t>
            </a:fld>
            <a:endParaRPr lang="bg-BG" noProof="0" dirty="0"/>
          </a:p>
        </p:txBody>
      </p:sp>
      <p:sp>
        <p:nvSpPr>
          <p:cNvPr id="4" name="Контейнер за изображение на слайд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bg-BG" noProof="0" dirty="0"/>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a:t>Редактиране на стиловете на текста в образеца</a:t>
            </a:r>
            <a:endParaRPr lang="bg-BG" noProof="0" dirty="0"/>
          </a:p>
          <a:p>
            <a:pPr lvl="1" rtl="0"/>
            <a:r>
              <a:rPr lang="bg-BG" noProof="0" dirty="0"/>
              <a:t>Второ ниво</a:t>
            </a:r>
          </a:p>
          <a:p>
            <a:pPr lvl="2" rtl="0"/>
            <a:r>
              <a:rPr lang="bg-BG" noProof="0" dirty="0"/>
              <a:t>Трето ниво</a:t>
            </a:r>
          </a:p>
          <a:p>
            <a:pPr lvl="3" rtl="0"/>
            <a:r>
              <a:rPr lang="bg-BG" noProof="0" dirty="0"/>
              <a:t>Четвърто ниво</a:t>
            </a:r>
          </a:p>
          <a:p>
            <a:pPr lvl="4" rtl="0"/>
            <a:r>
              <a:rPr lang="bg-BG" noProof="0" dirty="0"/>
              <a:t>Пето ниво</a:t>
            </a:r>
          </a:p>
        </p:txBody>
      </p:sp>
      <p:sp>
        <p:nvSpPr>
          <p:cNvPr id="6" name="Контейнер за долен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bg-BG" noProof="0" dirty="0"/>
          </a:p>
        </p:txBody>
      </p:sp>
      <p:sp>
        <p:nvSpPr>
          <p:cNvPr id="7" name="Контейнер за номер на слайд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bg-BG" noProof="0" smtClean="0"/>
              <a:t>‹#›</a:t>
            </a:fld>
            <a:endParaRPr lang="bg-BG"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 3"/>
          <p:cNvSpPr>
            <a:spLocks noGrp="1"/>
          </p:cNvSpPr>
          <p:nvPr>
            <p:ph type="sldNum" sz="quarter" idx="10"/>
          </p:nvPr>
        </p:nvSpPr>
        <p:spPr/>
        <p:txBody>
          <a:bodyPr/>
          <a:lstStyle/>
          <a:p>
            <a:pPr rtl="0"/>
            <a:fld id="{810E1E9A-E921-4174-A0FC-51868D7AC568}" type="slidenum">
              <a:rPr lang="bg-BG" smtClean="0"/>
              <a:t>1</a:t>
            </a:fld>
            <a:endParaRPr lang="bg-BG" dirty="0"/>
          </a:p>
        </p:txBody>
      </p:sp>
    </p:spTree>
    <p:extLst>
      <p:ext uri="{BB962C8B-B14F-4D97-AF65-F5344CB8AC3E}">
        <p14:creationId xmlns:p14="http://schemas.microsoft.com/office/powerpoint/2010/main" val="33236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hasCustomPrompt="1"/>
          </p:nvPr>
        </p:nvSpPr>
        <p:spPr>
          <a:xfrm>
            <a:off x="1524000" y="1041400"/>
            <a:ext cx="9144000" cy="2387600"/>
          </a:xfrm>
        </p:spPr>
        <p:txBody>
          <a:bodyPr rtlCol="0" anchor="b"/>
          <a:lstStyle>
            <a:lvl1pPr algn="ctr" rtl="0">
              <a:defRPr sz="6000"/>
            </a:lvl1pPr>
          </a:lstStyle>
          <a:p>
            <a:pPr rtl="0"/>
            <a:r>
              <a:rPr lang="bg-BG" noProof="0" dirty="0"/>
              <a:t>Щракнете, за да редактирате стила на заглавието в образеца</a:t>
            </a:r>
          </a:p>
        </p:txBody>
      </p:sp>
      <p:sp>
        <p:nvSpPr>
          <p:cNvPr id="3" name="Подзаглавие 2"/>
          <p:cNvSpPr>
            <a:spLocks noGrp="1"/>
          </p:cNvSpPr>
          <p:nvPr>
            <p:ph type="subTitle" idx="1"/>
          </p:nvPr>
        </p:nvSpPr>
        <p:spPr>
          <a:xfrm>
            <a:off x="1524000" y="3602038"/>
            <a:ext cx="9144000" cy="1655762"/>
          </a:xfrm>
        </p:spPr>
        <p:txBody>
          <a:bodyPr rtlCol="0"/>
          <a:lstStyle>
            <a:lvl1pPr marL="0" indent="0" algn="ctr" rtl="0">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bg-BG" noProof="0" dirty="0"/>
          </a:p>
        </p:txBody>
      </p:sp>
      <p:sp>
        <p:nvSpPr>
          <p:cNvPr id="4" name="Контейнер за дата 3"/>
          <p:cNvSpPr>
            <a:spLocks noGrp="1"/>
          </p:cNvSpPr>
          <p:nvPr>
            <p:ph type="dt" sz="half" idx="10"/>
          </p:nvPr>
        </p:nvSpPr>
        <p:spPr/>
        <p:txBody>
          <a:bodyPr rtlCol="0"/>
          <a:lstStyle/>
          <a:p>
            <a:pPr rtl="0"/>
            <a:fld id="{14B44223-50D7-453D-BED9-E41090FA6C43}" type="datetime1">
              <a:rPr lang="bg-BG" noProof="0" smtClean="0"/>
              <a:t>13.9.2023 г.</a:t>
            </a:fld>
            <a:endParaRPr lang="bg-BG" noProof="0" dirty="0"/>
          </a:p>
        </p:txBody>
      </p:sp>
      <p:sp>
        <p:nvSpPr>
          <p:cNvPr id="5" name="Контейнер за долен колонтитул 4"/>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rtlCol="0"/>
          <a:lstStyle/>
          <a:p>
            <a:pPr rtl="0"/>
            <a:r>
              <a:rPr lang="en-US" noProof="0"/>
              <a:t>Click to edit Master title style</a:t>
            </a:r>
            <a:endParaRPr lang="bg-BG" noProof="0" dirty="0"/>
          </a:p>
        </p:txBody>
      </p:sp>
      <p:sp>
        <p:nvSpPr>
          <p:cNvPr id="3" name="Контейнер за вертикален текст 2"/>
          <p:cNvSpPr>
            <a:spLocks noGrp="1"/>
          </p:cNvSpPr>
          <p:nvPr>
            <p:ph type="body" orient="vert" idx="1"/>
          </p:nvPr>
        </p:nvSpPr>
        <p:spPr>
          <a:xfrm>
            <a:off x="1562100" y="1825625"/>
            <a:ext cx="9791700" cy="4351338"/>
          </a:xfrm>
        </p:spPr>
        <p:txBody>
          <a:bodyPr vert="eaVert" rtlCol="0"/>
          <a:lstStyle>
            <a:lvl1pPr rtl="0">
              <a:defRPr/>
            </a:lvl1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4" name="Контейнер за дата 3"/>
          <p:cNvSpPr>
            <a:spLocks noGrp="1"/>
          </p:cNvSpPr>
          <p:nvPr>
            <p:ph type="dt" sz="half" idx="10"/>
          </p:nvPr>
        </p:nvSpPr>
        <p:spPr/>
        <p:txBody>
          <a:bodyPr rtlCol="0"/>
          <a:lstStyle/>
          <a:p>
            <a:pPr rtl="0"/>
            <a:fld id="{3F182777-6C7C-4573-861D-3BDC56D7C758}" type="datetime1">
              <a:rPr lang="bg-BG" noProof="0" smtClean="0"/>
              <a:t>13.9.2023 г.</a:t>
            </a:fld>
            <a:endParaRPr lang="bg-BG" noProof="0" dirty="0"/>
          </a:p>
        </p:txBody>
      </p:sp>
      <p:sp>
        <p:nvSpPr>
          <p:cNvPr id="5" name="Контейнер за долен колонтитул 4"/>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24900" y="365125"/>
            <a:ext cx="2628900" cy="5811838"/>
          </a:xfrm>
        </p:spPr>
        <p:txBody>
          <a:bodyPr vert="eaVert" rtlCol="0"/>
          <a:lstStyle/>
          <a:p>
            <a:pPr rtl="0"/>
            <a:r>
              <a:rPr lang="en-US" noProof="0"/>
              <a:t>Click to edit Master title style</a:t>
            </a:r>
            <a:endParaRPr lang="bg-BG" noProof="0" dirty="0"/>
          </a:p>
        </p:txBody>
      </p:sp>
      <p:sp>
        <p:nvSpPr>
          <p:cNvPr id="3" name="Контейнер за вертикален текст 2"/>
          <p:cNvSpPr>
            <a:spLocks noGrp="1"/>
          </p:cNvSpPr>
          <p:nvPr>
            <p:ph type="body" orient="vert" idx="1"/>
          </p:nvPr>
        </p:nvSpPr>
        <p:spPr>
          <a:xfrm>
            <a:off x="1562100" y="365125"/>
            <a:ext cx="7010400" cy="5811838"/>
          </a:xfrm>
        </p:spPr>
        <p:txBody>
          <a:bodyPr vert="eaVert" rtlCol="0"/>
          <a:lstStyle>
            <a:lvl1pPr rtl="0">
              <a:defRPr/>
            </a:lvl1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4" name="Контейнер за дата 3"/>
          <p:cNvSpPr>
            <a:spLocks noGrp="1"/>
          </p:cNvSpPr>
          <p:nvPr>
            <p:ph type="dt" sz="half" idx="10"/>
          </p:nvPr>
        </p:nvSpPr>
        <p:spPr/>
        <p:txBody>
          <a:bodyPr rtlCol="0"/>
          <a:lstStyle/>
          <a:p>
            <a:pPr rtl="0"/>
            <a:fld id="{30BE1D69-7E17-485A-826D-D929E8DFFCC8}" type="datetime1">
              <a:rPr lang="bg-BG" noProof="0" smtClean="0"/>
              <a:t>13.9.2023 г.</a:t>
            </a:fld>
            <a:endParaRPr lang="bg-BG" noProof="0" dirty="0"/>
          </a:p>
        </p:txBody>
      </p:sp>
      <p:sp>
        <p:nvSpPr>
          <p:cNvPr id="5" name="Контейнер за долен колонтитул 4"/>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Картина с надпис">
    <p:spTree>
      <p:nvGrpSpPr>
        <p:cNvPr id="1" name=""/>
        <p:cNvGrpSpPr/>
        <p:nvPr/>
      </p:nvGrpSpPr>
      <p:grpSpPr>
        <a:xfrm>
          <a:off x="0" y="0"/>
          <a:ext cx="0" cy="0"/>
          <a:chOff x="0" y="0"/>
          <a:chExt cx="0" cy="0"/>
        </a:xfrm>
      </p:grpSpPr>
      <p:sp>
        <p:nvSpPr>
          <p:cNvPr id="9" name="Заглавие 1"/>
          <p:cNvSpPr>
            <a:spLocks noGrp="1"/>
          </p:cNvSpPr>
          <p:nvPr>
            <p:ph type="title" hasCustomPrompt="1"/>
          </p:nvPr>
        </p:nvSpPr>
        <p:spPr>
          <a:xfrm>
            <a:off x="1562100" y="457200"/>
            <a:ext cx="3932237" cy="1600200"/>
          </a:xfrm>
        </p:spPr>
        <p:txBody>
          <a:bodyPr rtlCol="0" anchor="b"/>
          <a:lstStyle>
            <a:lvl1pPr rtl="0">
              <a:lnSpc>
                <a:spcPts val="3600"/>
              </a:lnSpc>
              <a:defRPr sz="3200"/>
            </a:lvl1pPr>
          </a:lstStyle>
          <a:p>
            <a:pPr rtl="0"/>
            <a:r>
              <a:rPr lang="bg-BG" noProof="0" dirty="0"/>
              <a:t>Щракнете, за да редактирате стила на заглавието в образеца</a:t>
            </a:r>
          </a:p>
        </p:txBody>
      </p:sp>
      <p:sp>
        <p:nvSpPr>
          <p:cNvPr id="3" name="Контейнер за картина 2" descr="Празен контейнер за добавяне на изображение. Щракнете върху контейнера и изберете изображението, което искате да добавит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bg-BG" noProof="0" dirty="0"/>
          </a:p>
        </p:txBody>
      </p:sp>
      <p:sp>
        <p:nvSpPr>
          <p:cNvPr id="8" name="Контейнер за текст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Контейнер за дата 4"/>
          <p:cNvSpPr>
            <a:spLocks noGrp="1"/>
          </p:cNvSpPr>
          <p:nvPr>
            <p:ph type="dt" sz="half" idx="10"/>
          </p:nvPr>
        </p:nvSpPr>
        <p:spPr/>
        <p:txBody>
          <a:bodyPr rtlCol="0"/>
          <a:lstStyle/>
          <a:p>
            <a:pPr rtl="0"/>
            <a:fld id="{20359224-259C-4512-9385-8D55718799E5}" type="datetime1">
              <a:rPr lang="bg-BG" noProof="0" smtClean="0"/>
              <a:t>13.9.2023 г.</a:t>
            </a:fld>
            <a:endParaRPr lang="bg-BG" noProof="0" dirty="0"/>
          </a:p>
        </p:txBody>
      </p:sp>
      <p:sp>
        <p:nvSpPr>
          <p:cNvPr id="6" name="Контейнер за долен колонтитул 5"/>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7" name="Контейнер за номер на слайд 6"/>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p:txBody>
          <a:bodyPr rtlCol="0"/>
          <a:lstStyle>
            <a:lvl1pPr rtl="0">
              <a:defRPr/>
            </a:lvl1pPr>
          </a:lstStyle>
          <a:p>
            <a:pPr rtl="0"/>
            <a:r>
              <a:rPr lang="bg-BG" noProof="0" dirty="0"/>
              <a:t>Щракнете, за да редактирате стила на заглавието в образеца</a:t>
            </a:r>
          </a:p>
        </p:txBody>
      </p:sp>
      <p:sp>
        <p:nvSpPr>
          <p:cNvPr id="3" name="Контейнер за съдържание 2"/>
          <p:cNvSpPr>
            <a:spLocks noGrp="1"/>
          </p:cNvSpPr>
          <p:nvPr>
            <p:ph idx="1"/>
          </p:nvPr>
        </p:nvSpPr>
        <p:spPr/>
        <p:txBody>
          <a:bodyPr rtlCol="0"/>
          <a:lstStyle>
            <a:lvl1pPr rtl="0">
              <a:defRPr/>
            </a:lvl1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4" name="Контейнер за дата 3"/>
          <p:cNvSpPr>
            <a:spLocks noGrp="1"/>
          </p:cNvSpPr>
          <p:nvPr>
            <p:ph type="dt" sz="half" idx="10"/>
          </p:nvPr>
        </p:nvSpPr>
        <p:spPr/>
        <p:txBody>
          <a:bodyPr rtlCol="0"/>
          <a:lstStyle/>
          <a:p>
            <a:pPr rtl="0"/>
            <a:fld id="{68657936-D00A-4A1F-BBBF-FA58166C218A}" type="datetime1">
              <a:rPr lang="bg-BG" noProof="0" smtClean="0"/>
              <a:t>13.9.2023 г.</a:t>
            </a:fld>
            <a:endParaRPr lang="bg-BG" noProof="0" dirty="0"/>
          </a:p>
        </p:txBody>
      </p:sp>
      <p:sp>
        <p:nvSpPr>
          <p:cNvPr id="5" name="Контейнер за долен колонтитул 4"/>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раздел">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241658" y="1709738"/>
            <a:ext cx="10105791" cy="2862262"/>
          </a:xfrm>
        </p:spPr>
        <p:txBody>
          <a:bodyPr rtlCol="0" anchor="b"/>
          <a:lstStyle>
            <a:lvl1pPr>
              <a:defRPr sz="6000"/>
            </a:lvl1pPr>
          </a:lstStyle>
          <a:p>
            <a:pPr rtl="0"/>
            <a:r>
              <a:rPr lang="en-US" noProof="0"/>
              <a:t>Click to edit Master title style</a:t>
            </a:r>
            <a:endParaRPr lang="bg-BG" noProof="0" dirty="0"/>
          </a:p>
        </p:txBody>
      </p:sp>
      <p:sp>
        <p:nvSpPr>
          <p:cNvPr id="3" name="Контейнер за текст 2"/>
          <p:cNvSpPr>
            <a:spLocks noGrp="1"/>
          </p:cNvSpPr>
          <p:nvPr>
            <p:ph type="body" idx="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n-US" noProof="0"/>
              <a:t>Click to edit Master text styles</a:t>
            </a:r>
          </a:p>
        </p:txBody>
      </p:sp>
      <p:sp>
        <p:nvSpPr>
          <p:cNvPr id="4" name="Контейнер за дата 3"/>
          <p:cNvSpPr>
            <a:spLocks noGrp="1"/>
          </p:cNvSpPr>
          <p:nvPr>
            <p:ph type="dt" sz="half" idx="10"/>
          </p:nvPr>
        </p:nvSpPr>
        <p:spPr/>
        <p:txBody>
          <a:bodyPr rtlCol="0"/>
          <a:lstStyle/>
          <a:p>
            <a:pPr rtl="0"/>
            <a:fld id="{46ADE96C-FBB1-49C8-AF0E-20AC63C66ABD}" type="datetime1">
              <a:rPr lang="bg-BG" noProof="0" smtClean="0"/>
              <a:t>13.9.2023 г.</a:t>
            </a:fld>
            <a:endParaRPr lang="bg-BG" noProof="0" dirty="0"/>
          </a:p>
        </p:txBody>
      </p:sp>
      <p:sp>
        <p:nvSpPr>
          <p:cNvPr id="5" name="Контейнер за долен колонтитул 4"/>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rtlCol="0"/>
          <a:lstStyle/>
          <a:p>
            <a:pPr rtl="0"/>
            <a:r>
              <a:rPr lang="en-US" noProof="0"/>
              <a:t>Click to edit Master title style</a:t>
            </a:r>
            <a:endParaRPr lang="bg-BG" noProof="0" dirty="0"/>
          </a:p>
        </p:txBody>
      </p:sp>
      <p:sp>
        <p:nvSpPr>
          <p:cNvPr id="3" name="Контейнер за съдържание 2"/>
          <p:cNvSpPr>
            <a:spLocks noGrp="1"/>
          </p:cNvSpPr>
          <p:nvPr>
            <p:ph sz="half" idx="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4" name="Контейнер за съдържание 3"/>
          <p:cNvSpPr>
            <a:spLocks noGrp="1"/>
          </p:cNvSpPr>
          <p:nvPr>
            <p:ph sz="half" idx="2"/>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5" name="Контейнер за дата 4"/>
          <p:cNvSpPr>
            <a:spLocks noGrp="1"/>
          </p:cNvSpPr>
          <p:nvPr>
            <p:ph type="dt" sz="half" idx="10"/>
          </p:nvPr>
        </p:nvSpPr>
        <p:spPr/>
        <p:txBody>
          <a:bodyPr rtlCol="0"/>
          <a:lstStyle/>
          <a:p>
            <a:pPr rtl="0"/>
            <a:fld id="{45866193-87BB-4FF6-957D-B3AD09260742}" type="datetime1">
              <a:rPr lang="bg-BG" noProof="0" smtClean="0"/>
              <a:t>13.9.2023 г.</a:t>
            </a:fld>
            <a:endParaRPr lang="bg-BG" noProof="0" dirty="0"/>
          </a:p>
        </p:txBody>
      </p:sp>
      <p:sp>
        <p:nvSpPr>
          <p:cNvPr id="6" name="Контейнер за долен колонтитул 5"/>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7" name="Контейнер за номер на слайд 6"/>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324100" y="274638"/>
            <a:ext cx="9023350" cy="1143000"/>
          </a:xfrm>
        </p:spPr>
        <p:txBody>
          <a:bodyPr rtlCol="0"/>
          <a:lstStyle/>
          <a:p>
            <a:pPr rtl="0"/>
            <a:r>
              <a:rPr lang="en-US" noProof="0"/>
              <a:t>Click to edit Master title style</a:t>
            </a:r>
            <a:endParaRPr lang="bg-BG" noProof="0" dirty="0"/>
          </a:p>
        </p:txBody>
      </p:sp>
      <p:sp>
        <p:nvSpPr>
          <p:cNvPr id="3" name="Контейнер за текст 2"/>
          <p:cNvSpPr>
            <a:spLocks noGrp="1"/>
          </p:cNvSpPr>
          <p:nvPr>
            <p:ph type="body" idx="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Контейнер за съдържание 3"/>
          <p:cNvSpPr>
            <a:spLocks noGrp="1"/>
          </p:cNvSpPr>
          <p:nvPr>
            <p:ph sz="half" idx="2"/>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5" name="Контейнер за текст 4"/>
          <p:cNvSpPr>
            <a:spLocks noGrp="1"/>
          </p:cNvSpPr>
          <p:nvPr>
            <p:ph type="body" sz="quarter" idx="3"/>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6" name="Контейнер за съдържание 5"/>
          <p:cNvSpPr>
            <a:spLocks noGrp="1"/>
          </p:cNvSpPr>
          <p:nvPr>
            <p:ph sz="quarter" idx="4"/>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7" name="Контейнер за дата 6"/>
          <p:cNvSpPr>
            <a:spLocks noGrp="1"/>
          </p:cNvSpPr>
          <p:nvPr>
            <p:ph type="dt" sz="half" idx="10"/>
          </p:nvPr>
        </p:nvSpPr>
        <p:spPr/>
        <p:txBody>
          <a:bodyPr rtlCol="0"/>
          <a:lstStyle/>
          <a:p>
            <a:pPr rtl="0"/>
            <a:fld id="{371372C0-D49A-49D4-9EFE-F9AF3EF524ED}" type="datetime1">
              <a:rPr lang="bg-BG" noProof="0" smtClean="0"/>
              <a:t>13.9.2023 г.</a:t>
            </a:fld>
            <a:endParaRPr lang="bg-BG" noProof="0" dirty="0"/>
          </a:p>
        </p:txBody>
      </p:sp>
      <p:sp>
        <p:nvSpPr>
          <p:cNvPr id="8" name="Контейнер за долен колонтитул 7"/>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9" name="Контейнер за номер на слайд 8"/>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rtlCol="0"/>
          <a:lstStyle/>
          <a:p>
            <a:pPr rtl="0"/>
            <a:r>
              <a:rPr lang="en-US" noProof="0"/>
              <a:t>Click to edit Master title style</a:t>
            </a:r>
            <a:endParaRPr lang="bg-BG" noProof="0" dirty="0"/>
          </a:p>
        </p:txBody>
      </p:sp>
      <p:sp>
        <p:nvSpPr>
          <p:cNvPr id="3" name="Контейнер за дата 2"/>
          <p:cNvSpPr>
            <a:spLocks noGrp="1"/>
          </p:cNvSpPr>
          <p:nvPr>
            <p:ph type="dt" sz="half" idx="10"/>
          </p:nvPr>
        </p:nvSpPr>
        <p:spPr/>
        <p:txBody>
          <a:bodyPr rtlCol="0"/>
          <a:lstStyle/>
          <a:p>
            <a:pPr rtl="0"/>
            <a:fld id="{12EA9792-40CD-4D1A-B520-43E6CBFD4915}" type="datetime1">
              <a:rPr lang="bg-BG" noProof="0" smtClean="0"/>
              <a:t>13.9.2023 г.</a:t>
            </a:fld>
            <a:endParaRPr lang="bg-BG" noProof="0" dirty="0"/>
          </a:p>
        </p:txBody>
      </p:sp>
      <p:sp>
        <p:nvSpPr>
          <p:cNvPr id="4" name="Контейнер за долен колонтитул 3"/>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5" name="Контейнер за номер на слайд 4"/>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rtlCol="0"/>
          <a:lstStyle/>
          <a:p>
            <a:pPr rtl="0"/>
            <a:fld id="{B2115774-1F69-41AB-B8B6-DB24233FD083}" type="datetime1">
              <a:rPr lang="bg-BG" noProof="0" smtClean="0"/>
              <a:t>13.9.2023 г.</a:t>
            </a:fld>
            <a:endParaRPr lang="bg-BG" noProof="0" dirty="0"/>
          </a:p>
        </p:txBody>
      </p:sp>
      <p:sp>
        <p:nvSpPr>
          <p:cNvPr id="3" name="Контейнер за долен колонтитул 2"/>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4" name="Контейнер за номер на слайд 3"/>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a:xfrm>
            <a:off x="1562100" y="457200"/>
            <a:ext cx="3932237" cy="1600200"/>
          </a:xfrm>
        </p:spPr>
        <p:txBody>
          <a:bodyPr rtlCol="0" anchor="b"/>
          <a:lstStyle>
            <a:lvl1pPr rtl="0">
              <a:lnSpc>
                <a:spcPts val="3600"/>
              </a:lnSpc>
              <a:defRPr sz="3200"/>
            </a:lvl1pPr>
          </a:lstStyle>
          <a:p>
            <a:pPr rtl="0"/>
            <a:r>
              <a:rPr lang="bg-BG" noProof="0" dirty="0"/>
              <a:t>Щракнете, за да редактирате стила на заглавието в образеца</a:t>
            </a:r>
          </a:p>
        </p:txBody>
      </p:sp>
      <p:sp>
        <p:nvSpPr>
          <p:cNvPr id="3" name="Контейнер за съдържание 2"/>
          <p:cNvSpPr>
            <a:spLocks noGrp="1"/>
          </p:cNvSpPr>
          <p:nvPr>
            <p:ph idx="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bg-BG" noProof="0" dirty="0"/>
          </a:p>
        </p:txBody>
      </p:sp>
      <p:sp>
        <p:nvSpPr>
          <p:cNvPr id="4" name="Контейнер за текст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Контейнер за дата 4"/>
          <p:cNvSpPr>
            <a:spLocks noGrp="1"/>
          </p:cNvSpPr>
          <p:nvPr>
            <p:ph type="dt" sz="half" idx="10"/>
          </p:nvPr>
        </p:nvSpPr>
        <p:spPr/>
        <p:txBody>
          <a:bodyPr rtlCol="0"/>
          <a:lstStyle/>
          <a:p>
            <a:pPr rtl="0"/>
            <a:fld id="{7491ED17-699D-42A1-BF7A-CF15EA697B1E}" type="datetime1">
              <a:rPr lang="bg-BG" noProof="0" smtClean="0"/>
              <a:t>13.9.2023 г.</a:t>
            </a:fld>
            <a:endParaRPr lang="bg-BG" noProof="0" dirty="0"/>
          </a:p>
        </p:txBody>
      </p:sp>
      <p:sp>
        <p:nvSpPr>
          <p:cNvPr id="6" name="Контейнер за долен колонтитул 5"/>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7" name="Контейнер за номер на слайд 6"/>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Картина с надпис">
    <p:spTree>
      <p:nvGrpSpPr>
        <p:cNvPr id="1" name=""/>
        <p:cNvGrpSpPr/>
        <p:nvPr/>
      </p:nvGrpSpPr>
      <p:grpSpPr>
        <a:xfrm>
          <a:off x="0" y="0"/>
          <a:ext cx="0" cy="0"/>
          <a:chOff x="0" y="0"/>
          <a:chExt cx="0" cy="0"/>
        </a:xfrm>
      </p:grpSpPr>
      <p:sp>
        <p:nvSpPr>
          <p:cNvPr id="9" name="Заглавие 1"/>
          <p:cNvSpPr>
            <a:spLocks noGrp="1"/>
          </p:cNvSpPr>
          <p:nvPr>
            <p:ph type="title" hasCustomPrompt="1"/>
          </p:nvPr>
        </p:nvSpPr>
        <p:spPr>
          <a:xfrm>
            <a:off x="1562100" y="457200"/>
            <a:ext cx="3932237" cy="1600200"/>
          </a:xfrm>
        </p:spPr>
        <p:txBody>
          <a:bodyPr rtlCol="0" anchor="b"/>
          <a:lstStyle>
            <a:lvl1pPr rtl="0">
              <a:lnSpc>
                <a:spcPts val="3600"/>
              </a:lnSpc>
              <a:defRPr sz="3200"/>
            </a:lvl1pPr>
          </a:lstStyle>
          <a:p>
            <a:pPr rtl="0"/>
            <a:r>
              <a:rPr lang="bg-BG" noProof="0" dirty="0"/>
              <a:t>Щракнете, за да редактирате стила на заглавието в образеца</a:t>
            </a:r>
          </a:p>
        </p:txBody>
      </p:sp>
      <p:sp>
        <p:nvSpPr>
          <p:cNvPr id="3" name="Контейнер за картина 2" descr="Празен контейнер за добавяне на изображение. Щракнете върху контейнера и изберете изображението, което искате да добавит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bg-BG" noProof="0" dirty="0"/>
          </a:p>
        </p:txBody>
      </p:sp>
      <p:sp>
        <p:nvSpPr>
          <p:cNvPr id="8" name="Контейнер за текст 3"/>
          <p:cNvSpPr>
            <a:spLocks noGrp="1"/>
          </p:cNvSpPr>
          <p:nvPr>
            <p:ph type="body" sz="half" idx="2"/>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Контейнер за дата 4"/>
          <p:cNvSpPr>
            <a:spLocks noGrp="1"/>
          </p:cNvSpPr>
          <p:nvPr>
            <p:ph type="dt" sz="half" idx="10"/>
          </p:nvPr>
        </p:nvSpPr>
        <p:spPr/>
        <p:txBody>
          <a:bodyPr rtlCol="0"/>
          <a:lstStyle/>
          <a:p>
            <a:pPr rtl="0"/>
            <a:fld id="{7BD55CF5-0510-4C3C-B4CF-BB6989EADDFD}" type="datetime1">
              <a:rPr lang="bg-BG" noProof="0" smtClean="0"/>
              <a:t>13.9.2023 г.</a:t>
            </a:fld>
            <a:endParaRPr lang="bg-BG" noProof="0" dirty="0"/>
          </a:p>
        </p:txBody>
      </p:sp>
      <p:sp>
        <p:nvSpPr>
          <p:cNvPr id="6" name="Контейнер за долен колонтитул 5"/>
          <p:cNvSpPr>
            <a:spLocks noGrp="1"/>
          </p:cNvSpPr>
          <p:nvPr>
            <p:ph type="ftr" sz="quarter" idx="11"/>
          </p:nvPr>
        </p:nvSpPr>
        <p:spPr/>
        <p:txBody>
          <a:bodyPr rtlCol="0"/>
          <a:lstStyle/>
          <a:p>
            <a:pPr rtl="0"/>
            <a:r>
              <a:rPr lang="bg-BG" noProof="0" dirty="0"/>
              <a:t>Добавяне на долен </a:t>
            </a:r>
            <a:r>
              <a:rPr lang="bg-BG" noProof="0" dirty="0" err="1"/>
              <a:t>колонтитул</a:t>
            </a:r>
            <a:endParaRPr lang="bg-BG" noProof="0" dirty="0"/>
          </a:p>
        </p:txBody>
      </p:sp>
      <p:sp>
        <p:nvSpPr>
          <p:cNvPr id="7" name="Контейнер за номер на слайд 6"/>
          <p:cNvSpPr>
            <a:spLocks noGrp="1"/>
          </p:cNvSpPr>
          <p:nvPr>
            <p:ph type="sldNum" sz="quarter" idx="12"/>
          </p:nvPr>
        </p:nvSpPr>
        <p:spPr/>
        <p:txBody>
          <a:bodyPr rtlCol="0"/>
          <a:lstStyle/>
          <a:p>
            <a:pPr rtl="0"/>
            <a:fld id="{71B7BAC7-FE87-40F6-AA24-4F4685D1B022}" type="slidenum">
              <a:rPr lang="bg-BG" noProof="0" smtClean="0"/>
              <a:t>‹#›</a:t>
            </a:fld>
            <a:endParaRPr lang="bg-BG"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bg-BG" noProof="0" dirty="0"/>
              <a:t>Щракнете, за да редактирате стила на заглавието в образеца</a:t>
            </a:r>
          </a:p>
        </p:txBody>
      </p:sp>
      <p:sp>
        <p:nvSpPr>
          <p:cNvPr id="3" name="Контейнер за текст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bg-BG" noProof="0" dirty="0"/>
              <a:t>Редактиране на стиловете на текста в образеца</a:t>
            </a:r>
          </a:p>
          <a:p>
            <a:pPr lvl="1" rtl="0"/>
            <a:r>
              <a:rPr lang="bg-BG" noProof="0" dirty="0"/>
              <a:t>Второ ниво</a:t>
            </a:r>
          </a:p>
          <a:p>
            <a:pPr lvl="2" rtl="0"/>
            <a:r>
              <a:rPr lang="bg-BG" noProof="0" dirty="0"/>
              <a:t>Трето ниво</a:t>
            </a:r>
          </a:p>
          <a:p>
            <a:pPr lvl="3" rtl="0"/>
            <a:r>
              <a:rPr lang="bg-BG" noProof="0" dirty="0"/>
              <a:t>Четвърто ниво</a:t>
            </a:r>
          </a:p>
          <a:p>
            <a:pPr lvl="4" rtl="0"/>
            <a:r>
              <a:rPr lang="bg-BG" noProof="0" dirty="0"/>
              <a:t>Пето ниво</a:t>
            </a:r>
          </a:p>
        </p:txBody>
      </p:sp>
      <p:sp>
        <p:nvSpPr>
          <p:cNvPr id="4" name="Контейнер за дата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CA9253B5-FB9E-41B8-9800-A4763F122DED}" type="datetime1">
              <a:rPr lang="bg-BG" noProof="0" smtClean="0"/>
              <a:t>13.9.2023 г.</a:t>
            </a:fld>
            <a:endParaRPr lang="bg-BG" noProof="0" dirty="0"/>
          </a:p>
        </p:txBody>
      </p:sp>
      <p:sp>
        <p:nvSpPr>
          <p:cNvPr id="5" name="Контейнер за долен колонтитул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bg-BG" noProof="0" dirty="0"/>
              <a:t>Добавяне на долен </a:t>
            </a:r>
            <a:r>
              <a:rPr lang="bg-BG" noProof="0" dirty="0" err="1"/>
              <a:t>колонтитул</a:t>
            </a:r>
            <a:endParaRPr lang="bg-BG" noProof="0" dirty="0"/>
          </a:p>
        </p:txBody>
      </p:sp>
      <p:sp>
        <p:nvSpPr>
          <p:cNvPr id="6" name="Контейнер за номер на слайд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bg-BG" noProof="0" smtClean="0"/>
              <a:pPr rtl="0"/>
              <a:t>‹#›</a:t>
            </a:fld>
            <a:endParaRPr lang="bg-BG" noProof="0"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rtlCol="0">
            <a:normAutofit/>
          </a:bodyPr>
          <a:lstStyle/>
          <a:p>
            <a:pPr rtl="0"/>
            <a:r>
              <a:rPr lang="en-US" sz="4800" dirty="0"/>
              <a:t>EXECUTION OF THE </a:t>
            </a:r>
            <a:br>
              <a:rPr lang="en-US" sz="4800" dirty="0"/>
            </a:br>
            <a:r>
              <a:rPr lang="en-US" sz="4800" dirty="0"/>
              <a:t>UMO ILINDEN GROUP OF CASES</a:t>
            </a:r>
            <a:endParaRPr lang="bg-BG" sz="4800" dirty="0"/>
          </a:p>
        </p:txBody>
      </p:sp>
      <p:sp>
        <p:nvSpPr>
          <p:cNvPr id="3" name="Подзаглавие 2"/>
          <p:cNvSpPr>
            <a:spLocks noGrp="1"/>
          </p:cNvSpPr>
          <p:nvPr>
            <p:ph type="subTitle" idx="1"/>
          </p:nvPr>
        </p:nvSpPr>
        <p:spPr/>
        <p:txBody>
          <a:bodyPr rtlCol="0"/>
          <a:lstStyle/>
          <a:p>
            <a:pPr rtl="0"/>
            <a:endParaRPr lang="en-US" dirty="0"/>
          </a:p>
          <a:p>
            <a:pPr rtl="0"/>
            <a:r>
              <a:rPr lang="en-US" sz="2800" dirty="0"/>
              <a:t>THE CURRENT DEADLOCK AND HOW TO BREAK THORUGH</a:t>
            </a:r>
            <a:endParaRPr lang="bg-BG" sz="2800"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0C1C1-165D-CD44-AA0D-61EA855F579C}"/>
              </a:ext>
            </a:extLst>
          </p:cNvPr>
          <p:cNvSpPr>
            <a:spLocks noGrp="1"/>
          </p:cNvSpPr>
          <p:nvPr>
            <p:ph type="title"/>
          </p:nvPr>
        </p:nvSpPr>
        <p:spPr/>
        <p:txBody>
          <a:bodyPr/>
          <a:lstStyle/>
          <a:p>
            <a:r>
              <a:rPr lang="en-US" dirty="0"/>
              <a:t>Conclusion</a:t>
            </a:r>
            <a:endParaRPr lang="bg-BG" dirty="0"/>
          </a:p>
        </p:txBody>
      </p:sp>
      <p:sp>
        <p:nvSpPr>
          <p:cNvPr id="3" name="Content Placeholder 2">
            <a:extLst>
              <a:ext uri="{FF2B5EF4-FFF2-40B4-BE49-F238E27FC236}">
                <a16:creationId xmlns:a16="http://schemas.microsoft.com/office/drawing/2014/main" id="{8349398D-A36B-50B4-0757-6BDE5F7C4AC7}"/>
              </a:ext>
            </a:extLst>
          </p:cNvPr>
          <p:cNvSpPr>
            <a:spLocks noGrp="1"/>
          </p:cNvSpPr>
          <p:nvPr>
            <p:ph idx="1"/>
          </p:nvPr>
        </p:nvSpPr>
        <p:spPr/>
        <p:txBody>
          <a:bodyPr/>
          <a:lstStyle/>
          <a:p>
            <a:r>
              <a:rPr lang="en-US" dirty="0"/>
              <a:t>Infringement proceedings;</a:t>
            </a:r>
          </a:p>
          <a:p>
            <a:r>
              <a:rPr lang="en-US" dirty="0"/>
              <a:t>Another interim resolution;</a:t>
            </a:r>
          </a:p>
          <a:p>
            <a:r>
              <a:rPr lang="en-US" dirty="0"/>
              <a:t>Chair of the Committee of Ministers to send a letter to the Minister of Justice of Bulgaria regarding the implementation;</a:t>
            </a:r>
          </a:p>
          <a:p>
            <a:r>
              <a:rPr lang="en-US" dirty="0"/>
              <a:t>Committee of Ministers to request all Council of Europe members states to raise this issue in their bilateral contacts with the relevant Bulgarian authorities.</a:t>
            </a:r>
          </a:p>
          <a:p>
            <a:endParaRPr lang="bg-BG" dirty="0"/>
          </a:p>
        </p:txBody>
      </p:sp>
    </p:spTree>
    <p:extLst>
      <p:ext uri="{BB962C8B-B14F-4D97-AF65-F5344CB8AC3E}">
        <p14:creationId xmlns:p14="http://schemas.microsoft.com/office/powerpoint/2010/main" val="13662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CC87C6-1CF0-AB59-5C66-B49D0A55F568}"/>
              </a:ext>
            </a:extLst>
          </p:cNvPr>
          <p:cNvSpPr>
            <a:spLocks noGrp="1"/>
          </p:cNvSpPr>
          <p:nvPr>
            <p:ph type="title"/>
          </p:nvPr>
        </p:nvSpPr>
        <p:spPr/>
        <p:txBody>
          <a:bodyPr/>
          <a:lstStyle/>
          <a:p>
            <a:r>
              <a:rPr lang="en-US" dirty="0"/>
              <a:t>END</a:t>
            </a:r>
            <a:endParaRPr lang="bg-BG" dirty="0"/>
          </a:p>
        </p:txBody>
      </p:sp>
      <p:sp>
        <p:nvSpPr>
          <p:cNvPr id="5" name="Text Placeholder 4">
            <a:extLst>
              <a:ext uri="{FF2B5EF4-FFF2-40B4-BE49-F238E27FC236}">
                <a16:creationId xmlns:a16="http://schemas.microsoft.com/office/drawing/2014/main" id="{1EEB7BF2-3F48-A20A-24A6-EB06C41978F3}"/>
              </a:ext>
            </a:extLst>
          </p:cNvPr>
          <p:cNvSpPr>
            <a:spLocks noGrp="1"/>
          </p:cNvSpPr>
          <p:nvPr>
            <p:ph type="body" idx="1"/>
          </p:nvPr>
        </p:nvSpPr>
        <p:spPr/>
        <p:txBody>
          <a:bodyPr/>
          <a:lstStyle/>
          <a:p>
            <a:endParaRPr lang="bg-BG"/>
          </a:p>
        </p:txBody>
      </p:sp>
    </p:spTree>
    <p:extLst>
      <p:ext uri="{BB962C8B-B14F-4D97-AF65-F5344CB8AC3E}">
        <p14:creationId xmlns:p14="http://schemas.microsoft.com/office/powerpoint/2010/main" val="217435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DAA0-4EF4-BDBA-8C78-335BA546F495}"/>
              </a:ext>
            </a:extLst>
          </p:cNvPr>
          <p:cNvSpPr>
            <a:spLocks noGrp="1"/>
          </p:cNvSpPr>
          <p:nvPr>
            <p:ph type="title"/>
          </p:nvPr>
        </p:nvSpPr>
        <p:spPr/>
        <p:txBody>
          <a:bodyPr>
            <a:normAutofit fontScale="90000"/>
          </a:bodyPr>
          <a:lstStyle/>
          <a:p>
            <a:r>
              <a:rPr lang="en-US" dirty="0"/>
              <a:t>Subject matter of the cases in this group</a:t>
            </a:r>
            <a:endParaRPr lang="bg-BG" dirty="0"/>
          </a:p>
        </p:txBody>
      </p:sp>
      <p:sp>
        <p:nvSpPr>
          <p:cNvPr id="3" name="Content Placeholder 2">
            <a:extLst>
              <a:ext uri="{FF2B5EF4-FFF2-40B4-BE49-F238E27FC236}">
                <a16:creationId xmlns:a16="http://schemas.microsoft.com/office/drawing/2014/main" id="{B59197AC-9C9A-82BA-E4C7-AE6DD55EED92}"/>
              </a:ext>
            </a:extLst>
          </p:cNvPr>
          <p:cNvSpPr>
            <a:spLocks noGrp="1"/>
          </p:cNvSpPr>
          <p:nvPr>
            <p:ph idx="1"/>
          </p:nvPr>
        </p:nvSpPr>
        <p:spPr/>
        <p:txBody>
          <a:bodyPr>
            <a:normAutofit fontScale="92500" lnSpcReduction="20000"/>
          </a:bodyPr>
          <a:lstStyle/>
          <a:p>
            <a:r>
              <a:rPr lang="en-US" sz="3200" dirty="0"/>
              <a:t>Refusals to register associations, which explicitly state that they are formed by ethnic Macedonians and/or aim at protecting the rights of ethnic Macedonians</a:t>
            </a:r>
          </a:p>
          <a:p>
            <a:r>
              <a:rPr lang="en-US" sz="3200" dirty="0"/>
              <a:t>Grounds for refusals:</a:t>
            </a:r>
          </a:p>
          <a:p>
            <a:pPr lvl="1"/>
            <a:r>
              <a:rPr lang="en-US" sz="3200" dirty="0"/>
              <a:t>Threat to national security, protection of public order and the rights of others;</a:t>
            </a:r>
          </a:p>
          <a:p>
            <a:pPr lvl="1"/>
            <a:r>
              <a:rPr lang="en-US" sz="3200" dirty="0"/>
              <a:t>Constitutional prohibition on associations pursuing political goals;</a:t>
            </a:r>
          </a:p>
          <a:p>
            <a:pPr lvl="1"/>
            <a:r>
              <a:rPr lang="en-US" sz="3200" dirty="0"/>
              <a:t>Non-compliance with formal legal requirements.</a:t>
            </a:r>
            <a:endParaRPr lang="bg-BG" sz="3200" dirty="0"/>
          </a:p>
          <a:p>
            <a:r>
              <a:rPr lang="en-US" sz="3200" dirty="0"/>
              <a:t>Cases pending for execution since 2006</a:t>
            </a:r>
          </a:p>
        </p:txBody>
      </p:sp>
    </p:spTree>
    <p:extLst>
      <p:ext uri="{BB962C8B-B14F-4D97-AF65-F5344CB8AC3E}">
        <p14:creationId xmlns:p14="http://schemas.microsoft.com/office/powerpoint/2010/main" val="230544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BBD5-A4F1-E966-D817-E8AADA0C3952}"/>
              </a:ext>
            </a:extLst>
          </p:cNvPr>
          <p:cNvSpPr>
            <a:spLocks noGrp="1"/>
          </p:cNvSpPr>
          <p:nvPr>
            <p:ph type="title"/>
          </p:nvPr>
        </p:nvSpPr>
        <p:spPr/>
        <p:txBody>
          <a:bodyPr>
            <a:normAutofit/>
          </a:bodyPr>
          <a:lstStyle/>
          <a:p>
            <a:r>
              <a:rPr lang="en-US" dirty="0"/>
              <a:t>Underlying reasons for the refusals</a:t>
            </a:r>
            <a:endParaRPr lang="bg-BG" dirty="0"/>
          </a:p>
        </p:txBody>
      </p:sp>
      <p:sp>
        <p:nvSpPr>
          <p:cNvPr id="3" name="Content Placeholder 2">
            <a:extLst>
              <a:ext uri="{FF2B5EF4-FFF2-40B4-BE49-F238E27FC236}">
                <a16:creationId xmlns:a16="http://schemas.microsoft.com/office/drawing/2014/main" id="{B12D6586-A33E-9CA7-7305-3E92630E7264}"/>
              </a:ext>
            </a:extLst>
          </p:cNvPr>
          <p:cNvSpPr>
            <a:spLocks noGrp="1"/>
          </p:cNvSpPr>
          <p:nvPr>
            <p:ph idx="1"/>
          </p:nvPr>
        </p:nvSpPr>
        <p:spPr/>
        <p:txBody>
          <a:bodyPr/>
          <a:lstStyle/>
          <a:p>
            <a:r>
              <a:rPr lang="en-US" dirty="0"/>
              <a:t>Persistent denial of the Macedonian identity at the national level</a:t>
            </a:r>
          </a:p>
          <a:p>
            <a:r>
              <a:rPr lang="en-US" dirty="0"/>
              <a:t>Fear that recognition will bring its spread</a:t>
            </a:r>
          </a:p>
          <a:p>
            <a:r>
              <a:rPr lang="en-US" dirty="0"/>
              <a:t>Contempt of “ethnic apostasy”</a:t>
            </a:r>
          </a:p>
          <a:p>
            <a:r>
              <a:rPr lang="en-US" dirty="0"/>
              <a:t>Denial, restriction and persecution of an ethnic group brings assimilation</a:t>
            </a:r>
          </a:p>
          <a:p>
            <a:r>
              <a:rPr lang="en-US" dirty="0"/>
              <a:t>Recognition of a Macedonian association would lead to a recognition of a Macedonian minority in Bulgaria</a:t>
            </a:r>
          </a:p>
          <a:p>
            <a:r>
              <a:rPr lang="en-US" dirty="0"/>
              <a:t>Recognition will amount to a betrayal of the victims of the wars of “national unification”</a:t>
            </a:r>
            <a:endParaRPr lang="bg-BG" dirty="0"/>
          </a:p>
          <a:p>
            <a:endParaRPr lang="bg-BG" dirty="0"/>
          </a:p>
        </p:txBody>
      </p:sp>
    </p:spTree>
    <p:extLst>
      <p:ext uri="{BB962C8B-B14F-4D97-AF65-F5344CB8AC3E}">
        <p14:creationId xmlns:p14="http://schemas.microsoft.com/office/powerpoint/2010/main" val="314933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ADB339-535E-D372-ED51-A0B95A3A03C6}"/>
              </a:ext>
            </a:extLst>
          </p:cNvPr>
          <p:cNvSpPr>
            <a:spLocks noGrp="1"/>
          </p:cNvSpPr>
          <p:nvPr>
            <p:ph type="title"/>
          </p:nvPr>
        </p:nvSpPr>
        <p:spPr/>
        <p:txBody>
          <a:bodyPr>
            <a:normAutofit fontScale="90000"/>
          </a:bodyPr>
          <a:lstStyle/>
          <a:p>
            <a:pPr algn="ctr"/>
            <a:r>
              <a:rPr lang="en-US" dirty="0"/>
              <a:t>Developments with the Macedonian groups’ dynamics</a:t>
            </a:r>
            <a:endParaRPr lang="bg-BG" dirty="0"/>
          </a:p>
        </p:txBody>
      </p:sp>
      <p:sp>
        <p:nvSpPr>
          <p:cNvPr id="5" name="Content Placeholder 4">
            <a:extLst>
              <a:ext uri="{FF2B5EF4-FFF2-40B4-BE49-F238E27FC236}">
                <a16:creationId xmlns:a16="http://schemas.microsoft.com/office/drawing/2014/main" id="{28922571-8FAC-4D23-5A64-1A01B1E93FD8}"/>
              </a:ext>
            </a:extLst>
          </p:cNvPr>
          <p:cNvSpPr>
            <a:spLocks noGrp="1"/>
          </p:cNvSpPr>
          <p:nvPr>
            <p:ph idx="1"/>
          </p:nvPr>
        </p:nvSpPr>
        <p:spPr/>
        <p:txBody>
          <a:bodyPr/>
          <a:lstStyle/>
          <a:p>
            <a:r>
              <a:rPr lang="en-US" dirty="0"/>
              <a:t>Proliferation of the Macedonian groups</a:t>
            </a:r>
          </a:p>
          <a:p>
            <a:r>
              <a:rPr lang="en-US" dirty="0"/>
              <a:t>Renouncing radicalism of demands</a:t>
            </a:r>
          </a:p>
          <a:p>
            <a:r>
              <a:rPr lang="en-US" dirty="0"/>
              <a:t>Persistent attempts to obtain recognition and to register associations</a:t>
            </a:r>
          </a:p>
          <a:p>
            <a:r>
              <a:rPr lang="en-US" dirty="0"/>
              <a:t>Attempts to use all available or imagined opportunities</a:t>
            </a:r>
          </a:p>
          <a:p>
            <a:r>
              <a:rPr lang="en-US" dirty="0"/>
              <a:t>Activism more pronounced among the senior age groups</a:t>
            </a:r>
            <a:endParaRPr lang="bg-BG" dirty="0"/>
          </a:p>
        </p:txBody>
      </p:sp>
    </p:spTree>
    <p:extLst>
      <p:ext uri="{BB962C8B-B14F-4D97-AF65-F5344CB8AC3E}">
        <p14:creationId xmlns:p14="http://schemas.microsoft.com/office/powerpoint/2010/main" val="11935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40920D-1C78-A3A9-1F20-81876520B3CD}"/>
              </a:ext>
            </a:extLst>
          </p:cNvPr>
          <p:cNvSpPr>
            <a:spLocks noGrp="1"/>
          </p:cNvSpPr>
          <p:nvPr>
            <p:ph type="title"/>
          </p:nvPr>
        </p:nvSpPr>
        <p:spPr/>
        <p:txBody>
          <a:bodyPr/>
          <a:lstStyle/>
          <a:p>
            <a:pPr algn="ctr"/>
            <a:r>
              <a:rPr lang="en-US" dirty="0"/>
              <a:t>TRENDS IN JUSTIFICATION OF REFUSALS</a:t>
            </a:r>
            <a:endParaRPr lang="bg-BG" dirty="0"/>
          </a:p>
        </p:txBody>
      </p:sp>
      <p:sp>
        <p:nvSpPr>
          <p:cNvPr id="5" name="Text Placeholder 4">
            <a:extLst>
              <a:ext uri="{FF2B5EF4-FFF2-40B4-BE49-F238E27FC236}">
                <a16:creationId xmlns:a16="http://schemas.microsoft.com/office/drawing/2014/main" id="{7C46ADF0-48DC-D396-4DF5-01DAB1EAF3B2}"/>
              </a:ext>
            </a:extLst>
          </p:cNvPr>
          <p:cNvSpPr>
            <a:spLocks noGrp="1"/>
          </p:cNvSpPr>
          <p:nvPr>
            <p:ph type="body" idx="1"/>
          </p:nvPr>
        </p:nvSpPr>
        <p:spPr/>
        <p:txBody>
          <a:bodyPr/>
          <a:lstStyle/>
          <a:p>
            <a:endParaRPr lang="bg-BG"/>
          </a:p>
        </p:txBody>
      </p:sp>
    </p:spTree>
    <p:extLst>
      <p:ext uri="{BB962C8B-B14F-4D97-AF65-F5344CB8AC3E}">
        <p14:creationId xmlns:p14="http://schemas.microsoft.com/office/powerpoint/2010/main" val="427434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61CB-11CB-F614-8AAC-94055954966B}"/>
              </a:ext>
            </a:extLst>
          </p:cNvPr>
          <p:cNvSpPr>
            <a:spLocks noGrp="1"/>
          </p:cNvSpPr>
          <p:nvPr>
            <p:ph type="title"/>
          </p:nvPr>
        </p:nvSpPr>
        <p:spPr/>
        <p:txBody>
          <a:bodyPr>
            <a:normAutofit/>
          </a:bodyPr>
          <a:lstStyle/>
          <a:p>
            <a:r>
              <a:rPr lang="en-US" sz="3600" dirty="0"/>
              <a:t>First phase: Macedonian groups - threat to national security and territorial integrity</a:t>
            </a:r>
            <a:endParaRPr lang="bg-BG" sz="3600" dirty="0"/>
          </a:p>
        </p:txBody>
      </p:sp>
      <p:sp>
        <p:nvSpPr>
          <p:cNvPr id="3" name="Content Placeholder 2">
            <a:extLst>
              <a:ext uri="{FF2B5EF4-FFF2-40B4-BE49-F238E27FC236}">
                <a16:creationId xmlns:a16="http://schemas.microsoft.com/office/drawing/2014/main" id="{2A2998A8-03E5-2DCD-5B6D-785F00599213}"/>
              </a:ext>
            </a:extLst>
          </p:cNvPr>
          <p:cNvSpPr>
            <a:spLocks noGrp="1"/>
          </p:cNvSpPr>
          <p:nvPr>
            <p:ph idx="1"/>
          </p:nvPr>
        </p:nvSpPr>
        <p:spPr/>
        <p:txBody>
          <a:bodyPr>
            <a:normAutofit/>
          </a:bodyPr>
          <a:lstStyle/>
          <a:p>
            <a:pPr marL="0" indent="0">
              <a:buNone/>
            </a:pPr>
            <a:r>
              <a:rPr lang="en-US" sz="3600" dirty="0"/>
              <a:t>Example (Case Description): “The refusals were based on considerations of national security, protection of public order and the rights of others (goals aiming at “the recognition of the Macedonian minority” and alleged separatist ideas) and on the constitutional prohibition on associations pursuing political goals, as well as failure to meet formal legal requirements.”</a:t>
            </a:r>
          </a:p>
        </p:txBody>
      </p:sp>
    </p:spTree>
    <p:extLst>
      <p:ext uri="{BB962C8B-B14F-4D97-AF65-F5344CB8AC3E}">
        <p14:creationId xmlns:p14="http://schemas.microsoft.com/office/powerpoint/2010/main" val="387671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B6B0-CD85-6DB4-E5D0-E7A69F1D3AA9}"/>
              </a:ext>
            </a:extLst>
          </p:cNvPr>
          <p:cNvSpPr>
            <a:spLocks noGrp="1"/>
          </p:cNvSpPr>
          <p:nvPr>
            <p:ph type="title"/>
          </p:nvPr>
        </p:nvSpPr>
        <p:spPr/>
        <p:txBody>
          <a:bodyPr>
            <a:normAutofit/>
          </a:bodyPr>
          <a:lstStyle/>
          <a:p>
            <a:r>
              <a:rPr lang="en-US" sz="3200" dirty="0"/>
              <a:t>Second phase: overt discrimination. Macedonians – threat to the “unity of the nation”</a:t>
            </a:r>
            <a:endParaRPr lang="bg-BG" sz="3200" dirty="0"/>
          </a:p>
        </p:txBody>
      </p:sp>
      <p:sp>
        <p:nvSpPr>
          <p:cNvPr id="3" name="Content Placeholder 2">
            <a:extLst>
              <a:ext uri="{FF2B5EF4-FFF2-40B4-BE49-F238E27FC236}">
                <a16:creationId xmlns:a16="http://schemas.microsoft.com/office/drawing/2014/main" id="{D9D23D1E-83D0-0369-7E98-F8781CBAA8D6}"/>
              </a:ext>
            </a:extLst>
          </p:cNvPr>
          <p:cNvSpPr>
            <a:spLocks noGrp="1"/>
          </p:cNvSpPr>
          <p:nvPr>
            <p:ph idx="1"/>
          </p:nvPr>
        </p:nvSpPr>
        <p:spPr/>
        <p:txBody>
          <a:bodyPr>
            <a:noAutofit/>
          </a:bodyPr>
          <a:lstStyle/>
          <a:p>
            <a:pPr marL="0" indent="0">
              <a:buNone/>
            </a:pPr>
            <a:r>
              <a:rPr lang="en-US" sz="3200" dirty="0"/>
              <a:t>Example (SCA on the refusal to register SRMVCT in June 2021): “Such an ethnic group does not exist as a separate and established group of people with religious, linguistic, cultural or other characteristics that distinguish them from the rest of the population. In these circumstances, the establishment of an association with the goals and means specified in its constitutive act, essentially pursues the artificial creation, imposition and advertising of the idea of the existence among a certain part of the Bulgarian population of ethnic identity other than the national one…”</a:t>
            </a:r>
            <a:endParaRPr lang="bg-BG" sz="3200" dirty="0"/>
          </a:p>
        </p:txBody>
      </p:sp>
    </p:spTree>
    <p:extLst>
      <p:ext uri="{BB962C8B-B14F-4D97-AF65-F5344CB8AC3E}">
        <p14:creationId xmlns:p14="http://schemas.microsoft.com/office/powerpoint/2010/main" val="413281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8764-A56D-0389-00BB-B69A2A21A4C7}"/>
              </a:ext>
            </a:extLst>
          </p:cNvPr>
          <p:cNvSpPr>
            <a:spLocks noGrp="1"/>
          </p:cNvSpPr>
          <p:nvPr>
            <p:ph type="title"/>
          </p:nvPr>
        </p:nvSpPr>
        <p:spPr/>
        <p:txBody>
          <a:bodyPr/>
          <a:lstStyle/>
          <a:p>
            <a:r>
              <a:rPr lang="en-US" dirty="0"/>
              <a:t>Third phase: mixed reasons</a:t>
            </a:r>
            <a:endParaRPr lang="bg-BG" dirty="0"/>
          </a:p>
        </p:txBody>
      </p:sp>
      <p:sp>
        <p:nvSpPr>
          <p:cNvPr id="3" name="Content Placeholder 2">
            <a:extLst>
              <a:ext uri="{FF2B5EF4-FFF2-40B4-BE49-F238E27FC236}">
                <a16:creationId xmlns:a16="http://schemas.microsoft.com/office/drawing/2014/main" id="{EE36A829-67C2-41E2-A7BC-B1A21B6A8D8F}"/>
              </a:ext>
            </a:extLst>
          </p:cNvPr>
          <p:cNvSpPr>
            <a:spLocks noGrp="1"/>
          </p:cNvSpPr>
          <p:nvPr>
            <p:ph idx="1"/>
          </p:nvPr>
        </p:nvSpPr>
        <p:spPr/>
        <p:txBody>
          <a:bodyPr/>
          <a:lstStyle/>
          <a:p>
            <a:r>
              <a:rPr lang="en-US" dirty="0"/>
              <a:t>RA and the regional courts – overt discriminatory reasons based on the goals and the Macedonian identity of the members</a:t>
            </a:r>
          </a:p>
          <a:p>
            <a:r>
              <a:rPr lang="en-US" dirty="0"/>
              <a:t>SCA – disregards entirely the reasons of the lower court and justifies refusals by non-compliance with formal legal requirements. E.g.:</a:t>
            </a:r>
          </a:p>
          <a:p>
            <a:pPr lvl="1"/>
            <a:r>
              <a:rPr lang="en-US" dirty="0"/>
              <a:t>Improper regulation of representation;</a:t>
            </a:r>
          </a:p>
          <a:p>
            <a:pPr lvl="1"/>
            <a:r>
              <a:rPr lang="en-US" dirty="0"/>
              <a:t>Lack of regulation of property relations upon termination of membership;</a:t>
            </a:r>
            <a:endParaRPr lang="bg-BG" dirty="0"/>
          </a:p>
          <a:p>
            <a:pPr lvl="1"/>
            <a:r>
              <a:rPr lang="en-US" dirty="0"/>
              <a:t>Lack of regulation of for-profit activities.</a:t>
            </a:r>
          </a:p>
          <a:p>
            <a:pPr lvl="1"/>
            <a:endParaRPr lang="bg-BG" dirty="0"/>
          </a:p>
        </p:txBody>
      </p:sp>
    </p:spTree>
    <p:extLst>
      <p:ext uri="{BB962C8B-B14F-4D97-AF65-F5344CB8AC3E}">
        <p14:creationId xmlns:p14="http://schemas.microsoft.com/office/powerpoint/2010/main" val="65735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C3E71-6C42-AB2C-C95B-5D6D1C87E892}"/>
              </a:ext>
            </a:extLst>
          </p:cNvPr>
          <p:cNvSpPr>
            <a:spLocks noGrp="1"/>
          </p:cNvSpPr>
          <p:nvPr>
            <p:ph type="title"/>
          </p:nvPr>
        </p:nvSpPr>
        <p:spPr/>
        <p:txBody>
          <a:bodyPr>
            <a:normAutofit fontScale="90000"/>
          </a:bodyPr>
          <a:lstStyle/>
          <a:p>
            <a:r>
              <a:rPr lang="en-US" dirty="0"/>
              <a:t>Summary of the recent developments</a:t>
            </a:r>
            <a:endParaRPr lang="bg-BG" dirty="0"/>
          </a:p>
        </p:txBody>
      </p:sp>
      <p:sp>
        <p:nvSpPr>
          <p:cNvPr id="3" name="Content Placeholder 2">
            <a:extLst>
              <a:ext uri="{FF2B5EF4-FFF2-40B4-BE49-F238E27FC236}">
                <a16:creationId xmlns:a16="http://schemas.microsoft.com/office/drawing/2014/main" id="{5D9DF2F1-BDE9-A670-EBCB-114B179BD7C9}"/>
              </a:ext>
            </a:extLst>
          </p:cNvPr>
          <p:cNvSpPr>
            <a:spLocks noGrp="1"/>
          </p:cNvSpPr>
          <p:nvPr>
            <p:ph idx="1"/>
          </p:nvPr>
        </p:nvSpPr>
        <p:spPr/>
        <p:txBody>
          <a:bodyPr>
            <a:normAutofit fontScale="85000" lnSpcReduction="10000"/>
          </a:bodyPr>
          <a:lstStyle/>
          <a:p>
            <a:r>
              <a:rPr lang="en-US" dirty="0"/>
              <a:t>No Macedonian </a:t>
            </a:r>
            <a:r>
              <a:rPr lang="en-US" dirty="0" err="1"/>
              <a:t>organisation</a:t>
            </a:r>
            <a:r>
              <a:rPr lang="en-US" dirty="0"/>
              <a:t> registered</a:t>
            </a:r>
            <a:r>
              <a:rPr lang="bg-BG" dirty="0"/>
              <a:t> </a:t>
            </a:r>
            <a:r>
              <a:rPr lang="en-US" dirty="0"/>
              <a:t>in Bulgaria</a:t>
            </a:r>
          </a:p>
          <a:p>
            <a:r>
              <a:rPr lang="en-US" dirty="0"/>
              <a:t>Continued refusals on grounds identical to those, which the </a:t>
            </a:r>
            <a:r>
              <a:rPr lang="en-US" dirty="0" err="1"/>
              <a:t>ECtHR</a:t>
            </a:r>
            <a:r>
              <a:rPr lang="en-US" dirty="0"/>
              <a:t> considered and systematically rejected in its previous judgments</a:t>
            </a:r>
          </a:p>
          <a:p>
            <a:r>
              <a:rPr lang="en-US" dirty="0"/>
              <a:t>New ground – Macedonian identity as a threat to the “unity of the nation”</a:t>
            </a:r>
          </a:p>
          <a:p>
            <a:r>
              <a:rPr lang="en-US" dirty="0"/>
              <a:t>Formal legal requirements at the last instance</a:t>
            </a:r>
          </a:p>
          <a:p>
            <a:r>
              <a:rPr lang="en-US" dirty="0"/>
              <a:t>At present: </a:t>
            </a:r>
          </a:p>
          <a:p>
            <a:pPr lvl="1"/>
            <a:r>
              <a:rPr lang="en-US" dirty="0"/>
              <a:t>At least 17 cases of refusals to register pending before the </a:t>
            </a:r>
            <a:r>
              <a:rPr lang="en-US" dirty="0" err="1"/>
              <a:t>ECtHR</a:t>
            </a:r>
            <a:r>
              <a:rPr lang="en-US" dirty="0"/>
              <a:t>; </a:t>
            </a:r>
          </a:p>
          <a:p>
            <a:pPr lvl="1"/>
            <a:r>
              <a:rPr lang="en-US" dirty="0"/>
              <a:t>1 refusal to register pending before the HRC; </a:t>
            </a:r>
          </a:p>
          <a:p>
            <a:pPr lvl="1"/>
            <a:r>
              <a:rPr lang="en-US" dirty="0"/>
              <a:t>At least 2 cases of violations of freedom of assembly pending before the </a:t>
            </a:r>
            <a:r>
              <a:rPr lang="en-US" dirty="0" err="1"/>
              <a:t>ECtHR</a:t>
            </a:r>
            <a:r>
              <a:rPr lang="en-US" dirty="0"/>
              <a:t>;</a:t>
            </a:r>
          </a:p>
          <a:p>
            <a:pPr lvl="1"/>
            <a:r>
              <a:rPr lang="en-US" dirty="0"/>
              <a:t>1 registered </a:t>
            </a:r>
            <a:r>
              <a:rPr lang="en-US" dirty="0" err="1"/>
              <a:t>organisation</a:t>
            </a:r>
            <a:r>
              <a:rPr lang="en-US" dirty="0"/>
              <a:t> dissolved</a:t>
            </a:r>
            <a:r>
              <a:rPr lang="bg-BG" dirty="0"/>
              <a:t> </a:t>
            </a:r>
            <a:r>
              <a:rPr lang="en-US" dirty="0"/>
              <a:t>in</a:t>
            </a:r>
            <a:r>
              <a:rPr lang="bg-BG" dirty="0"/>
              <a:t> 2020</a:t>
            </a:r>
            <a:r>
              <a:rPr lang="en-US" dirty="0"/>
              <a:t>.</a:t>
            </a:r>
          </a:p>
          <a:p>
            <a:r>
              <a:rPr lang="en-US" dirty="0"/>
              <a:t>Government’s action plans – mostly reports on series of unsuccessful attempts at registration</a:t>
            </a:r>
            <a:endParaRPr lang="bg-BG" dirty="0"/>
          </a:p>
        </p:txBody>
      </p:sp>
    </p:spTree>
    <p:extLst>
      <p:ext uri="{BB962C8B-B14F-4D97-AF65-F5344CB8AC3E}">
        <p14:creationId xmlns:p14="http://schemas.microsoft.com/office/powerpoint/2010/main" val="189860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Шаблон с модел &quot;Скокове в облаците&quo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5277_TF03460508" id="{35C9E770-A18C-4748-9D0A-C12EA0757847}" vid="{A122188A-AE6B-4B41-A7DF-A6058C18A02A}"/>
    </a:ext>
  </a:extLst>
</a:theme>
</file>

<file path=ppt/theme/theme2.xml><?xml version="1.0" encoding="utf-8"?>
<a:theme xmlns:a="http://schemas.openxmlformats.org/drawingml/2006/main" name="Тема н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н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7" ma:contentTypeDescription="Create a new document." ma:contentTypeScope="" ma:versionID="1d1cd463dd77c3f30011bf4dbbcfa756">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b2507843841a8c6756dad361ea37cbfb"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157c6d-8be7-4238-927e-8145b24040a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873f42-f0f5-4be7-96d1-d46760763c3c}" ma:internalName="TaxCatchAll" ma:showField="CatchAllData" ma:web="d8159c9e-9fad-49a3-a5ae-2b6725e7a0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8159c9e-9fad-49a3-a5ae-2b6725e7a0d2" xsi:nil="true"/>
    <lcf76f155ced4ddcb4097134ff3c332f xmlns="60c11fa4-ff9b-492c-bc5b-65b6c8eeded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067FA9-76A2-447B-8E67-ADA8C6DA51CA}"/>
</file>

<file path=customXml/itemProps2.xml><?xml version="1.0" encoding="utf-8"?>
<ds:datastoreItem xmlns:ds="http://schemas.openxmlformats.org/officeDocument/2006/customXml" ds:itemID="{DEDD01B8-816B-49B7-8C81-03AB51D87C5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B024FD56-CE1B-42FC-9E83-BFBF16072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Слайдове с модел Скокове в облаците</Template>
  <TotalTime>395</TotalTime>
  <Words>642</Words>
  <Application>Microsoft Office PowerPoint</Application>
  <PresentationFormat>Widescreen</PresentationFormat>
  <Paragraphs>52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Шаблон с модел "Скокове в облаците"</vt:lpstr>
      <vt:lpstr>EXECUTION OF THE  UMO ILINDEN GROUP OF CASES</vt:lpstr>
      <vt:lpstr>Subject matter of the cases in this group</vt:lpstr>
      <vt:lpstr>Underlying reasons for the refusals</vt:lpstr>
      <vt:lpstr>Developments with the Macedonian groups’ dynamics</vt:lpstr>
      <vt:lpstr>TRENDS IN JUSTIFICATION OF REFUSALS</vt:lpstr>
      <vt:lpstr>First phase: Macedonian groups - threat to national security and territorial integrity</vt:lpstr>
      <vt:lpstr>Second phase: overt discrimination. Macedonians – threat to the “unity of the nation”</vt:lpstr>
      <vt:lpstr>Third phase: mixed reasons</vt:lpstr>
      <vt:lpstr>Summary of the recent developments</vt:lpstr>
      <vt:lpstr>Conclusion</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EXECUTION OF THE  UMO ILINDEN GROUP OF CASES</dc:title>
  <dc:creator>Krassimir Kanev</dc:creator>
  <cp:lastModifiedBy>Krassimir Kanev</cp:lastModifiedBy>
  <cp:revision>38</cp:revision>
  <dcterms:created xsi:type="dcterms:W3CDTF">2023-09-03T17:23:27Z</dcterms:created>
  <dcterms:modified xsi:type="dcterms:W3CDTF">2023-09-13T19:56:42Z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