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4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2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66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66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3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19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95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97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8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30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0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EC735-85C6-4638-9BAD-255E61210D45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B6619-94C5-41E2-AEDD-2E43BEA3031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43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inkedin.com/company/pu%C4%8Dka-pravobraniteljic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59973"/>
            <a:ext cx="9144000" cy="2270489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232333"/>
                </a:solidFill>
                <a:latin typeface="Calibri" panose="020F0502020204030204" pitchFamily="34" charset="0"/>
              </a:rPr>
              <a:t>Towards an effective domestic advocacy strategy for the implementation of ECHR judgments</a:t>
            </a:r>
            <a:br>
              <a:rPr lang="en-US" sz="2800" b="1" dirty="0">
                <a:solidFill>
                  <a:srgbClr val="232333"/>
                </a:solidFill>
                <a:latin typeface="Calibri" panose="020F0502020204030204" pitchFamily="34" charset="0"/>
              </a:rPr>
            </a:br>
            <a:br>
              <a:rPr lang="en-GB" sz="2800" dirty="0"/>
            </a:br>
            <a:r>
              <a:rPr lang="en-US" sz="2800" dirty="0"/>
              <a:t> “</a:t>
            </a:r>
            <a:r>
              <a:rPr lang="en-US" sz="2400" b="1" dirty="0"/>
              <a:t>The importance of an open and early dialogue with all relevant stakeholders”</a:t>
            </a:r>
            <a:br>
              <a:rPr lang="en-US" sz="2400" b="1" dirty="0"/>
            </a:br>
            <a:br>
              <a:rPr lang="en-GB" sz="2000" dirty="0"/>
            </a:br>
            <a:r>
              <a:rPr lang="en-US" sz="2000" dirty="0"/>
              <a:t> </a:t>
            </a:r>
            <a:r>
              <a:rPr lang="en-US" sz="1800" b="1" dirty="0"/>
              <a:t>8th October 2020</a:t>
            </a:r>
            <a:br>
              <a:rPr lang="en-US" sz="1800" b="1" dirty="0"/>
            </a:b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53740"/>
            <a:ext cx="9144000" cy="967666"/>
          </a:xfrm>
        </p:spPr>
        <p:txBody>
          <a:bodyPr>
            <a:normAutofit lnSpcReduction="10000"/>
          </a:bodyPr>
          <a:lstStyle/>
          <a:p>
            <a:r>
              <a:rPr lang="en-GB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Mirela Buturović, </a:t>
            </a:r>
            <a:r>
              <a:rPr lang="hr-HR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Legal Affairs Advisor to the Ombudswoman</a:t>
            </a:r>
            <a:endParaRPr lang="en-GB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REPUBLIC OF CROATIA OMBUDSWOMAN</a:t>
            </a:r>
          </a:p>
          <a:p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www. ombudsman.hr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9" t="22365" r="18132" b="32653"/>
          <a:stretch/>
        </p:blipFill>
        <p:spPr>
          <a:xfrm>
            <a:off x="239280" y="106531"/>
            <a:ext cx="173543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1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658" y="1225119"/>
            <a:ext cx="10515600" cy="719091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OMBUDSWOMAN OF THE REPUBLIC OF CROATIA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7071"/>
            <a:ext cx="10515600" cy="430987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GB" sz="2400" dirty="0"/>
              <a:t>I</a:t>
            </a:r>
            <a:r>
              <a:rPr lang="hr-HR" sz="2400" dirty="0"/>
              <a:t>ndependent state institution with a constitutional and legal mandate to protect and promote human rights</a:t>
            </a:r>
            <a:r>
              <a:rPr lang="en-GB" sz="2400" dirty="0"/>
              <a:t> (Status A Paris Principles)</a:t>
            </a:r>
            <a:r>
              <a:rPr lang="hr-HR" sz="2400" dirty="0"/>
              <a:t> </a:t>
            </a:r>
            <a:endParaRPr lang="en-GB" sz="2400" dirty="0"/>
          </a:p>
          <a:p>
            <a:pPr algn="just">
              <a:lnSpc>
                <a:spcPct val="100000"/>
              </a:lnSpc>
            </a:pPr>
            <a:r>
              <a:rPr lang="en-GB" sz="2400" dirty="0"/>
              <a:t>4 mandates (Human Rights Protection, National Equality Body, National Preventive Mechanism, Whistle-blower's Protection)</a:t>
            </a:r>
          </a:p>
          <a:p>
            <a:pPr algn="just">
              <a:lnSpc>
                <a:spcPct val="100000"/>
              </a:lnSpc>
            </a:pPr>
            <a:r>
              <a:rPr lang="en-GB" sz="2400" dirty="0"/>
              <a:t>C</a:t>
            </a:r>
            <a:r>
              <a:rPr lang="hr-HR" sz="2400" dirty="0"/>
              <a:t>ontribute to the implementation of EC</a:t>
            </a:r>
            <a:r>
              <a:rPr lang="en-GB" sz="2400" dirty="0"/>
              <a:t>t</a:t>
            </a:r>
            <a:r>
              <a:rPr lang="hr-HR" sz="2400" dirty="0"/>
              <a:t>HR judgment</a:t>
            </a:r>
            <a:r>
              <a:rPr lang="en-GB" sz="2400" dirty="0"/>
              <a:t> </a:t>
            </a:r>
            <a:r>
              <a:rPr lang="hr-HR" sz="2400" dirty="0"/>
              <a:t>through </a:t>
            </a:r>
            <a:r>
              <a:rPr lang="en-GB" sz="2400" dirty="0"/>
              <a:t>opinions and </a:t>
            </a:r>
            <a:r>
              <a:rPr lang="hr-HR" sz="2400" dirty="0"/>
              <a:t>recommendations </a:t>
            </a:r>
            <a:r>
              <a:rPr lang="en-GB" sz="2400" dirty="0"/>
              <a:t>(</a:t>
            </a:r>
            <a:r>
              <a:rPr lang="hr-HR" sz="2400" dirty="0"/>
              <a:t>Annual Report</a:t>
            </a:r>
            <a:r>
              <a:rPr lang="en-GB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en-GB" sz="2400" dirty="0"/>
              <a:t>M</a:t>
            </a:r>
            <a:r>
              <a:rPr lang="hr-HR" sz="2400" dirty="0"/>
              <a:t>onitor and analys</a:t>
            </a:r>
            <a:r>
              <a:rPr lang="en-GB" sz="2400" dirty="0"/>
              <a:t>e</a:t>
            </a:r>
            <a:r>
              <a:rPr lang="hr-HR" sz="2400" dirty="0"/>
              <a:t> whether the proposed legislation is aligned with the </a:t>
            </a:r>
            <a:r>
              <a:rPr lang="en-GB" sz="2400" dirty="0"/>
              <a:t>ECHR</a:t>
            </a:r>
            <a:r>
              <a:rPr lang="hr-HR" sz="2400" dirty="0"/>
              <a:t> and </a:t>
            </a:r>
            <a:r>
              <a:rPr lang="en-GB" sz="2400" dirty="0"/>
              <a:t>ECtHR </a:t>
            </a:r>
            <a:r>
              <a:rPr lang="hr-HR" sz="2400" dirty="0"/>
              <a:t>practice </a:t>
            </a:r>
            <a:endParaRPr lang="en-GB" sz="2400" dirty="0"/>
          </a:p>
          <a:p>
            <a:pPr algn="just">
              <a:lnSpc>
                <a:spcPct val="100000"/>
              </a:lnSpc>
            </a:pPr>
            <a:r>
              <a:rPr lang="en-GB" sz="2400" dirty="0"/>
              <a:t>S</a:t>
            </a:r>
            <a:r>
              <a:rPr lang="hr-HR" sz="2400" dirty="0"/>
              <a:t>ubmit</a:t>
            </a:r>
            <a:r>
              <a:rPr lang="en-GB" sz="2400" dirty="0"/>
              <a:t> </a:t>
            </a:r>
            <a:r>
              <a:rPr lang="hr-HR" sz="2400" dirty="0"/>
              <a:t>observation</a:t>
            </a:r>
            <a:r>
              <a:rPr lang="en-GB" sz="2400" dirty="0"/>
              <a:t>s</a:t>
            </a:r>
            <a:r>
              <a:rPr lang="hr-HR" sz="2400" dirty="0"/>
              <a:t> on draft</a:t>
            </a:r>
            <a:r>
              <a:rPr lang="en-GB" sz="2400" dirty="0"/>
              <a:t> of</a:t>
            </a:r>
            <a:r>
              <a:rPr lang="hr-HR" sz="2400" dirty="0"/>
              <a:t> legislation</a:t>
            </a:r>
            <a:r>
              <a:rPr lang="en-GB" sz="2400" dirty="0"/>
              <a:t> (</a:t>
            </a:r>
            <a:r>
              <a:rPr lang="hr-HR" sz="2400" dirty="0"/>
              <a:t>public consultation</a:t>
            </a:r>
            <a:r>
              <a:rPr lang="en-GB" sz="2400" dirty="0"/>
              <a:t> process)</a:t>
            </a:r>
          </a:p>
          <a:p>
            <a:pPr algn="just">
              <a:lnSpc>
                <a:spcPct val="100000"/>
              </a:lnSpc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9" t="22365" r="18132" b="32653"/>
          <a:stretch/>
        </p:blipFill>
        <p:spPr>
          <a:xfrm>
            <a:off x="239280" y="106532"/>
            <a:ext cx="173543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85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3490"/>
            <a:ext cx="10515600" cy="559293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NATIONAL COUNCIL OF EXPERTS FOR THE EXECUTION OF ECHR JUDGMENTS</a:t>
            </a:r>
            <a:br>
              <a:rPr lang="en-GB" sz="2800" b="1" dirty="0"/>
            </a:b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96466"/>
            <a:ext cx="10515600" cy="383047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GB" sz="2400" dirty="0"/>
              <a:t>Established in 2013 at the initiative of the State Agent of the Republic of Croatia before the ECtHR</a:t>
            </a:r>
          </a:p>
          <a:p>
            <a:pPr algn="just">
              <a:lnSpc>
                <a:spcPct val="100000"/>
              </a:lnSpc>
            </a:pPr>
            <a:r>
              <a:rPr lang="en-GB" sz="2400" dirty="0"/>
              <a:t>40 members</a:t>
            </a:r>
          </a:p>
          <a:p>
            <a:pPr algn="just">
              <a:lnSpc>
                <a:spcPct val="100000"/>
              </a:lnSpc>
            </a:pPr>
            <a:r>
              <a:rPr lang="en-GB" sz="2400" dirty="0"/>
              <a:t>Composed of the representatives of all Ministries, Judicial bodies, State Attorney Office, Ombudsman Office</a:t>
            </a:r>
          </a:p>
          <a:p>
            <a:pPr algn="just">
              <a:lnSpc>
                <a:spcPct val="100000"/>
              </a:lnSpc>
            </a:pPr>
            <a:r>
              <a:rPr lang="en-GB" sz="2400" dirty="0"/>
              <a:t>Communicate through mailing list (State Agent Office deliver draft of Action Plans to Council members)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9" t="22365" r="18132" b="32653"/>
          <a:stretch/>
        </p:blipFill>
        <p:spPr>
          <a:xfrm>
            <a:off x="239280" y="106532"/>
            <a:ext cx="173543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33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658" y="1216242"/>
            <a:ext cx="10515600" cy="692458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OMBUDSWOMAN OFFICE - PARTICIPATION IN THE NATIONAL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7375"/>
            <a:ext cx="10515600" cy="454956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</a:pPr>
            <a:r>
              <a:rPr lang="en-GB" sz="2400" dirty="0"/>
              <a:t>Monitor proposed Action Plans</a:t>
            </a:r>
            <a:endParaRPr lang="en-US" sz="2400" dirty="0"/>
          </a:p>
          <a:p>
            <a:r>
              <a:rPr lang="en-US" sz="2400" dirty="0"/>
              <a:t>Has one representative in the Council</a:t>
            </a:r>
            <a:endParaRPr lang="en-GB" sz="2400" dirty="0"/>
          </a:p>
          <a:p>
            <a:pPr algn="just">
              <a:lnSpc>
                <a:spcPct val="100000"/>
              </a:lnSpc>
            </a:pPr>
            <a:r>
              <a:rPr lang="en-GB" sz="2400" dirty="0"/>
              <a:t>Submitted opinion: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i="1" dirty="0"/>
              <a:t>S</a:t>
            </a:r>
            <a:r>
              <a:rPr lang="hr-HR" sz="2400" b="1" i="1" dirty="0"/>
              <a:t>e</a:t>
            </a:r>
            <a:r>
              <a:rPr lang="en-GB" sz="2400" b="1" i="1" dirty="0" err="1"/>
              <a:t>cic</a:t>
            </a:r>
            <a:r>
              <a:rPr lang="en-GB" sz="2400" b="1" i="1" dirty="0"/>
              <a:t> group v. Croatia</a:t>
            </a:r>
            <a:r>
              <a:rPr lang="hr-HR" sz="2400" b="1" i="1" dirty="0"/>
              <a:t> </a:t>
            </a:r>
            <a:r>
              <a:rPr lang="hr-HR" sz="2400" b="1" dirty="0"/>
              <a:t>-</a:t>
            </a:r>
            <a:r>
              <a:rPr lang="hr-HR" sz="2400" dirty="0"/>
              <a:t> concern discrimination against the applicants due to the failure of domestic authorities to take into account the racist motives behind the attacks on the applicant in </a:t>
            </a:r>
            <a:r>
              <a:rPr lang="en-GB" sz="2400" i="1" dirty="0"/>
              <a:t>S</a:t>
            </a:r>
            <a:r>
              <a:rPr lang="hr-HR" sz="2400" i="1" dirty="0"/>
              <a:t>e</a:t>
            </a:r>
            <a:r>
              <a:rPr lang="en-GB" sz="2400" i="1" dirty="0" err="1"/>
              <a:t>cic</a:t>
            </a:r>
            <a:r>
              <a:rPr lang="hr-HR" sz="2400" dirty="0"/>
              <a:t> between 1999 and 2002 due to his Roma origin and on the applicant in </a:t>
            </a:r>
            <a:r>
              <a:rPr lang="en-GB" sz="2400" i="1" dirty="0"/>
              <a:t>S</a:t>
            </a:r>
            <a:r>
              <a:rPr lang="hr-HR" sz="2400" i="1" dirty="0"/>
              <a:t>korjanec</a:t>
            </a:r>
            <a:r>
              <a:rPr lang="hr-HR" sz="2400" dirty="0"/>
              <a:t> between 2013 and 2014 due to her association with a Roma partner (violations of Article 14 in conjunction with the procedural aspect of Article 3).</a:t>
            </a:r>
            <a:br>
              <a:rPr lang="hr-HR" sz="2400" dirty="0"/>
            </a:br>
            <a:r>
              <a:rPr lang="hr-HR" sz="2400" b="1" i="1" dirty="0"/>
              <a:t>Dolenec</a:t>
            </a:r>
            <a:r>
              <a:rPr lang="en-GB" sz="2400" b="1" i="1" dirty="0"/>
              <a:t> and </a:t>
            </a:r>
            <a:r>
              <a:rPr lang="hr-HR" sz="2400" b="1" i="1" dirty="0"/>
              <a:t>Gladovi</a:t>
            </a:r>
            <a:r>
              <a:rPr lang="en-GB" sz="2400" b="1" i="1" dirty="0"/>
              <a:t>c v. Croatia</a:t>
            </a:r>
            <a:r>
              <a:rPr lang="hr-HR" sz="2400" b="1" i="1" dirty="0"/>
              <a:t> </a:t>
            </a:r>
            <a:r>
              <a:rPr lang="hr-HR" sz="2400" b="1" dirty="0"/>
              <a:t>-</a:t>
            </a:r>
            <a:r>
              <a:rPr lang="hr-HR" sz="2400" dirty="0"/>
              <a:t> concern </a:t>
            </a:r>
            <a:r>
              <a:rPr lang="en-GB" sz="2400" dirty="0"/>
              <a:t>a </a:t>
            </a:r>
            <a:r>
              <a:rPr lang="hr-HR" sz="2400" dirty="0"/>
              <a:t>violation of the procedural aspect of Article 3 of the </a:t>
            </a:r>
            <a:r>
              <a:rPr lang="en-GB" sz="2400" dirty="0"/>
              <a:t>ECHR</a:t>
            </a:r>
            <a:r>
              <a:rPr lang="hr-HR" sz="2400" dirty="0"/>
              <a:t> on account of the failure of domestic authorities to properly investigate applicants’ allegations of ill-treatment by other prisoners or prison guards which they allegedly suffered while serving their prison sentences.</a:t>
            </a:r>
            <a:endParaRPr lang="en-GB" sz="2400" dirty="0"/>
          </a:p>
          <a:p>
            <a:pPr marL="0" indent="0" algn="just">
              <a:lnSpc>
                <a:spcPct val="100000"/>
              </a:lnSpc>
              <a:buNone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9" t="22365" r="18132" b="32653"/>
          <a:stretch/>
        </p:blipFill>
        <p:spPr>
          <a:xfrm>
            <a:off x="239280" y="106532"/>
            <a:ext cx="173543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3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658" y="1216242"/>
            <a:ext cx="10515600" cy="692458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COOPERATION WITH OTHER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2583"/>
            <a:ext cx="10515600" cy="427435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GB" sz="2400" dirty="0"/>
              <a:t>Ombudswoman Office - </a:t>
            </a:r>
            <a:r>
              <a:rPr lang="hr-HR" sz="2400" dirty="0"/>
              <a:t>bridge between national authorities and </a:t>
            </a:r>
            <a:r>
              <a:rPr lang="en-GB" sz="2400" dirty="0"/>
              <a:t>CSOs</a:t>
            </a:r>
          </a:p>
          <a:p>
            <a:pPr algn="just">
              <a:lnSpc>
                <a:spcPct val="100000"/>
              </a:lnSpc>
            </a:pPr>
            <a:r>
              <a:rPr lang="en-GB" sz="2400" dirty="0"/>
              <a:t>C</a:t>
            </a:r>
            <a:r>
              <a:rPr lang="hr-HR" sz="2400" dirty="0"/>
              <a:t>entral Equality body in Croatia</a:t>
            </a:r>
            <a:r>
              <a:rPr lang="en-GB" sz="2400" dirty="0"/>
              <a:t> (</a:t>
            </a:r>
            <a:r>
              <a:rPr lang="hr-HR" sz="2400" dirty="0"/>
              <a:t>Antidiscrimination Department</a:t>
            </a:r>
            <a:r>
              <a:rPr lang="en-GB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hr-HR" sz="2400" dirty="0"/>
              <a:t>2012 </a:t>
            </a:r>
            <a:r>
              <a:rPr lang="en-GB" sz="2400" dirty="0"/>
              <a:t>the Office has established R</a:t>
            </a:r>
            <a:r>
              <a:rPr lang="hr-HR" sz="2400" dirty="0"/>
              <a:t>egional </a:t>
            </a:r>
            <a:r>
              <a:rPr lang="en-GB" sz="2400" dirty="0"/>
              <a:t>A</a:t>
            </a:r>
            <a:r>
              <a:rPr lang="hr-HR" sz="2400" dirty="0"/>
              <a:t>nti-</a:t>
            </a:r>
            <a:r>
              <a:rPr lang="en-GB" sz="2400" dirty="0"/>
              <a:t>D</a:t>
            </a:r>
            <a:r>
              <a:rPr lang="hr-HR" sz="2400" dirty="0"/>
              <a:t>iscrimination </a:t>
            </a:r>
            <a:r>
              <a:rPr lang="en-GB" sz="2400" dirty="0"/>
              <a:t>C</a:t>
            </a:r>
            <a:r>
              <a:rPr lang="hr-HR" sz="2400" dirty="0"/>
              <a:t>ontact </a:t>
            </a:r>
            <a:r>
              <a:rPr lang="en-GB" sz="2400" dirty="0"/>
              <a:t>P</a:t>
            </a:r>
            <a:r>
              <a:rPr lang="hr-HR" sz="2400" dirty="0"/>
              <a:t>oints</a:t>
            </a:r>
            <a:r>
              <a:rPr lang="en-GB" sz="2400" dirty="0"/>
              <a:t> Network (5 regional CSOs)</a:t>
            </a:r>
            <a:r>
              <a:rPr lang="hr-HR" sz="2400" dirty="0"/>
              <a:t> </a:t>
            </a:r>
            <a:endParaRPr lang="en-GB" sz="2400" dirty="0"/>
          </a:p>
          <a:p>
            <a:pPr algn="just">
              <a:lnSpc>
                <a:spcPct val="100000"/>
              </a:lnSpc>
            </a:pPr>
            <a:r>
              <a:rPr lang="en-GB" sz="2400" dirty="0"/>
              <a:t>2013 the Office has established Council for Human Rights (8 members – CSOs, Media, Academic institutions</a:t>
            </a:r>
            <a:r>
              <a:rPr lang="en-GB" sz="2400"/>
              <a:t>, National </a:t>
            </a:r>
            <a:r>
              <a:rPr lang="en-GB" sz="2400" dirty="0"/>
              <a:t>minorities) </a:t>
            </a:r>
          </a:p>
          <a:p>
            <a:pPr algn="just">
              <a:lnSpc>
                <a:spcPct val="100000"/>
              </a:lnSpc>
            </a:pPr>
            <a:r>
              <a:rPr lang="hr-HR" sz="2400" dirty="0"/>
              <a:t>2018</a:t>
            </a:r>
            <a:r>
              <a:rPr lang="en-GB" sz="2400" dirty="0"/>
              <a:t> </a:t>
            </a:r>
            <a:r>
              <a:rPr lang="hr-HR" sz="2400" dirty="0"/>
              <a:t>the Ombudswoman has signed </a:t>
            </a:r>
            <a:r>
              <a:rPr lang="en-GB" sz="2400" dirty="0"/>
              <a:t>C</a:t>
            </a:r>
            <a:r>
              <a:rPr lang="hr-HR" sz="2400" dirty="0"/>
              <a:t>ooperation agreements with members of the Anti-Discrimination Contact Points Network</a:t>
            </a:r>
            <a:r>
              <a:rPr lang="en-GB" sz="2400" dirty="0"/>
              <a:t> (11 CSOs)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9" t="22365" r="18132" b="32653"/>
          <a:stretch/>
        </p:blipFill>
        <p:spPr>
          <a:xfrm>
            <a:off x="239280" y="106532"/>
            <a:ext cx="173543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531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349" y="1997476"/>
            <a:ext cx="9859393" cy="40790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3200" dirty="0"/>
              <a:t>Thank you</a:t>
            </a:r>
            <a:r>
              <a:rPr lang="hr-HR" sz="3200" dirty="0"/>
              <a:t>!</a:t>
            </a:r>
            <a:endParaRPr lang="en-GB" sz="3200" dirty="0"/>
          </a:p>
          <a:p>
            <a:pPr marL="0" indent="0" algn="just">
              <a:lnSpc>
                <a:spcPct val="100000"/>
              </a:lnSpc>
              <a:buNone/>
            </a:pPr>
            <a:endParaRPr lang="en-GB" sz="2400" b="1" dirty="0"/>
          </a:p>
          <a:p>
            <a:pPr marL="0" indent="0">
              <a:lnSpc>
                <a:spcPct val="100000"/>
              </a:lnSpc>
              <a:buNone/>
            </a:pPr>
            <a:endParaRPr lang="en-GB" sz="2400" dirty="0">
              <a:sym typeface="Wingdings" panose="05000000000000000000" pitchFamily="2" charset="2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hr-HR" sz="2400" dirty="0">
                <a:sym typeface="Wingdings" panose="05000000000000000000" pitchFamily="2" charset="2"/>
              </a:rPr>
              <a:t>Twitter: @OmbudsmanHR</a:t>
            </a:r>
            <a:br>
              <a:rPr lang="hr-HR" sz="2400" dirty="0">
                <a:sym typeface="Wingdings" panose="05000000000000000000" pitchFamily="2" charset="2"/>
              </a:rPr>
            </a:br>
            <a:r>
              <a:rPr lang="hr-HR" sz="2400" dirty="0">
                <a:sym typeface="Wingdings" panose="05000000000000000000" pitchFamily="2" charset="2"/>
              </a:rPr>
              <a:t>www.ombudsman.hr</a:t>
            </a:r>
            <a:br>
              <a:rPr lang="hr-HR" sz="2400" dirty="0">
                <a:sym typeface="Wingdings" panose="05000000000000000000" pitchFamily="2" charset="2"/>
              </a:rPr>
            </a:br>
            <a:r>
              <a:rPr lang="hr-HR" sz="2400" dirty="0"/>
              <a:t>Linkedin: </a:t>
            </a:r>
            <a:r>
              <a:rPr lang="hr-HR" sz="2400" u="sng" dirty="0">
                <a:hlinkClick r:id="rId2"/>
              </a:rPr>
              <a:t>Pučka pravobraniteljica</a:t>
            </a:r>
            <a:endParaRPr lang="en-GB" sz="2400" dirty="0"/>
          </a:p>
          <a:p>
            <a:pPr marL="0" indent="0" algn="r">
              <a:lnSpc>
                <a:spcPct val="100000"/>
              </a:lnSpc>
              <a:buNone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9" t="22365" r="18132" b="32653"/>
          <a:stretch/>
        </p:blipFill>
        <p:spPr>
          <a:xfrm>
            <a:off x="239280" y="106532"/>
            <a:ext cx="1735435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9A11E3E3A4354FA938446845BBF733" ma:contentTypeVersion="12" ma:contentTypeDescription="Create a new document." ma:contentTypeScope="" ma:versionID="b4031599f0ff5bdc07cbb4ba44ae3ca5">
  <xsd:schema xmlns:xsd="http://www.w3.org/2001/XMLSchema" xmlns:xs="http://www.w3.org/2001/XMLSchema" xmlns:p="http://schemas.microsoft.com/office/2006/metadata/properties" xmlns:ns2="60c11fa4-ff9b-492c-bc5b-65b6c8eeded4" xmlns:ns3="d8159c9e-9fad-49a3-a5ae-2b6725e7a0d2" targetNamespace="http://schemas.microsoft.com/office/2006/metadata/properties" ma:root="true" ma:fieldsID="60b5c34777b5915a716f9e6216f17877" ns2:_="" ns3:_="">
    <xsd:import namespace="60c11fa4-ff9b-492c-bc5b-65b6c8eeded4"/>
    <xsd:import namespace="d8159c9e-9fad-49a3-a5ae-2b6725e7a0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11fa4-ff9b-492c-bc5b-65b6c8eed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59c9e-9fad-49a3-a5ae-2b6725e7a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17CD9F-483F-4529-83C7-CD3C54444EAB}"/>
</file>

<file path=customXml/itemProps2.xml><?xml version="1.0" encoding="utf-8"?>
<ds:datastoreItem xmlns:ds="http://schemas.openxmlformats.org/officeDocument/2006/customXml" ds:itemID="{65870A1D-DCEE-4BDA-8749-C718E62BCA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735529-4B30-43BF-AAE1-916DD7247FA4}">
  <ds:schemaRefs>
    <ds:schemaRef ds:uri="http://purl.org/dc/elements/1.1/"/>
    <ds:schemaRef ds:uri="http://schemas.microsoft.com/office/2006/metadata/properties"/>
    <ds:schemaRef ds:uri="http://purl.org/dc/terms/"/>
    <ds:schemaRef ds:uri="60c11fa4-ff9b-492c-bc5b-65b6c8eede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8159c9e-9fad-49a3-a5ae-2b6725e7a0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Grand écran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Towards an effective domestic advocacy strategy for the implementation of ECHR judgments   “The importance of an open and early dialogue with all relevant stakeholders”   8th October 2020 </vt:lpstr>
      <vt:lpstr>OMBUDSWOMAN OF THE REPUBLIC OF CROATIA</vt:lpstr>
      <vt:lpstr>NATIONAL COUNCIL OF EXPERTS FOR THE EXECUTION OF ECHR JUDGMENTS </vt:lpstr>
      <vt:lpstr>OMBUDSWOMAN OFFICE - PARTICIPATION IN THE NATIONAL COUNCIL</vt:lpstr>
      <vt:lpstr>COOPERATION WITH OTHER STAKEHOLDERS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Mirela Buturović</dc:creator>
  <cp:lastModifiedBy>Ciccarone Agnès</cp:lastModifiedBy>
  <cp:revision>158</cp:revision>
  <dcterms:created xsi:type="dcterms:W3CDTF">2020-10-05T06:41:39Z</dcterms:created>
  <dcterms:modified xsi:type="dcterms:W3CDTF">2020-10-07T06:25:45Z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0x010100179A11E3E3A4354FA938446845BBF733</vt:lpwstr>
  </property>
</Properties>
</file>